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diagrams/layout3.xml" ContentType="application/vnd.openxmlformats-officedocument.drawingml.diagramLayout+xml"/>
  <Override PartName="/ppt/notesSlides/notesSlide21.xml" ContentType="application/vnd.openxmlformats-officedocument.presentationml.notesSlide+xml"/>
  <Override PartName="/ppt/diagrams/data4.xml" ContentType="application/vnd.openxmlformats-officedocument.drawingml.diagramData+xml"/>
  <Override PartName="/ppt/diagrams/layout1.xml" ContentType="application/vnd.openxmlformats-officedocument.drawingml.diagramLayout+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colors4.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Default Extension="bin" ContentType="application/vnd.openxmlformats-officedocument.oleObject"/>
  <Override PartName="/ppt/diagrams/colors2.xml" ContentType="application/vnd.openxmlformats-officedocument.drawingml.diagramColors+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diagrams/quickStyle1.xml" ContentType="application/vnd.openxmlformats-officedocument.drawingml.diagramStyle+xml"/>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diagrams/layout4.xml" ContentType="application/vnd.openxmlformats-officedocument.drawingml.diagramLayout+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diagrams/layout2.xml" ContentType="application/vnd.openxmlformats-officedocument.drawingml.diagramLayout+xml"/>
  <Override PartName="/ppt/notesSlides/notesSlide20.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38" r:id="rId1"/>
  </p:sldMasterIdLst>
  <p:notesMasterIdLst>
    <p:notesMasterId r:id="rId33"/>
  </p:notesMasterIdLst>
  <p:handoutMasterIdLst>
    <p:handoutMasterId r:id="rId34"/>
  </p:handoutMasterIdLst>
  <p:sldIdLst>
    <p:sldId id="403" r:id="rId2"/>
    <p:sldId id="306" r:id="rId3"/>
    <p:sldId id="373" r:id="rId4"/>
    <p:sldId id="410" r:id="rId5"/>
    <p:sldId id="412" r:id="rId6"/>
    <p:sldId id="411" r:id="rId7"/>
    <p:sldId id="413" r:id="rId8"/>
    <p:sldId id="414" r:id="rId9"/>
    <p:sldId id="415" r:id="rId10"/>
    <p:sldId id="416" r:id="rId11"/>
    <p:sldId id="417" r:id="rId12"/>
    <p:sldId id="418" r:id="rId13"/>
    <p:sldId id="419" r:id="rId14"/>
    <p:sldId id="420" r:id="rId15"/>
    <p:sldId id="422" r:id="rId16"/>
    <p:sldId id="423" r:id="rId17"/>
    <p:sldId id="433" r:id="rId18"/>
    <p:sldId id="432" r:id="rId19"/>
    <p:sldId id="405" r:id="rId20"/>
    <p:sldId id="424" r:id="rId21"/>
    <p:sldId id="425" r:id="rId22"/>
    <p:sldId id="434" r:id="rId23"/>
    <p:sldId id="426" r:id="rId24"/>
    <p:sldId id="427" r:id="rId25"/>
    <p:sldId id="428" r:id="rId26"/>
    <p:sldId id="435" r:id="rId27"/>
    <p:sldId id="429" r:id="rId28"/>
    <p:sldId id="430" r:id="rId29"/>
    <p:sldId id="431" r:id="rId30"/>
    <p:sldId id="371" r:id="rId31"/>
    <p:sldId id="370" r:id="rId32"/>
  </p:sldIdLst>
  <p:sldSz cx="9144000" cy="6858000" type="screen4x3"/>
  <p:notesSz cx="7315200" cy="9601200"/>
  <p:defaultTextStyle>
    <a:defPPr>
      <a:defRPr lang="en-US"/>
    </a:defPPr>
    <a:lvl1pPr algn="ctr" rtl="0" fontAlgn="base">
      <a:spcBef>
        <a:spcPct val="0"/>
      </a:spcBef>
      <a:spcAft>
        <a:spcPct val="0"/>
      </a:spcAft>
      <a:defRPr sz="1600" kern="1200">
        <a:solidFill>
          <a:schemeClr val="tx1"/>
        </a:solidFill>
        <a:latin typeface="Verdana" pitchFamily="-109" charset="0"/>
        <a:ea typeface="ＭＳ Ｐゴシック" pitchFamily="-109" charset="-128"/>
        <a:cs typeface="+mn-cs"/>
      </a:defRPr>
    </a:lvl1pPr>
    <a:lvl2pPr marL="457200" algn="ctr" rtl="0" fontAlgn="base">
      <a:spcBef>
        <a:spcPct val="0"/>
      </a:spcBef>
      <a:spcAft>
        <a:spcPct val="0"/>
      </a:spcAft>
      <a:defRPr sz="1600" kern="1200">
        <a:solidFill>
          <a:schemeClr val="tx1"/>
        </a:solidFill>
        <a:latin typeface="Verdana" pitchFamily="-109" charset="0"/>
        <a:ea typeface="ＭＳ Ｐゴシック" pitchFamily="-109" charset="-128"/>
        <a:cs typeface="+mn-cs"/>
      </a:defRPr>
    </a:lvl2pPr>
    <a:lvl3pPr marL="914400" algn="ctr" rtl="0" fontAlgn="base">
      <a:spcBef>
        <a:spcPct val="0"/>
      </a:spcBef>
      <a:spcAft>
        <a:spcPct val="0"/>
      </a:spcAft>
      <a:defRPr sz="1600" kern="1200">
        <a:solidFill>
          <a:schemeClr val="tx1"/>
        </a:solidFill>
        <a:latin typeface="Verdana" pitchFamily="-109" charset="0"/>
        <a:ea typeface="ＭＳ Ｐゴシック" pitchFamily="-109" charset="-128"/>
        <a:cs typeface="+mn-cs"/>
      </a:defRPr>
    </a:lvl3pPr>
    <a:lvl4pPr marL="1371600" algn="ctr" rtl="0" fontAlgn="base">
      <a:spcBef>
        <a:spcPct val="0"/>
      </a:spcBef>
      <a:spcAft>
        <a:spcPct val="0"/>
      </a:spcAft>
      <a:defRPr sz="1600" kern="1200">
        <a:solidFill>
          <a:schemeClr val="tx1"/>
        </a:solidFill>
        <a:latin typeface="Verdana" pitchFamily="-109" charset="0"/>
        <a:ea typeface="ＭＳ Ｐゴシック" pitchFamily="-109" charset="-128"/>
        <a:cs typeface="+mn-cs"/>
      </a:defRPr>
    </a:lvl4pPr>
    <a:lvl5pPr marL="1828800" algn="ctr" rtl="0" fontAlgn="base">
      <a:spcBef>
        <a:spcPct val="0"/>
      </a:spcBef>
      <a:spcAft>
        <a:spcPct val="0"/>
      </a:spcAft>
      <a:defRPr sz="1600" kern="1200">
        <a:solidFill>
          <a:schemeClr val="tx1"/>
        </a:solidFill>
        <a:latin typeface="Verdana" pitchFamily="-109" charset="0"/>
        <a:ea typeface="ＭＳ Ｐゴシック" pitchFamily="-109" charset="-128"/>
        <a:cs typeface="+mn-cs"/>
      </a:defRPr>
    </a:lvl5pPr>
    <a:lvl6pPr marL="2286000" algn="l" defTabSz="914400" rtl="0" eaLnBrk="1" latinLnBrk="0" hangingPunct="1">
      <a:defRPr sz="1600" kern="1200">
        <a:solidFill>
          <a:schemeClr val="tx1"/>
        </a:solidFill>
        <a:latin typeface="Verdana" pitchFamily="-109" charset="0"/>
        <a:ea typeface="ＭＳ Ｐゴシック" pitchFamily="-109" charset="-128"/>
        <a:cs typeface="+mn-cs"/>
      </a:defRPr>
    </a:lvl6pPr>
    <a:lvl7pPr marL="2743200" algn="l" defTabSz="914400" rtl="0" eaLnBrk="1" latinLnBrk="0" hangingPunct="1">
      <a:defRPr sz="1600" kern="1200">
        <a:solidFill>
          <a:schemeClr val="tx1"/>
        </a:solidFill>
        <a:latin typeface="Verdana" pitchFamily="-109" charset="0"/>
        <a:ea typeface="ＭＳ Ｐゴシック" pitchFamily="-109" charset="-128"/>
        <a:cs typeface="+mn-cs"/>
      </a:defRPr>
    </a:lvl7pPr>
    <a:lvl8pPr marL="3200400" algn="l" defTabSz="914400" rtl="0" eaLnBrk="1" latinLnBrk="0" hangingPunct="1">
      <a:defRPr sz="1600" kern="1200">
        <a:solidFill>
          <a:schemeClr val="tx1"/>
        </a:solidFill>
        <a:latin typeface="Verdana" pitchFamily="-109" charset="0"/>
        <a:ea typeface="ＭＳ Ｐゴシック" pitchFamily="-109" charset="-128"/>
        <a:cs typeface="+mn-cs"/>
      </a:defRPr>
    </a:lvl8pPr>
    <a:lvl9pPr marL="3657600" algn="l" defTabSz="914400" rtl="0" eaLnBrk="1" latinLnBrk="0" hangingPunct="1">
      <a:defRPr sz="1600" kern="1200">
        <a:solidFill>
          <a:schemeClr val="tx1"/>
        </a:solidFill>
        <a:latin typeface="Verdana" pitchFamily="-109" charset="0"/>
        <a:ea typeface="ＭＳ Ｐゴシック" pitchFamily="-109"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0"/>
      </p:ext>
    </p:extLst>
  </p:showPr>
  <p:clrMru>
    <a:srgbClr val="90B4E8"/>
    <a:srgbClr val="956DC5"/>
    <a:srgbClr val="A7B400"/>
    <a:srgbClr val="3F1948"/>
    <a:srgbClr val="3374D4"/>
    <a:srgbClr val="000000"/>
    <a:srgbClr val="F9A350"/>
    <a:srgbClr val="A63F1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1243" autoAdjust="0"/>
  </p:normalViewPr>
  <p:slideViewPr>
    <p:cSldViewPr snapToGrid="0">
      <p:cViewPr varScale="1">
        <p:scale>
          <a:sx n="75" d="100"/>
          <a:sy n="75" d="100"/>
        </p:scale>
        <p:origin x="-1944" y="-10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78" d="100"/>
          <a:sy n="78" d="100"/>
        </p:scale>
        <p:origin x="-3108" y="-102"/>
      </p:cViewPr>
      <p:guideLst>
        <p:guide orient="horz" pos="3024"/>
        <p:guide pos="2304"/>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image" Target="../media/image12.jpeg"/></Relationships>
</file>

<file path=ppt/diagrams/_rels/data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image" Target="../media/image12.jpeg"/></Relationships>
</file>

<file path=ppt/diagrams/_rels/data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image" Target="../media/image12.jpeg"/></Relationships>
</file>

<file path=ppt/diagrams/_rels/data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image" Target="../media/image12.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image" Target="../media/image12.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image" Target="../media/image12.jpeg"/></Relationships>
</file>

<file path=ppt/diagrams/_rels/drawing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image" Target="../media/image12.jpeg"/></Relationships>
</file>

<file path=ppt/diagrams/_rels/drawing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image" Target="../media/image12.jpe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49905DE-69C4-4FD1-B9AA-9F960B28FB40}" type="doc">
      <dgm:prSet loTypeId="urn:microsoft.com/office/officeart/2005/8/layout/hList7#1" loCatId="list" qsTypeId="urn:microsoft.com/office/officeart/2005/8/quickstyle/simple1" qsCatId="simple" csTypeId="urn:microsoft.com/office/officeart/2005/8/colors/colorful2" csCatId="colorful" phldr="1"/>
      <dgm:spPr/>
    </dgm:pt>
    <dgm:pt modelId="{E8F62664-4FFB-42D4-B1B5-7906F13372E8}">
      <dgm:prSet phldrT="[Text]"/>
      <dgm:spPr>
        <a:solidFill>
          <a:schemeClr val="accent1">
            <a:lumMod val="50000"/>
          </a:schemeClr>
        </a:solidFill>
      </dgm:spPr>
      <dgm:t>
        <a:bodyPr/>
        <a:lstStyle/>
        <a:p>
          <a:r>
            <a:rPr lang="en-US" dirty="0" smtClean="0"/>
            <a:t>Take full advantage of </a:t>
          </a:r>
          <a:r>
            <a:rPr lang="en-US" b="1" dirty="0" smtClean="0">
              <a:solidFill>
                <a:schemeClr val="accent1">
                  <a:lumMod val="60000"/>
                  <a:lumOff val="40000"/>
                </a:schemeClr>
              </a:solidFill>
            </a:rPr>
            <a:t>resolution benefits</a:t>
          </a:r>
          <a:r>
            <a:rPr lang="en-US" dirty="0" smtClean="0">
              <a:solidFill>
                <a:schemeClr val="accent1">
                  <a:lumMod val="60000"/>
                  <a:lumOff val="40000"/>
                </a:schemeClr>
              </a:solidFill>
            </a:rPr>
            <a:t> </a:t>
          </a:r>
          <a:r>
            <a:rPr lang="en-US" dirty="0" smtClean="0"/>
            <a:t>offered by Sub 2um particles and </a:t>
          </a:r>
          <a:r>
            <a:rPr lang="en-US" b="1" dirty="0" smtClean="0">
              <a:solidFill>
                <a:schemeClr val="accent1">
                  <a:lumMod val="60000"/>
                  <a:lumOff val="40000"/>
                </a:schemeClr>
              </a:solidFill>
            </a:rPr>
            <a:t>low dispersion fluidics</a:t>
          </a:r>
          <a:endParaRPr lang="en-GB" b="1" dirty="0">
            <a:solidFill>
              <a:schemeClr val="accent1">
                <a:lumMod val="60000"/>
                <a:lumOff val="40000"/>
              </a:schemeClr>
            </a:solidFill>
          </a:endParaRPr>
        </a:p>
      </dgm:t>
    </dgm:pt>
    <dgm:pt modelId="{10C9C533-3D30-485F-8A74-83724A826829}" type="parTrans" cxnId="{7E7401AA-7DC0-4AF2-88BD-56098DF78F9E}">
      <dgm:prSet/>
      <dgm:spPr/>
      <dgm:t>
        <a:bodyPr/>
        <a:lstStyle/>
        <a:p>
          <a:endParaRPr lang="en-GB"/>
        </a:p>
      </dgm:t>
    </dgm:pt>
    <dgm:pt modelId="{2CB4A908-E51F-411B-9D5D-C3C8DEA8401B}" type="sibTrans" cxnId="{7E7401AA-7DC0-4AF2-88BD-56098DF78F9E}">
      <dgm:prSet/>
      <dgm:spPr/>
      <dgm:t>
        <a:bodyPr/>
        <a:lstStyle/>
        <a:p>
          <a:endParaRPr lang="en-GB"/>
        </a:p>
      </dgm:t>
    </dgm:pt>
    <dgm:pt modelId="{B38C8027-DD0C-4A20-BECA-7CD7E7069D9D}">
      <dgm:prSet phldrT="[Text]"/>
      <dgm:spPr>
        <a:solidFill>
          <a:schemeClr val="accent1">
            <a:lumMod val="50000"/>
          </a:schemeClr>
        </a:solidFill>
      </dgm:spPr>
      <dgm:t>
        <a:bodyPr/>
        <a:lstStyle/>
        <a:p>
          <a:r>
            <a:rPr lang="en-US" dirty="0" smtClean="0">
              <a:ea typeface="ＭＳ Ｐゴシック" pitchFamily="34" charset="-128"/>
            </a:rPr>
            <a:t>Get </a:t>
          </a:r>
          <a:r>
            <a:rPr lang="en-US" b="1" dirty="0" smtClean="0">
              <a:solidFill>
                <a:schemeClr val="accent1">
                  <a:lumMod val="60000"/>
                  <a:lumOff val="40000"/>
                </a:schemeClr>
              </a:solidFill>
              <a:ea typeface="ＭＳ Ｐゴシック" pitchFamily="34" charset="-128"/>
            </a:rPr>
            <a:t>accelerated complex separations </a:t>
          </a:r>
          <a:r>
            <a:rPr lang="en-US" dirty="0" smtClean="0">
              <a:ea typeface="ＭＳ Ｐゴシック" pitchFamily="34" charset="-128"/>
            </a:rPr>
            <a:t>achieved with low system’s dispersion &amp; </a:t>
          </a:r>
          <a:r>
            <a:rPr lang="en-US" b="1" dirty="0" smtClean="0">
              <a:solidFill>
                <a:schemeClr val="accent1">
                  <a:lumMod val="60000"/>
                  <a:lumOff val="40000"/>
                </a:schemeClr>
              </a:solidFill>
              <a:ea typeface="ＭＳ Ｐゴシック" pitchFamily="34" charset="-128"/>
            </a:rPr>
            <a:t>faster cycle-time</a:t>
          </a:r>
          <a:endParaRPr lang="en-GB" b="1" dirty="0">
            <a:solidFill>
              <a:schemeClr val="accent1">
                <a:lumMod val="60000"/>
                <a:lumOff val="40000"/>
              </a:schemeClr>
            </a:solidFill>
          </a:endParaRPr>
        </a:p>
      </dgm:t>
    </dgm:pt>
    <dgm:pt modelId="{67F3B43B-FA4E-44EA-A3EA-FCD750E198EC}" type="parTrans" cxnId="{7BC73D53-19C7-48FA-934B-D577008673C4}">
      <dgm:prSet/>
      <dgm:spPr/>
      <dgm:t>
        <a:bodyPr/>
        <a:lstStyle/>
        <a:p>
          <a:endParaRPr lang="en-GB"/>
        </a:p>
      </dgm:t>
    </dgm:pt>
    <dgm:pt modelId="{3981A530-7C0E-4BC1-9BF6-52B2A2D38B9D}" type="sibTrans" cxnId="{7BC73D53-19C7-48FA-934B-D577008673C4}">
      <dgm:prSet/>
      <dgm:spPr/>
      <dgm:t>
        <a:bodyPr/>
        <a:lstStyle/>
        <a:p>
          <a:endParaRPr lang="en-GB"/>
        </a:p>
      </dgm:t>
    </dgm:pt>
    <dgm:pt modelId="{18F9D646-BB41-4891-A5E1-8E065B58DC84}">
      <dgm:prSet phldrT="[Text]"/>
      <dgm:spPr>
        <a:solidFill>
          <a:schemeClr val="accent1">
            <a:lumMod val="50000"/>
          </a:schemeClr>
        </a:solidFill>
      </dgm:spPr>
      <dgm:t>
        <a:bodyPr/>
        <a:lstStyle/>
        <a:p>
          <a:r>
            <a:rPr lang="en-US" dirty="0" smtClean="0"/>
            <a:t>Obtain the </a:t>
          </a:r>
          <a:r>
            <a:rPr lang="en-US" b="1" dirty="0" smtClean="0">
              <a:solidFill>
                <a:schemeClr val="accent1">
                  <a:lumMod val="60000"/>
                  <a:lumOff val="40000"/>
                </a:schemeClr>
              </a:solidFill>
            </a:rPr>
            <a:t>best sensitivity </a:t>
          </a:r>
          <a:r>
            <a:rPr lang="en-US" dirty="0" smtClean="0"/>
            <a:t>with </a:t>
          </a:r>
          <a:r>
            <a:rPr lang="en-US" b="1" dirty="0" smtClean="0">
              <a:solidFill>
                <a:schemeClr val="accent1">
                  <a:lumMod val="60000"/>
                  <a:lumOff val="40000"/>
                </a:schemeClr>
              </a:solidFill>
            </a:rPr>
            <a:t>lowest carryover </a:t>
          </a:r>
          <a:r>
            <a:rPr lang="en-US" dirty="0" err="1" smtClean="0"/>
            <a:t>autosampler</a:t>
          </a:r>
          <a:endParaRPr lang="en-GB" dirty="0"/>
        </a:p>
      </dgm:t>
    </dgm:pt>
    <dgm:pt modelId="{649F9E17-DB9A-42E1-A962-6CC49CB7362D}" type="parTrans" cxnId="{EEE1DB65-56DD-41C1-918B-BAC9618769B7}">
      <dgm:prSet/>
      <dgm:spPr/>
      <dgm:t>
        <a:bodyPr/>
        <a:lstStyle/>
        <a:p>
          <a:endParaRPr lang="en-GB"/>
        </a:p>
      </dgm:t>
    </dgm:pt>
    <dgm:pt modelId="{5EEBAADA-66F1-4343-B71A-4595DC1C4139}" type="sibTrans" cxnId="{EEE1DB65-56DD-41C1-918B-BAC9618769B7}">
      <dgm:prSet/>
      <dgm:spPr/>
      <dgm:t>
        <a:bodyPr/>
        <a:lstStyle/>
        <a:p>
          <a:endParaRPr lang="en-GB"/>
        </a:p>
      </dgm:t>
    </dgm:pt>
    <dgm:pt modelId="{71656E75-AE8B-40A2-909B-D6D2C25BFE73}" type="pres">
      <dgm:prSet presAssocID="{A49905DE-69C4-4FD1-B9AA-9F960B28FB40}" presName="Name0" presStyleCnt="0">
        <dgm:presLayoutVars>
          <dgm:dir/>
          <dgm:resizeHandles val="exact"/>
        </dgm:presLayoutVars>
      </dgm:prSet>
      <dgm:spPr/>
    </dgm:pt>
    <dgm:pt modelId="{B1D3B8B0-2D16-48A3-BD03-47A7ED20E7B8}" type="pres">
      <dgm:prSet presAssocID="{A49905DE-69C4-4FD1-B9AA-9F960B28FB40}" presName="fgShape" presStyleLbl="fgShp" presStyleIdx="0" presStyleCnt="1"/>
      <dgm:spPr>
        <a:solidFill>
          <a:schemeClr val="accent1"/>
        </a:solidFill>
      </dgm:spPr>
    </dgm:pt>
    <dgm:pt modelId="{CD252BB2-9368-455D-AB81-8A76C1ACE260}" type="pres">
      <dgm:prSet presAssocID="{A49905DE-69C4-4FD1-B9AA-9F960B28FB40}" presName="linComp" presStyleCnt="0"/>
      <dgm:spPr/>
    </dgm:pt>
    <dgm:pt modelId="{4781B080-C835-4346-BBED-43DDBC09BECE}" type="pres">
      <dgm:prSet presAssocID="{E8F62664-4FFB-42D4-B1B5-7906F13372E8}" presName="compNode" presStyleCnt="0"/>
      <dgm:spPr/>
    </dgm:pt>
    <dgm:pt modelId="{947C3581-96CF-4288-8BD3-281C697AEA4C}" type="pres">
      <dgm:prSet presAssocID="{E8F62664-4FFB-42D4-B1B5-7906F13372E8}" presName="bkgdShape" presStyleLbl="node1" presStyleIdx="0" presStyleCnt="3" custLinFactNeighborX="-48496" custLinFactNeighborY="-21755"/>
      <dgm:spPr/>
      <dgm:t>
        <a:bodyPr/>
        <a:lstStyle/>
        <a:p>
          <a:endParaRPr lang="en-GB"/>
        </a:p>
      </dgm:t>
    </dgm:pt>
    <dgm:pt modelId="{378FD1B5-C3E7-45C1-81D0-F32A9DAC168D}" type="pres">
      <dgm:prSet presAssocID="{E8F62664-4FFB-42D4-B1B5-7906F13372E8}" presName="nodeTx" presStyleLbl="node1" presStyleIdx="0" presStyleCnt="3">
        <dgm:presLayoutVars>
          <dgm:bulletEnabled val="1"/>
        </dgm:presLayoutVars>
      </dgm:prSet>
      <dgm:spPr/>
      <dgm:t>
        <a:bodyPr/>
        <a:lstStyle/>
        <a:p>
          <a:endParaRPr lang="en-GB"/>
        </a:p>
      </dgm:t>
    </dgm:pt>
    <dgm:pt modelId="{F4FAC8BB-56DB-4F12-B2F2-7F513FFE30AF}" type="pres">
      <dgm:prSet presAssocID="{E8F62664-4FFB-42D4-B1B5-7906F13372E8}" presName="invisiNode" presStyleLbl="node1" presStyleIdx="0" presStyleCnt="3"/>
      <dgm:spPr/>
    </dgm:pt>
    <dgm:pt modelId="{EAFE7822-6ED9-4835-A6B9-46F0BA602213}" type="pres">
      <dgm:prSet presAssocID="{E8F62664-4FFB-42D4-B1B5-7906F13372E8}" presName="imagNode" presStyleLbl="fgImgPlace1" presStyleIdx="0" presStyleCnt="3"/>
      <dgm:spPr>
        <a:blipFill rotWithShape="0">
          <a:blip xmlns:r="http://schemas.openxmlformats.org/officeDocument/2006/relationships" r:embed="rId1"/>
          <a:stretch>
            <a:fillRect/>
          </a:stretch>
        </a:blipFill>
      </dgm:spPr>
    </dgm:pt>
    <dgm:pt modelId="{EBDBA7D8-1618-49D3-A2DA-DAD3B6FD54F7}" type="pres">
      <dgm:prSet presAssocID="{2CB4A908-E51F-411B-9D5D-C3C8DEA8401B}" presName="sibTrans" presStyleLbl="sibTrans2D1" presStyleIdx="0" presStyleCnt="0"/>
      <dgm:spPr/>
      <dgm:t>
        <a:bodyPr/>
        <a:lstStyle/>
        <a:p>
          <a:endParaRPr lang="en-GB"/>
        </a:p>
      </dgm:t>
    </dgm:pt>
    <dgm:pt modelId="{A907E0F8-639D-4B73-AD20-8F65ACA42242}" type="pres">
      <dgm:prSet presAssocID="{B38C8027-DD0C-4A20-BECA-7CD7E7069D9D}" presName="compNode" presStyleCnt="0"/>
      <dgm:spPr/>
    </dgm:pt>
    <dgm:pt modelId="{61B13997-FB09-45AF-8411-25E394948E4F}" type="pres">
      <dgm:prSet presAssocID="{B38C8027-DD0C-4A20-BECA-7CD7E7069D9D}" presName="bkgdShape" presStyleLbl="node1" presStyleIdx="1" presStyleCnt="3" custLinFactNeighborY="865"/>
      <dgm:spPr/>
      <dgm:t>
        <a:bodyPr/>
        <a:lstStyle/>
        <a:p>
          <a:endParaRPr lang="en-GB"/>
        </a:p>
      </dgm:t>
    </dgm:pt>
    <dgm:pt modelId="{561C070F-0785-4D40-9989-36076C9EA6C5}" type="pres">
      <dgm:prSet presAssocID="{B38C8027-DD0C-4A20-BECA-7CD7E7069D9D}" presName="nodeTx" presStyleLbl="node1" presStyleIdx="1" presStyleCnt="3">
        <dgm:presLayoutVars>
          <dgm:bulletEnabled val="1"/>
        </dgm:presLayoutVars>
      </dgm:prSet>
      <dgm:spPr/>
      <dgm:t>
        <a:bodyPr/>
        <a:lstStyle/>
        <a:p>
          <a:endParaRPr lang="en-GB"/>
        </a:p>
      </dgm:t>
    </dgm:pt>
    <dgm:pt modelId="{627290E7-E4CD-4E14-B8BA-869A0EE3DF28}" type="pres">
      <dgm:prSet presAssocID="{B38C8027-DD0C-4A20-BECA-7CD7E7069D9D}" presName="invisiNode" presStyleLbl="node1" presStyleIdx="1" presStyleCnt="3"/>
      <dgm:spPr/>
    </dgm:pt>
    <dgm:pt modelId="{5A736CD5-0CF7-441A-BF8F-E77B1B4A0932}" type="pres">
      <dgm:prSet presAssocID="{B38C8027-DD0C-4A20-BECA-7CD7E7069D9D}" presName="imagNode" presStyleLbl="fgImgPlace1" presStyleIdx="1" presStyleCnt="3"/>
      <dgm:spPr>
        <a:blipFill rotWithShape="0">
          <a:blip xmlns:r="http://schemas.openxmlformats.org/officeDocument/2006/relationships" r:embed="rId2"/>
          <a:stretch>
            <a:fillRect/>
          </a:stretch>
        </a:blipFill>
      </dgm:spPr>
    </dgm:pt>
    <dgm:pt modelId="{CEBAF607-2093-4530-9202-1ED2DE02C603}" type="pres">
      <dgm:prSet presAssocID="{3981A530-7C0E-4BC1-9BF6-52B2A2D38B9D}" presName="sibTrans" presStyleLbl="sibTrans2D1" presStyleIdx="0" presStyleCnt="0"/>
      <dgm:spPr/>
      <dgm:t>
        <a:bodyPr/>
        <a:lstStyle/>
        <a:p>
          <a:endParaRPr lang="en-GB"/>
        </a:p>
      </dgm:t>
    </dgm:pt>
    <dgm:pt modelId="{98101F48-BD5F-4891-8C51-B2A92561B313}" type="pres">
      <dgm:prSet presAssocID="{18F9D646-BB41-4891-A5E1-8E065B58DC84}" presName="compNode" presStyleCnt="0"/>
      <dgm:spPr/>
    </dgm:pt>
    <dgm:pt modelId="{32F65CA0-2E14-4DF3-9C79-78ACC26256C6}" type="pres">
      <dgm:prSet presAssocID="{18F9D646-BB41-4891-A5E1-8E065B58DC84}" presName="bkgdShape" presStyleLbl="node1" presStyleIdx="2" presStyleCnt="3" custLinFactNeighborX="64" custLinFactNeighborY="865"/>
      <dgm:spPr/>
      <dgm:t>
        <a:bodyPr/>
        <a:lstStyle/>
        <a:p>
          <a:endParaRPr lang="en-GB"/>
        </a:p>
      </dgm:t>
    </dgm:pt>
    <dgm:pt modelId="{82A4DB38-B03E-47A8-832A-E464FC62BC80}" type="pres">
      <dgm:prSet presAssocID="{18F9D646-BB41-4891-A5E1-8E065B58DC84}" presName="nodeTx" presStyleLbl="node1" presStyleIdx="2" presStyleCnt="3">
        <dgm:presLayoutVars>
          <dgm:bulletEnabled val="1"/>
        </dgm:presLayoutVars>
      </dgm:prSet>
      <dgm:spPr/>
      <dgm:t>
        <a:bodyPr/>
        <a:lstStyle/>
        <a:p>
          <a:endParaRPr lang="en-GB"/>
        </a:p>
      </dgm:t>
    </dgm:pt>
    <dgm:pt modelId="{92DCF064-CE30-401B-96C4-1AF657677323}" type="pres">
      <dgm:prSet presAssocID="{18F9D646-BB41-4891-A5E1-8E065B58DC84}" presName="invisiNode" presStyleLbl="node1" presStyleIdx="2" presStyleCnt="3"/>
      <dgm:spPr/>
    </dgm:pt>
    <dgm:pt modelId="{5AAF1222-69F7-4479-B2B0-AA6AF3668235}" type="pres">
      <dgm:prSet presAssocID="{18F9D646-BB41-4891-A5E1-8E065B58DC84}" presName="imagNode" presStyleLbl="fgImgPlace1" presStyleIdx="2" presStyleCnt="3"/>
      <dgm:spPr>
        <a:blipFill rotWithShape="0">
          <a:blip xmlns:r="http://schemas.openxmlformats.org/officeDocument/2006/relationships" r:embed="rId3"/>
          <a:stretch>
            <a:fillRect/>
          </a:stretch>
        </a:blipFill>
      </dgm:spPr>
    </dgm:pt>
  </dgm:ptLst>
  <dgm:cxnLst>
    <dgm:cxn modelId="{A7A67C47-F859-45B5-BB70-8266F9E23734}" type="presOf" srcId="{18F9D646-BB41-4891-A5E1-8E065B58DC84}" destId="{32F65CA0-2E14-4DF3-9C79-78ACC26256C6}" srcOrd="0" destOrd="0" presId="urn:microsoft.com/office/officeart/2005/8/layout/hList7#1"/>
    <dgm:cxn modelId="{C7302B9E-6C04-432C-939C-FBF4032ECEBF}" type="presOf" srcId="{E8F62664-4FFB-42D4-B1B5-7906F13372E8}" destId="{378FD1B5-C3E7-45C1-81D0-F32A9DAC168D}" srcOrd="1" destOrd="0" presId="urn:microsoft.com/office/officeart/2005/8/layout/hList7#1"/>
    <dgm:cxn modelId="{00D77A7A-7B1B-489A-9AC1-018E4EFED26B}" type="presOf" srcId="{E8F62664-4FFB-42D4-B1B5-7906F13372E8}" destId="{947C3581-96CF-4288-8BD3-281C697AEA4C}" srcOrd="0" destOrd="0" presId="urn:microsoft.com/office/officeart/2005/8/layout/hList7#1"/>
    <dgm:cxn modelId="{7BC73D53-19C7-48FA-934B-D577008673C4}" srcId="{A49905DE-69C4-4FD1-B9AA-9F960B28FB40}" destId="{B38C8027-DD0C-4A20-BECA-7CD7E7069D9D}" srcOrd="1" destOrd="0" parTransId="{67F3B43B-FA4E-44EA-A3EA-FCD750E198EC}" sibTransId="{3981A530-7C0E-4BC1-9BF6-52B2A2D38B9D}"/>
    <dgm:cxn modelId="{FBE9E15A-2FED-4D49-979A-8544DE93E663}" type="presOf" srcId="{B38C8027-DD0C-4A20-BECA-7CD7E7069D9D}" destId="{561C070F-0785-4D40-9989-36076C9EA6C5}" srcOrd="1" destOrd="0" presId="urn:microsoft.com/office/officeart/2005/8/layout/hList7#1"/>
    <dgm:cxn modelId="{7E7401AA-7DC0-4AF2-88BD-56098DF78F9E}" srcId="{A49905DE-69C4-4FD1-B9AA-9F960B28FB40}" destId="{E8F62664-4FFB-42D4-B1B5-7906F13372E8}" srcOrd="0" destOrd="0" parTransId="{10C9C533-3D30-485F-8A74-83724A826829}" sibTransId="{2CB4A908-E51F-411B-9D5D-C3C8DEA8401B}"/>
    <dgm:cxn modelId="{EEE1DB65-56DD-41C1-918B-BAC9618769B7}" srcId="{A49905DE-69C4-4FD1-B9AA-9F960B28FB40}" destId="{18F9D646-BB41-4891-A5E1-8E065B58DC84}" srcOrd="2" destOrd="0" parTransId="{649F9E17-DB9A-42E1-A962-6CC49CB7362D}" sibTransId="{5EEBAADA-66F1-4343-B71A-4595DC1C4139}"/>
    <dgm:cxn modelId="{5E4B23BE-51D5-43E7-BD60-45F57E3C1D82}" type="presOf" srcId="{B38C8027-DD0C-4A20-BECA-7CD7E7069D9D}" destId="{61B13997-FB09-45AF-8411-25E394948E4F}" srcOrd="0" destOrd="0" presId="urn:microsoft.com/office/officeart/2005/8/layout/hList7#1"/>
    <dgm:cxn modelId="{2CD22497-B1CF-4013-987A-A6CC371FED34}" type="presOf" srcId="{2CB4A908-E51F-411B-9D5D-C3C8DEA8401B}" destId="{EBDBA7D8-1618-49D3-A2DA-DAD3B6FD54F7}" srcOrd="0" destOrd="0" presId="urn:microsoft.com/office/officeart/2005/8/layout/hList7#1"/>
    <dgm:cxn modelId="{D156BAFF-87D5-4E5B-959D-87B2D2A37866}" type="presOf" srcId="{3981A530-7C0E-4BC1-9BF6-52B2A2D38B9D}" destId="{CEBAF607-2093-4530-9202-1ED2DE02C603}" srcOrd="0" destOrd="0" presId="urn:microsoft.com/office/officeart/2005/8/layout/hList7#1"/>
    <dgm:cxn modelId="{41539735-34FF-4212-B673-ED436684A636}" type="presOf" srcId="{A49905DE-69C4-4FD1-B9AA-9F960B28FB40}" destId="{71656E75-AE8B-40A2-909B-D6D2C25BFE73}" srcOrd="0" destOrd="0" presId="urn:microsoft.com/office/officeart/2005/8/layout/hList7#1"/>
    <dgm:cxn modelId="{6957D121-49C7-4A29-89ED-53658AF45AC2}" type="presOf" srcId="{18F9D646-BB41-4891-A5E1-8E065B58DC84}" destId="{82A4DB38-B03E-47A8-832A-E464FC62BC80}" srcOrd="1" destOrd="0" presId="urn:microsoft.com/office/officeart/2005/8/layout/hList7#1"/>
    <dgm:cxn modelId="{2B564EB9-920E-4C7A-9A05-E4B305F924B4}" type="presParOf" srcId="{71656E75-AE8B-40A2-909B-D6D2C25BFE73}" destId="{B1D3B8B0-2D16-48A3-BD03-47A7ED20E7B8}" srcOrd="0" destOrd="0" presId="urn:microsoft.com/office/officeart/2005/8/layout/hList7#1"/>
    <dgm:cxn modelId="{F93C7B24-85A2-4DAA-9B8B-A789F08395BF}" type="presParOf" srcId="{71656E75-AE8B-40A2-909B-D6D2C25BFE73}" destId="{CD252BB2-9368-455D-AB81-8A76C1ACE260}" srcOrd="1" destOrd="0" presId="urn:microsoft.com/office/officeart/2005/8/layout/hList7#1"/>
    <dgm:cxn modelId="{4B246D15-FC97-4A8E-8953-1FB5584E33EE}" type="presParOf" srcId="{CD252BB2-9368-455D-AB81-8A76C1ACE260}" destId="{4781B080-C835-4346-BBED-43DDBC09BECE}" srcOrd="0" destOrd="0" presId="urn:microsoft.com/office/officeart/2005/8/layout/hList7#1"/>
    <dgm:cxn modelId="{B98BEC78-D5A6-43E1-8D75-6F03420D67D9}" type="presParOf" srcId="{4781B080-C835-4346-BBED-43DDBC09BECE}" destId="{947C3581-96CF-4288-8BD3-281C697AEA4C}" srcOrd="0" destOrd="0" presId="urn:microsoft.com/office/officeart/2005/8/layout/hList7#1"/>
    <dgm:cxn modelId="{09A37A23-0B5D-4D23-A77D-604557BBAA99}" type="presParOf" srcId="{4781B080-C835-4346-BBED-43DDBC09BECE}" destId="{378FD1B5-C3E7-45C1-81D0-F32A9DAC168D}" srcOrd="1" destOrd="0" presId="urn:microsoft.com/office/officeart/2005/8/layout/hList7#1"/>
    <dgm:cxn modelId="{1B4F41BE-9BBD-46BA-8B36-26FA31D872D7}" type="presParOf" srcId="{4781B080-C835-4346-BBED-43DDBC09BECE}" destId="{F4FAC8BB-56DB-4F12-B2F2-7F513FFE30AF}" srcOrd="2" destOrd="0" presId="urn:microsoft.com/office/officeart/2005/8/layout/hList7#1"/>
    <dgm:cxn modelId="{C0BAEB9B-875E-4144-B29E-633C6B151395}" type="presParOf" srcId="{4781B080-C835-4346-BBED-43DDBC09BECE}" destId="{EAFE7822-6ED9-4835-A6B9-46F0BA602213}" srcOrd="3" destOrd="0" presId="urn:microsoft.com/office/officeart/2005/8/layout/hList7#1"/>
    <dgm:cxn modelId="{BBE0299B-950A-4C6F-B95E-5A70CD5C5F46}" type="presParOf" srcId="{CD252BB2-9368-455D-AB81-8A76C1ACE260}" destId="{EBDBA7D8-1618-49D3-A2DA-DAD3B6FD54F7}" srcOrd="1" destOrd="0" presId="urn:microsoft.com/office/officeart/2005/8/layout/hList7#1"/>
    <dgm:cxn modelId="{87D6F601-6185-4FFD-A4D1-65723395A5A4}" type="presParOf" srcId="{CD252BB2-9368-455D-AB81-8A76C1ACE260}" destId="{A907E0F8-639D-4B73-AD20-8F65ACA42242}" srcOrd="2" destOrd="0" presId="urn:microsoft.com/office/officeart/2005/8/layout/hList7#1"/>
    <dgm:cxn modelId="{43AD75C6-C89D-4C14-9147-27556A5BC318}" type="presParOf" srcId="{A907E0F8-639D-4B73-AD20-8F65ACA42242}" destId="{61B13997-FB09-45AF-8411-25E394948E4F}" srcOrd="0" destOrd="0" presId="urn:microsoft.com/office/officeart/2005/8/layout/hList7#1"/>
    <dgm:cxn modelId="{64828B81-C471-4F31-93DC-0A40F6190D26}" type="presParOf" srcId="{A907E0F8-639D-4B73-AD20-8F65ACA42242}" destId="{561C070F-0785-4D40-9989-36076C9EA6C5}" srcOrd="1" destOrd="0" presId="urn:microsoft.com/office/officeart/2005/8/layout/hList7#1"/>
    <dgm:cxn modelId="{CFE3BB43-09D7-4F93-AE6F-87073A042FB1}" type="presParOf" srcId="{A907E0F8-639D-4B73-AD20-8F65ACA42242}" destId="{627290E7-E4CD-4E14-B8BA-869A0EE3DF28}" srcOrd="2" destOrd="0" presId="urn:microsoft.com/office/officeart/2005/8/layout/hList7#1"/>
    <dgm:cxn modelId="{3B167D7C-16F5-4916-9A48-FCE4F85BC623}" type="presParOf" srcId="{A907E0F8-639D-4B73-AD20-8F65ACA42242}" destId="{5A736CD5-0CF7-441A-BF8F-E77B1B4A0932}" srcOrd="3" destOrd="0" presId="urn:microsoft.com/office/officeart/2005/8/layout/hList7#1"/>
    <dgm:cxn modelId="{C9941B8D-3690-47A9-84F8-EB161960A59A}" type="presParOf" srcId="{CD252BB2-9368-455D-AB81-8A76C1ACE260}" destId="{CEBAF607-2093-4530-9202-1ED2DE02C603}" srcOrd="3" destOrd="0" presId="urn:microsoft.com/office/officeart/2005/8/layout/hList7#1"/>
    <dgm:cxn modelId="{ABFF3ACB-5E10-4E20-98BA-95C3D755C575}" type="presParOf" srcId="{CD252BB2-9368-455D-AB81-8A76C1ACE260}" destId="{98101F48-BD5F-4891-8C51-B2A92561B313}" srcOrd="4" destOrd="0" presId="urn:microsoft.com/office/officeart/2005/8/layout/hList7#1"/>
    <dgm:cxn modelId="{DC08A653-7B63-4439-8FD4-1EB550A49B43}" type="presParOf" srcId="{98101F48-BD5F-4891-8C51-B2A92561B313}" destId="{32F65CA0-2E14-4DF3-9C79-78ACC26256C6}" srcOrd="0" destOrd="0" presId="urn:microsoft.com/office/officeart/2005/8/layout/hList7#1"/>
    <dgm:cxn modelId="{4E47A527-7DB1-40FB-92B5-083AE6CFF48F}" type="presParOf" srcId="{98101F48-BD5F-4891-8C51-B2A92561B313}" destId="{82A4DB38-B03E-47A8-832A-E464FC62BC80}" srcOrd="1" destOrd="0" presId="urn:microsoft.com/office/officeart/2005/8/layout/hList7#1"/>
    <dgm:cxn modelId="{597445D6-8980-4946-A06C-A1065B479B20}" type="presParOf" srcId="{98101F48-BD5F-4891-8C51-B2A92561B313}" destId="{92DCF064-CE30-401B-96C4-1AF657677323}" srcOrd="2" destOrd="0" presId="urn:microsoft.com/office/officeart/2005/8/layout/hList7#1"/>
    <dgm:cxn modelId="{E09EA8FD-199E-431D-A038-139C72F1DC29}" type="presParOf" srcId="{98101F48-BD5F-4891-8C51-B2A92561B313}" destId="{5AAF1222-69F7-4479-B2B0-AA6AF3668235}" srcOrd="3" destOrd="0" presId="urn:microsoft.com/office/officeart/2005/8/layout/hList7#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49905DE-69C4-4FD1-B9AA-9F960B28FB40}" type="doc">
      <dgm:prSet loTypeId="urn:microsoft.com/office/officeart/2005/8/layout/hList7#1" loCatId="list" qsTypeId="urn:microsoft.com/office/officeart/2005/8/quickstyle/simple1" qsCatId="simple" csTypeId="urn:microsoft.com/office/officeart/2005/8/colors/colorful2" csCatId="colorful" phldr="1"/>
      <dgm:spPr/>
    </dgm:pt>
    <dgm:pt modelId="{E8F62664-4FFB-42D4-B1B5-7906F13372E8}">
      <dgm:prSet phldrT="[Text]"/>
      <dgm:spPr>
        <a:solidFill>
          <a:schemeClr val="accent1">
            <a:lumMod val="50000"/>
          </a:schemeClr>
        </a:solidFill>
      </dgm:spPr>
      <dgm:t>
        <a:bodyPr/>
        <a:lstStyle/>
        <a:p>
          <a:r>
            <a:rPr lang="en-US" dirty="0" smtClean="0"/>
            <a:t>Take full advantage of </a:t>
          </a:r>
          <a:r>
            <a:rPr lang="en-US" b="1" dirty="0" smtClean="0">
              <a:solidFill>
                <a:schemeClr val="accent1">
                  <a:lumMod val="60000"/>
                  <a:lumOff val="40000"/>
                </a:schemeClr>
              </a:solidFill>
            </a:rPr>
            <a:t>resolution benefits</a:t>
          </a:r>
          <a:r>
            <a:rPr lang="en-US" dirty="0" smtClean="0">
              <a:solidFill>
                <a:schemeClr val="accent1">
                  <a:lumMod val="60000"/>
                  <a:lumOff val="40000"/>
                </a:schemeClr>
              </a:solidFill>
            </a:rPr>
            <a:t> </a:t>
          </a:r>
          <a:r>
            <a:rPr lang="en-US" dirty="0" smtClean="0"/>
            <a:t>offered by Sub 2um particles and </a:t>
          </a:r>
          <a:r>
            <a:rPr lang="en-US" b="1" dirty="0" smtClean="0">
              <a:solidFill>
                <a:schemeClr val="accent1">
                  <a:lumMod val="60000"/>
                  <a:lumOff val="40000"/>
                </a:schemeClr>
              </a:solidFill>
            </a:rPr>
            <a:t>low dispersion fluidics</a:t>
          </a:r>
          <a:endParaRPr lang="en-GB" b="1" dirty="0">
            <a:solidFill>
              <a:schemeClr val="accent1">
                <a:lumMod val="60000"/>
                <a:lumOff val="40000"/>
              </a:schemeClr>
            </a:solidFill>
          </a:endParaRPr>
        </a:p>
      </dgm:t>
    </dgm:pt>
    <dgm:pt modelId="{10C9C533-3D30-485F-8A74-83724A826829}" type="parTrans" cxnId="{7E7401AA-7DC0-4AF2-88BD-56098DF78F9E}">
      <dgm:prSet/>
      <dgm:spPr/>
      <dgm:t>
        <a:bodyPr/>
        <a:lstStyle/>
        <a:p>
          <a:endParaRPr lang="en-GB"/>
        </a:p>
      </dgm:t>
    </dgm:pt>
    <dgm:pt modelId="{2CB4A908-E51F-411B-9D5D-C3C8DEA8401B}" type="sibTrans" cxnId="{7E7401AA-7DC0-4AF2-88BD-56098DF78F9E}">
      <dgm:prSet/>
      <dgm:spPr/>
      <dgm:t>
        <a:bodyPr/>
        <a:lstStyle/>
        <a:p>
          <a:endParaRPr lang="en-GB"/>
        </a:p>
      </dgm:t>
    </dgm:pt>
    <dgm:pt modelId="{B38C8027-DD0C-4A20-BECA-7CD7E7069D9D}">
      <dgm:prSet phldrT="[Text]"/>
      <dgm:spPr>
        <a:solidFill>
          <a:schemeClr val="accent1">
            <a:lumMod val="20000"/>
            <a:lumOff val="80000"/>
          </a:schemeClr>
        </a:solidFill>
      </dgm:spPr>
      <dgm:t>
        <a:bodyPr/>
        <a:lstStyle/>
        <a:p>
          <a:r>
            <a:rPr lang="en-US" dirty="0" smtClean="0">
              <a:ea typeface="ＭＳ Ｐゴシック" pitchFamily="34" charset="-128"/>
            </a:rPr>
            <a:t>Get </a:t>
          </a:r>
          <a:r>
            <a:rPr lang="en-US" b="1" dirty="0" smtClean="0">
              <a:solidFill>
                <a:schemeClr val="accent1">
                  <a:lumMod val="60000"/>
                  <a:lumOff val="40000"/>
                </a:schemeClr>
              </a:solidFill>
              <a:ea typeface="ＭＳ Ｐゴシック" pitchFamily="34" charset="-128"/>
            </a:rPr>
            <a:t>accelerated complex separations </a:t>
          </a:r>
          <a:r>
            <a:rPr lang="en-US" dirty="0" smtClean="0">
              <a:ea typeface="ＭＳ Ｐゴシック" pitchFamily="34" charset="-128"/>
            </a:rPr>
            <a:t>achieved with low system’s dispersion &amp; </a:t>
          </a:r>
          <a:r>
            <a:rPr lang="en-US" b="1" dirty="0" smtClean="0">
              <a:solidFill>
                <a:schemeClr val="accent1">
                  <a:lumMod val="60000"/>
                  <a:lumOff val="40000"/>
                </a:schemeClr>
              </a:solidFill>
              <a:ea typeface="ＭＳ Ｐゴシック" pitchFamily="34" charset="-128"/>
            </a:rPr>
            <a:t>faster cycle-time</a:t>
          </a:r>
          <a:endParaRPr lang="en-GB" b="1" dirty="0">
            <a:solidFill>
              <a:schemeClr val="accent1">
                <a:lumMod val="60000"/>
                <a:lumOff val="40000"/>
              </a:schemeClr>
            </a:solidFill>
          </a:endParaRPr>
        </a:p>
      </dgm:t>
    </dgm:pt>
    <dgm:pt modelId="{67F3B43B-FA4E-44EA-A3EA-FCD750E198EC}" type="parTrans" cxnId="{7BC73D53-19C7-48FA-934B-D577008673C4}">
      <dgm:prSet/>
      <dgm:spPr/>
      <dgm:t>
        <a:bodyPr/>
        <a:lstStyle/>
        <a:p>
          <a:endParaRPr lang="en-GB"/>
        </a:p>
      </dgm:t>
    </dgm:pt>
    <dgm:pt modelId="{3981A530-7C0E-4BC1-9BF6-52B2A2D38B9D}" type="sibTrans" cxnId="{7BC73D53-19C7-48FA-934B-D577008673C4}">
      <dgm:prSet/>
      <dgm:spPr/>
      <dgm:t>
        <a:bodyPr/>
        <a:lstStyle/>
        <a:p>
          <a:endParaRPr lang="en-GB"/>
        </a:p>
      </dgm:t>
    </dgm:pt>
    <dgm:pt modelId="{18F9D646-BB41-4891-A5E1-8E065B58DC84}">
      <dgm:prSet phldrT="[Text]"/>
      <dgm:spPr>
        <a:solidFill>
          <a:schemeClr val="accent1">
            <a:lumMod val="20000"/>
            <a:lumOff val="80000"/>
          </a:schemeClr>
        </a:solidFill>
      </dgm:spPr>
      <dgm:t>
        <a:bodyPr/>
        <a:lstStyle/>
        <a:p>
          <a:r>
            <a:rPr lang="en-US" dirty="0" smtClean="0"/>
            <a:t>Obtain the </a:t>
          </a:r>
          <a:r>
            <a:rPr lang="en-US" b="1" dirty="0" smtClean="0">
              <a:solidFill>
                <a:schemeClr val="accent1">
                  <a:lumMod val="60000"/>
                  <a:lumOff val="40000"/>
                </a:schemeClr>
              </a:solidFill>
            </a:rPr>
            <a:t>best sensitivity </a:t>
          </a:r>
          <a:r>
            <a:rPr lang="en-US" dirty="0" smtClean="0"/>
            <a:t>with </a:t>
          </a:r>
          <a:r>
            <a:rPr lang="en-US" b="1" dirty="0" smtClean="0">
              <a:solidFill>
                <a:schemeClr val="accent1">
                  <a:lumMod val="60000"/>
                  <a:lumOff val="40000"/>
                </a:schemeClr>
              </a:solidFill>
            </a:rPr>
            <a:t>lowest carryover </a:t>
          </a:r>
          <a:r>
            <a:rPr lang="en-US" dirty="0" err="1" smtClean="0"/>
            <a:t>autosampler</a:t>
          </a:r>
          <a:endParaRPr lang="en-GB" dirty="0"/>
        </a:p>
      </dgm:t>
    </dgm:pt>
    <dgm:pt modelId="{649F9E17-DB9A-42E1-A962-6CC49CB7362D}" type="parTrans" cxnId="{EEE1DB65-56DD-41C1-918B-BAC9618769B7}">
      <dgm:prSet/>
      <dgm:spPr/>
      <dgm:t>
        <a:bodyPr/>
        <a:lstStyle/>
        <a:p>
          <a:endParaRPr lang="en-GB"/>
        </a:p>
      </dgm:t>
    </dgm:pt>
    <dgm:pt modelId="{5EEBAADA-66F1-4343-B71A-4595DC1C4139}" type="sibTrans" cxnId="{EEE1DB65-56DD-41C1-918B-BAC9618769B7}">
      <dgm:prSet/>
      <dgm:spPr/>
      <dgm:t>
        <a:bodyPr/>
        <a:lstStyle/>
        <a:p>
          <a:endParaRPr lang="en-GB"/>
        </a:p>
      </dgm:t>
    </dgm:pt>
    <dgm:pt modelId="{71656E75-AE8B-40A2-909B-D6D2C25BFE73}" type="pres">
      <dgm:prSet presAssocID="{A49905DE-69C4-4FD1-B9AA-9F960B28FB40}" presName="Name0" presStyleCnt="0">
        <dgm:presLayoutVars>
          <dgm:dir/>
          <dgm:resizeHandles val="exact"/>
        </dgm:presLayoutVars>
      </dgm:prSet>
      <dgm:spPr/>
    </dgm:pt>
    <dgm:pt modelId="{B1D3B8B0-2D16-48A3-BD03-47A7ED20E7B8}" type="pres">
      <dgm:prSet presAssocID="{A49905DE-69C4-4FD1-B9AA-9F960B28FB40}" presName="fgShape" presStyleLbl="fgShp" presStyleIdx="0" presStyleCnt="1"/>
      <dgm:spPr>
        <a:solidFill>
          <a:schemeClr val="accent1"/>
        </a:solidFill>
      </dgm:spPr>
    </dgm:pt>
    <dgm:pt modelId="{CD252BB2-9368-455D-AB81-8A76C1ACE260}" type="pres">
      <dgm:prSet presAssocID="{A49905DE-69C4-4FD1-B9AA-9F960B28FB40}" presName="linComp" presStyleCnt="0"/>
      <dgm:spPr/>
    </dgm:pt>
    <dgm:pt modelId="{4781B080-C835-4346-BBED-43DDBC09BECE}" type="pres">
      <dgm:prSet presAssocID="{E8F62664-4FFB-42D4-B1B5-7906F13372E8}" presName="compNode" presStyleCnt="0"/>
      <dgm:spPr/>
    </dgm:pt>
    <dgm:pt modelId="{947C3581-96CF-4288-8BD3-281C697AEA4C}" type="pres">
      <dgm:prSet presAssocID="{E8F62664-4FFB-42D4-B1B5-7906F13372E8}" presName="bkgdShape" presStyleLbl="node1" presStyleIdx="0" presStyleCnt="3" custLinFactNeighborX="-48496" custLinFactNeighborY="-21755"/>
      <dgm:spPr/>
      <dgm:t>
        <a:bodyPr/>
        <a:lstStyle/>
        <a:p>
          <a:endParaRPr lang="en-GB"/>
        </a:p>
      </dgm:t>
    </dgm:pt>
    <dgm:pt modelId="{378FD1B5-C3E7-45C1-81D0-F32A9DAC168D}" type="pres">
      <dgm:prSet presAssocID="{E8F62664-4FFB-42D4-B1B5-7906F13372E8}" presName="nodeTx" presStyleLbl="node1" presStyleIdx="0" presStyleCnt="3">
        <dgm:presLayoutVars>
          <dgm:bulletEnabled val="1"/>
        </dgm:presLayoutVars>
      </dgm:prSet>
      <dgm:spPr/>
      <dgm:t>
        <a:bodyPr/>
        <a:lstStyle/>
        <a:p>
          <a:endParaRPr lang="en-GB"/>
        </a:p>
      </dgm:t>
    </dgm:pt>
    <dgm:pt modelId="{F4FAC8BB-56DB-4F12-B2F2-7F513FFE30AF}" type="pres">
      <dgm:prSet presAssocID="{E8F62664-4FFB-42D4-B1B5-7906F13372E8}" presName="invisiNode" presStyleLbl="node1" presStyleIdx="0" presStyleCnt="3"/>
      <dgm:spPr/>
    </dgm:pt>
    <dgm:pt modelId="{EAFE7822-6ED9-4835-A6B9-46F0BA602213}" type="pres">
      <dgm:prSet presAssocID="{E8F62664-4FFB-42D4-B1B5-7906F13372E8}" presName="imagNode" presStyleLbl="fgImgPlace1" presStyleIdx="0" presStyleCnt="3"/>
      <dgm:spPr>
        <a:blipFill rotWithShape="0">
          <a:blip xmlns:r="http://schemas.openxmlformats.org/officeDocument/2006/relationships" r:embed="rId1"/>
          <a:stretch>
            <a:fillRect/>
          </a:stretch>
        </a:blipFill>
      </dgm:spPr>
    </dgm:pt>
    <dgm:pt modelId="{EBDBA7D8-1618-49D3-A2DA-DAD3B6FD54F7}" type="pres">
      <dgm:prSet presAssocID="{2CB4A908-E51F-411B-9D5D-C3C8DEA8401B}" presName="sibTrans" presStyleLbl="sibTrans2D1" presStyleIdx="0" presStyleCnt="0"/>
      <dgm:spPr/>
      <dgm:t>
        <a:bodyPr/>
        <a:lstStyle/>
        <a:p>
          <a:endParaRPr lang="en-GB"/>
        </a:p>
      </dgm:t>
    </dgm:pt>
    <dgm:pt modelId="{A907E0F8-639D-4B73-AD20-8F65ACA42242}" type="pres">
      <dgm:prSet presAssocID="{B38C8027-DD0C-4A20-BECA-7CD7E7069D9D}" presName="compNode" presStyleCnt="0"/>
      <dgm:spPr/>
    </dgm:pt>
    <dgm:pt modelId="{61B13997-FB09-45AF-8411-25E394948E4F}" type="pres">
      <dgm:prSet presAssocID="{B38C8027-DD0C-4A20-BECA-7CD7E7069D9D}" presName="bkgdShape" presStyleLbl="node1" presStyleIdx="1" presStyleCnt="3" custLinFactNeighborY="865"/>
      <dgm:spPr/>
      <dgm:t>
        <a:bodyPr/>
        <a:lstStyle/>
        <a:p>
          <a:endParaRPr lang="en-GB"/>
        </a:p>
      </dgm:t>
    </dgm:pt>
    <dgm:pt modelId="{561C070F-0785-4D40-9989-36076C9EA6C5}" type="pres">
      <dgm:prSet presAssocID="{B38C8027-DD0C-4A20-BECA-7CD7E7069D9D}" presName="nodeTx" presStyleLbl="node1" presStyleIdx="1" presStyleCnt="3">
        <dgm:presLayoutVars>
          <dgm:bulletEnabled val="1"/>
        </dgm:presLayoutVars>
      </dgm:prSet>
      <dgm:spPr/>
      <dgm:t>
        <a:bodyPr/>
        <a:lstStyle/>
        <a:p>
          <a:endParaRPr lang="en-GB"/>
        </a:p>
      </dgm:t>
    </dgm:pt>
    <dgm:pt modelId="{627290E7-E4CD-4E14-B8BA-869A0EE3DF28}" type="pres">
      <dgm:prSet presAssocID="{B38C8027-DD0C-4A20-BECA-7CD7E7069D9D}" presName="invisiNode" presStyleLbl="node1" presStyleIdx="1" presStyleCnt="3"/>
      <dgm:spPr/>
    </dgm:pt>
    <dgm:pt modelId="{5A736CD5-0CF7-441A-BF8F-E77B1B4A0932}" type="pres">
      <dgm:prSet presAssocID="{B38C8027-DD0C-4A20-BECA-7CD7E7069D9D}" presName="imagNode" presStyleLbl="fgImgPlace1" presStyleIdx="1" presStyleCnt="3"/>
      <dgm:spPr>
        <a:blipFill rotWithShape="0">
          <a:blip xmlns:r="http://schemas.openxmlformats.org/officeDocument/2006/relationships" r:embed="rId2"/>
          <a:stretch>
            <a:fillRect/>
          </a:stretch>
        </a:blipFill>
      </dgm:spPr>
    </dgm:pt>
    <dgm:pt modelId="{CEBAF607-2093-4530-9202-1ED2DE02C603}" type="pres">
      <dgm:prSet presAssocID="{3981A530-7C0E-4BC1-9BF6-52B2A2D38B9D}" presName="sibTrans" presStyleLbl="sibTrans2D1" presStyleIdx="0" presStyleCnt="0"/>
      <dgm:spPr/>
      <dgm:t>
        <a:bodyPr/>
        <a:lstStyle/>
        <a:p>
          <a:endParaRPr lang="en-GB"/>
        </a:p>
      </dgm:t>
    </dgm:pt>
    <dgm:pt modelId="{98101F48-BD5F-4891-8C51-B2A92561B313}" type="pres">
      <dgm:prSet presAssocID="{18F9D646-BB41-4891-A5E1-8E065B58DC84}" presName="compNode" presStyleCnt="0"/>
      <dgm:spPr/>
    </dgm:pt>
    <dgm:pt modelId="{32F65CA0-2E14-4DF3-9C79-78ACC26256C6}" type="pres">
      <dgm:prSet presAssocID="{18F9D646-BB41-4891-A5E1-8E065B58DC84}" presName="bkgdShape" presStyleLbl="node1" presStyleIdx="2" presStyleCnt="3" custLinFactNeighborX="64" custLinFactNeighborY="865"/>
      <dgm:spPr/>
      <dgm:t>
        <a:bodyPr/>
        <a:lstStyle/>
        <a:p>
          <a:endParaRPr lang="en-GB"/>
        </a:p>
      </dgm:t>
    </dgm:pt>
    <dgm:pt modelId="{82A4DB38-B03E-47A8-832A-E464FC62BC80}" type="pres">
      <dgm:prSet presAssocID="{18F9D646-BB41-4891-A5E1-8E065B58DC84}" presName="nodeTx" presStyleLbl="node1" presStyleIdx="2" presStyleCnt="3">
        <dgm:presLayoutVars>
          <dgm:bulletEnabled val="1"/>
        </dgm:presLayoutVars>
      </dgm:prSet>
      <dgm:spPr/>
      <dgm:t>
        <a:bodyPr/>
        <a:lstStyle/>
        <a:p>
          <a:endParaRPr lang="en-GB"/>
        </a:p>
      </dgm:t>
    </dgm:pt>
    <dgm:pt modelId="{92DCF064-CE30-401B-96C4-1AF657677323}" type="pres">
      <dgm:prSet presAssocID="{18F9D646-BB41-4891-A5E1-8E065B58DC84}" presName="invisiNode" presStyleLbl="node1" presStyleIdx="2" presStyleCnt="3"/>
      <dgm:spPr/>
    </dgm:pt>
    <dgm:pt modelId="{5AAF1222-69F7-4479-B2B0-AA6AF3668235}" type="pres">
      <dgm:prSet presAssocID="{18F9D646-BB41-4891-A5E1-8E065B58DC84}" presName="imagNode" presStyleLbl="fgImgPlace1" presStyleIdx="2" presStyleCnt="3"/>
      <dgm:spPr>
        <a:blipFill rotWithShape="0">
          <a:blip xmlns:r="http://schemas.openxmlformats.org/officeDocument/2006/relationships" r:embed="rId3"/>
          <a:stretch>
            <a:fillRect/>
          </a:stretch>
        </a:blipFill>
      </dgm:spPr>
    </dgm:pt>
  </dgm:ptLst>
  <dgm:cxnLst>
    <dgm:cxn modelId="{1D4FECBA-5C43-4FFC-832F-8ADF763E018E}" type="presOf" srcId="{E8F62664-4FFB-42D4-B1B5-7906F13372E8}" destId="{378FD1B5-C3E7-45C1-81D0-F32A9DAC168D}" srcOrd="1" destOrd="0" presId="urn:microsoft.com/office/officeart/2005/8/layout/hList7#1"/>
    <dgm:cxn modelId="{329156A7-1BF8-4652-A15A-E447143CF5B2}" type="presOf" srcId="{B38C8027-DD0C-4A20-BECA-7CD7E7069D9D}" destId="{561C070F-0785-4D40-9989-36076C9EA6C5}" srcOrd="1" destOrd="0" presId="urn:microsoft.com/office/officeart/2005/8/layout/hList7#1"/>
    <dgm:cxn modelId="{7BC73D53-19C7-48FA-934B-D577008673C4}" srcId="{A49905DE-69C4-4FD1-B9AA-9F960B28FB40}" destId="{B38C8027-DD0C-4A20-BECA-7CD7E7069D9D}" srcOrd="1" destOrd="0" parTransId="{67F3B43B-FA4E-44EA-A3EA-FCD750E198EC}" sibTransId="{3981A530-7C0E-4BC1-9BF6-52B2A2D38B9D}"/>
    <dgm:cxn modelId="{B4D1150F-FC79-4323-A16A-F2A357DC0B07}" type="presOf" srcId="{3981A530-7C0E-4BC1-9BF6-52B2A2D38B9D}" destId="{CEBAF607-2093-4530-9202-1ED2DE02C603}" srcOrd="0" destOrd="0" presId="urn:microsoft.com/office/officeart/2005/8/layout/hList7#1"/>
    <dgm:cxn modelId="{7E7401AA-7DC0-4AF2-88BD-56098DF78F9E}" srcId="{A49905DE-69C4-4FD1-B9AA-9F960B28FB40}" destId="{E8F62664-4FFB-42D4-B1B5-7906F13372E8}" srcOrd="0" destOrd="0" parTransId="{10C9C533-3D30-485F-8A74-83724A826829}" sibTransId="{2CB4A908-E51F-411B-9D5D-C3C8DEA8401B}"/>
    <dgm:cxn modelId="{EEE1DB65-56DD-41C1-918B-BAC9618769B7}" srcId="{A49905DE-69C4-4FD1-B9AA-9F960B28FB40}" destId="{18F9D646-BB41-4891-A5E1-8E065B58DC84}" srcOrd="2" destOrd="0" parTransId="{649F9E17-DB9A-42E1-A962-6CC49CB7362D}" sibTransId="{5EEBAADA-66F1-4343-B71A-4595DC1C4139}"/>
    <dgm:cxn modelId="{36FFCFF7-9B2B-4E1F-9FC4-07AD558D728F}" type="presOf" srcId="{A49905DE-69C4-4FD1-B9AA-9F960B28FB40}" destId="{71656E75-AE8B-40A2-909B-D6D2C25BFE73}" srcOrd="0" destOrd="0" presId="urn:microsoft.com/office/officeart/2005/8/layout/hList7#1"/>
    <dgm:cxn modelId="{8DE497BD-76B3-4ACD-AF25-E88EFB6560B5}" type="presOf" srcId="{2CB4A908-E51F-411B-9D5D-C3C8DEA8401B}" destId="{EBDBA7D8-1618-49D3-A2DA-DAD3B6FD54F7}" srcOrd="0" destOrd="0" presId="urn:microsoft.com/office/officeart/2005/8/layout/hList7#1"/>
    <dgm:cxn modelId="{F0325814-8884-4CF3-AAD7-98237598C53E}" type="presOf" srcId="{E8F62664-4FFB-42D4-B1B5-7906F13372E8}" destId="{947C3581-96CF-4288-8BD3-281C697AEA4C}" srcOrd="0" destOrd="0" presId="urn:microsoft.com/office/officeart/2005/8/layout/hList7#1"/>
    <dgm:cxn modelId="{A58D446E-0C13-403F-84C2-04D5EC0EDC56}" type="presOf" srcId="{18F9D646-BB41-4891-A5E1-8E065B58DC84}" destId="{32F65CA0-2E14-4DF3-9C79-78ACC26256C6}" srcOrd="0" destOrd="0" presId="urn:microsoft.com/office/officeart/2005/8/layout/hList7#1"/>
    <dgm:cxn modelId="{2E885468-69BF-4F58-871F-203184E80F46}" type="presOf" srcId="{B38C8027-DD0C-4A20-BECA-7CD7E7069D9D}" destId="{61B13997-FB09-45AF-8411-25E394948E4F}" srcOrd="0" destOrd="0" presId="urn:microsoft.com/office/officeart/2005/8/layout/hList7#1"/>
    <dgm:cxn modelId="{AC403A3B-A1B8-4A4C-8CBE-1AC6E9493DC7}" type="presOf" srcId="{18F9D646-BB41-4891-A5E1-8E065B58DC84}" destId="{82A4DB38-B03E-47A8-832A-E464FC62BC80}" srcOrd="1" destOrd="0" presId="urn:microsoft.com/office/officeart/2005/8/layout/hList7#1"/>
    <dgm:cxn modelId="{CA6E43FA-A34A-409B-B58E-E1ADA6F1068C}" type="presParOf" srcId="{71656E75-AE8B-40A2-909B-D6D2C25BFE73}" destId="{B1D3B8B0-2D16-48A3-BD03-47A7ED20E7B8}" srcOrd="0" destOrd="0" presId="urn:microsoft.com/office/officeart/2005/8/layout/hList7#1"/>
    <dgm:cxn modelId="{156C4770-ED00-4A97-AFA8-B057EA11D5CA}" type="presParOf" srcId="{71656E75-AE8B-40A2-909B-D6D2C25BFE73}" destId="{CD252BB2-9368-455D-AB81-8A76C1ACE260}" srcOrd="1" destOrd="0" presId="urn:microsoft.com/office/officeart/2005/8/layout/hList7#1"/>
    <dgm:cxn modelId="{AA176CC7-65DB-4EBB-A2C7-F2AD004F397A}" type="presParOf" srcId="{CD252BB2-9368-455D-AB81-8A76C1ACE260}" destId="{4781B080-C835-4346-BBED-43DDBC09BECE}" srcOrd="0" destOrd="0" presId="urn:microsoft.com/office/officeart/2005/8/layout/hList7#1"/>
    <dgm:cxn modelId="{451B8E19-E132-4B83-9D78-7CE6C688D814}" type="presParOf" srcId="{4781B080-C835-4346-BBED-43DDBC09BECE}" destId="{947C3581-96CF-4288-8BD3-281C697AEA4C}" srcOrd="0" destOrd="0" presId="urn:microsoft.com/office/officeart/2005/8/layout/hList7#1"/>
    <dgm:cxn modelId="{B0ADE464-B02D-4752-8818-DF61171C47DC}" type="presParOf" srcId="{4781B080-C835-4346-BBED-43DDBC09BECE}" destId="{378FD1B5-C3E7-45C1-81D0-F32A9DAC168D}" srcOrd="1" destOrd="0" presId="urn:microsoft.com/office/officeart/2005/8/layout/hList7#1"/>
    <dgm:cxn modelId="{C962ECAE-125A-4174-9282-3770435762D5}" type="presParOf" srcId="{4781B080-C835-4346-BBED-43DDBC09BECE}" destId="{F4FAC8BB-56DB-4F12-B2F2-7F513FFE30AF}" srcOrd="2" destOrd="0" presId="urn:microsoft.com/office/officeart/2005/8/layout/hList7#1"/>
    <dgm:cxn modelId="{A367C68A-9481-4FE5-92A4-71DD82ECE893}" type="presParOf" srcId="{4781B080-C835-4346-BBED-43DDBC09BECE}" destId="{EAFE7822-6ED9-4835-A6B9-46F0BA602213}" srcOrd="3" destOrd="0" presId="urn:microsoft.com/office/officeart/2005/8/layout/hList7#1"/>
    <dgm:cxn modelId="{91933285-9C39-4F7C-BACB-5A09B54596FA}" type="presParOf" srcId="{CD252BB2-9368-455D-AB81-8A76C1ACE260}" destId="{EBDBA7D8-1618-49D3-A2DA-DAD3B6FD54F7}" srcOrd="1" destOrd="0" presId="urn:microsoft.com/office/officeart/2005/8/layout/hList7#1"/>
    <dgm:cxn modelId="{877CFFB4-0793-45AB-9E51-EEED634E9E9A}" type="presParOf" srcId="{CD252BB2-9368-455D-AB81-8A76C1ACE260}" destId="{A907E0F8-639D-4B73-AD20-8F65ACA42242}" srcOrd="2" destOrd="0" presId="urn:microsoft.com/office/officeart/2005/8/layout/hList7#1"/>
    <dgm:cxn modelId="{79612192-7337-4533-983C-185145279C44}" type="presParOf" srcId="{A907E0F8-639D-4B73-AD20-8F65ACA42242}" destId="{61B13997-FB09-45AF-8411-25E394948E4F}" srcOrd="0" destOrd="0" presId="urn:microsoft.com/office/officeart/2005/8/layout/hList7#1"/>
    <dgm:cxn modelId="{A005DE73-AFD3-4D20-BACF-CAC56D9D2AC4}" type="presParOf" srcId="{A907E0F8-639D-4B73-AD20-8F65ACA42242}" destId="{561C070F-0785-4D40-9989-36076C9EA6C5}" srcOrd="1" destOrd="0" presId="urn:microsoft.com/office/officeart/2005/8/layout/hList7#1"/>
    <dgm:cxn modelId="{A286B9D7-946F-4826-ABE2-3AD624665874}" type="presParOf" srcId="{A907E0F8-639D-4B73-AD20-8F65ACA42242}" destId="{627290E7-E4CD-4E14-B8BA-869A0EE3DF28}" srcOrd="2" destOrd="0" presId="urn:microsoft.com/office/officeart/2005/8/layout/hList7#1"/>
    <dgm:cxn modelId="{CE36BBCC-8AD8-400D-BE8F-D9C954F8F2B6}" type="presParOf" srcId="{A907E0F8-639D-4B73-AD20-8F65ACA42242}" destId="{5A736CD5-0CF7-441A-BF8F-E77B1B4A0932}" srcOrd="3" destOrd="0" presId="urn:microsoft.com/office/officeart/2005/8/layout/hList7#1"/>
    <dgm:cxn modelId="{2DE143EA-A0BE-4532-850C-BC8F735FA132}" type="presParOf" srcId="{CD252BB2-9368-455D-AB81-8A76C1ACE260}" destId="{CEBAF607-2093-4530-9202-1ED2DE02C603}" srcOrd="3" destOrd="0" presId="urn:microsoft.com/office/officeart/2005/8/layout/hList7#1"/>
    <dgm:cxn modelId="{B4368EF0-76F9-4A32-BBF8-C3F6AB5130F7}" type="presParOf" srcId="{CD252BB2-9368-455D-AB81-8A76C1ACE260}" destId="{98101F48-BD5F-4891-8C51-B2A92561B313}" srcOrd="4" destOrd="0" presId="urn:microsoft.com/office/officeart/2005/8/layout/hList7#1"/>
    <dgm:cxn modelId="{2B13EF87-25EA-46EB-9D38-BCA128B72FD1}" type="presParOf" srcId="{98101F48-BD5F-4891-8C51-B2A92561B313}" destId="{32F65CA0-2E14-4DF3-9C79-78ACC26256C6}" srcOrd="0" destOrd="0" presId="urn:microsoft.com/office/officeart/2005/8/layout/hList7#1"/>
    <dgm:cxn modelId="{C9D828C6-638C-4F01-9A48-F8E524456724}" type="presParOf" srcId="{98101F48-BD5F-4891-8C51-B2A92561B313}" destId="{82A4DB38-B03E-47A8-832A-E464FC62BC80}" srcOrd="1" destOrd="0" presId="urn:microsoft.com/office/officeart/2005/8/layout/hList7#1"/>
    <dgm:cxn modelId="{27B68F4B-A016-48E7-AD56-2FFD67D59026}" type="presParOf" srcId="{98101F48-BD5F-4891-8C51-B2A92561B313}" destId="{92DCF064-CE30-401B-96C4-1AF657677323}" srcOrd="2" destOrd="0" presId="urn:microsoft.com/office/officeart/2005/8/layout/hList7#1"/>
    <dgm:cxn modelId="{7169366F-528B-4EBB-8E2F-58788BC93089}" type="presParOf" srcId="{98101F48-BD5F-4891-8C51-B2A92561B313}" destId="{5AAF1222-69F7-4479-B2B0-AA6AF3668235}" srcOrd="3" destOrd="0" presId="urn:microsoft.com/office/officeart/2005/8/layout/hList7#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49905DE-69C4-4FD1-B9AA-9F960B28FB40}" type="doc">
      <dgm:prSet loTypeId="urn:microsoft.com/office/officeart/2005/8/layout/hList7#1" loCatId="list" qsTypeId="urn:microsoft.com/office/officeart/2005/8/quickstyle/simple1" qsCatId="simple" csTypeId="urn:microsoft.com/office/officeart/2005/8/colors/colorful2" csCatId="colorful" phldr="1"/>
      <dgm:spPr/>
    </dgm:pt>
    <dgm:pt modelId="{E8F62664-4FFB-42D4-B1B5-7906F13372E8}">
      <dgm:prSet phldrT="[Text]"/>
      <dgm:spPr>
        <a:solidFill>
          <a:schemeClr val="accent1">
            <a:lumMod val="20000"/>
            <a:lumOff val="80000"/>
          </a:schemeClr>
        </a:solidFill>
      </dgm:spPr>
      <dgm:t>
        <a:bodyPr/>
        <a:lstStyle/>
        <a:p>
          <a:r>
            <a:rPr lang="en-US" dirty="0" smtClean="0"/>
            <a:t>Take full advantage of </a:t>
          </a:r>
          <a:r>
            <a:rPr lang="en-US" b="1" dirty="0" smtClean="0">
              <a:solidFill>
                <a:schemeClr val="accent1">
                  <a:lumMod val="60000"/>
                  <a:lumOff val="40000"/>
                </a:schemeClr>
              </a:solidFill>
            </a:rPr>
            <a:t>resolution benefits</a:t>
          </a:r>
          <a:r>
            <a:rPr lang="en-US" dirty="0" smtClean="0">
              <a:solidFill>
                <a:schemeClr val="accent1">
                  <a:lumMod val="60000"/>
                  <a:lumOff val="40000"/>
                </a:schemeClr>
              </a:solidFill>
            </a:rPr>
            <a:t> </a:t>
          </a:r>
          <a:r>
            <a:rPr lang="en-US" dirty="0" smtClean="0"/>
            <a:t>offered by Sub 2um particles and </a:t>
          </a:r>
          <a:r>
            <a:rPr lang="en-US" b="1" dirty="0" smtClean="0">
              <a:solidFill>
                <a:schemeClr val="accent1">
                  <a:lumMod val="60000"/>
                  <a:lumOff val="40000"/>
                </a:schemeClr>
              </a:solidFill>
            </a:rPr>
            <a:t>low dispersion fluidics</a:t>
          </a:r>
          <a:endParaRPr lang="en-GB" b="1" dirty="0">
            <a:solidFill>
              <a:schemeClr val="accent1">
                <a:lumMod val="60000"/>
                <a:lumOff val="40000"/>
              </a:schemeClr>
            </a:solidFill>
          </a:endParaRPr>
        </a:p>
      </dgm:t>
    </dgm:pt>
    <dgm:pt modelId="{10C9C533-3D30-485F-8A74-83724A826829}" type="parTrans" cxnId="{7E7401AA-7DC0-4AF2-88BD-56098DF78F9E}">
      <dgm:prSet/>
      <dgm:spPr/>
      <dgm:t>
        <a:bodyPr/>
        <a:lstStyle/>
        <a:p>
          <a:endParaRPr lang="en-GB"/>
        </a:p>
      </dgm:t>
    </dgm:pt>
    <dgm:pt modelId="{2CB4A908-E51F-411B-9D5D-C3C8DEA8401B}" type="sibTrans" cxnId="{7E7401AA-7DC0-4AF2-88BD-56098DF78F9E}">
      <dgm:prSet/>
      <dgm:spPr/>
      <dgm:t>
        <a:bodyPr/>
        <a:lstStyle/>
        <a:p>
          <a:endParaRPr lang="en-GB"/>
        </a:p>
      </dgm:t>
    </dgm:pt>
    <dgm:pt modelId="{B38C8027-DD0C-4A20-BECA-7CD7E7069D9D}">
      <dgm:prSet phldrT="[Text]"/>
      <dgm:spPr>
        <a:solidFill>
          <a:schemeClr val="accent1">
            <a:lumMod val="50000"/>
          </a:schemeClr>
        </a:solidFill>
      </dgm:spPr>
      <dgm:t>
        <a:bodyPr/>
        <a:lstStyle/>
        <a:p>
          <a:r>
            <a:rPr lang="en-US" dirty="0" smtClean="0">
              <a:ea typeface="ＭＳ Ｐゴシック" pitchFamily="34" charset="-128"/>
            </a:rPr>
            <a:t>Get </a:t>
          </a:r>
          <a:r>
            <a:rPr lang="en-US" b="1" dirty="0" smtClean="0">
              <a:solidFill>
                <a:schemeClr val="accent1">
                  <a:lumMod val="60000"/>
                  <a:lumOff val="40000"/>
                </a:schemeClr>
              </a:solidFill>
              <a:ea typeface="ＭＳ Ｐゴシック" pitchFamily="34" charset="-128"/>
            </a:rPr>
            <a:t>accelerated complex separations </a:t>
          </a:r>
          <a:r>
            <a:rPr lang="en-US" dirty="0" smtClean="0">
              <a:ea typeface="ＭＳ Ｐゴシック" pitchFamily="34" charset="-128"/>
            </a:rPr>
            <a:t>achieved with low system’s dispersion &amp; </a:t>
          </a:r>
          <a:r>
            <a:rPr lang="en-US" b="1" dirty="0" smtClean="0">
              <a:solidFill>
                <a:schemeClr val="accent1">
                  <a:lumMod val="60000"/>
                  <a:lumOff val="40000"/>
                </a:schemeClr>
              </a:solidFill>
              <a:ea typeface="ＭＳ Ｐゴシック" pitchFamily="34" charset="-128"/>
            </a:rPr>
            <a:t>faster cycle-time</a:t>
          </a:r>
          <a:endParaRPr lang="en-GB" b="1" dirty="0">
            <a:solidFill>
              <a:schemeClr val="accent1">
                <a:lumMod val="60000"/>
                <a:lumOff val="40000"/>
              </a:schemeClr>
            </a:solidFill>
          </a:endParaRPr>
        </a:p>
      </dgm:t>
    </dgm:pt>
    <dgm:pt modelId="{67F3B43B-FA4E-44EA-A3EA-FCD750E198EC}" type="parTrans" cxnId="{7BC73D53-19C7-48FA-934B-D577008673C4}">
      <dgm:prSet/>
      <dgm:spPr/>
      <dgm:t>
        <a:bodyPr/>
        <a:lstStyle/>
        <a:p>
          <a:endParaRPr lang="en-GB"/>
        </a:p>
      </dgm:t>
    </dgm:pt>
    <dgm:pt modelId="{3981A530-7C0E-4BC1-9BF6-52B2A2D38B9D}" type="sibTrans" cxnId="{7BC73D53-19C7-48FA-934B-D577008673C4}">
      <dgm:prSet/>
      <dgm:spPr/>
      <dgm:t>
        <a:bodyPr/>
        <a:lstStyle/>
        <a:p>
          <a:endParaRPr lang="en-GB"/>
        </a:p>
      </dgm:t>
    </dgm:pt>
    <dgm:pt modelId="{18F9D646-BB41-4891-A5E1-8E065B58DC84}">
      <dgm:prSet phldrT="[Text]"/>
      <dgm:spPr>
        <a:solidFill>
          <a:schemeClr val="accent1">
            <a:lumMod val="20000"/>
            <a:lumOff val="80000"/>
          </a:schemeClr>
        </a:solidFill>
      </dgm:spPr>
      <dgm:t>
        <a:bodyPr/>
        <a:lstStyle/>
        <a:p>
          <a:r>
            <a:rPr lang="en-US" dirty="0" smtClean="0"/>
            <a:t>Obtain the </a:t>
          </a:r>
          <a:r>
            <a:rPr lang="en-US" b="1" dirty="0" smtClean="0">
              <a:solidFill>
                <a:schemeClr val="accent1">
                  <a:lumMod val="60000"/>
                  <a:lumOff val="40000"/>
                </a:schemeClr>
              </a:solidFill>
            </a:rPr>
            <a:t>best sensitivity </a:t>
          </a:r>
          <a:r>
            <a:rPr lang="en-US" dirty="0" smtClean="0"/>
            <a:t>with </a:t>
          </a:r>
          <a:r>
            <a:rPr lang="en-US" b="1" dirty="0" smtClean="0">
              <a:solidFill>
                <a:schemeClr val="accent1">
                  <a:lumMod val="60000"/>
                  <a:lumOff val="40000"/>
                </a:schemeClr>
              </a:solidFill>
            </a:rPr>
            <a:t>lowest carryover </a:t>
          </a:r>
          <a:r>
            <a:rPr lang="en-US" dirty="0" err="1" smtClean="0"/>
            <a:t>autosampler</a:t>
          </a:r>
          <a:endParaRPr lang="en-GB" dirty="0"/>
        </a:p>
      </dgm:t>
    </dgm:pt>
    <dgm:pt modelId="{649F9E17-DB9A-42E1-A962-6CC49CB7362D}" type="parTrans" cxnId="{EEE1DB65-56DD-41C1-918B-BAC9618769B7}">
      <dgm:prSet/>
      <dgm:spPr/>
      <dgm:t>
        <a:bodyPr/>
        <a:lstStyle/>
        <a:p>
          <a:endParaRPr lang="en-GB"/>
        </a:p>
      </dgm:t>
    </dgm:pt>
    <dgm:pt modelId="{5EEBAADA-66F1-4343-B71A-4595DC1C4139}" type="sibTrans" cxnId="{EEE1DB65-56DD-41C1-918B-BAC9618769B7}">
      <dgm:prSet/>
      <dgm:spPr/>
      <dgm:t>
        <a:bodyPr/>
        <a:lstStyle/>
        <a:p>
          <a:endParaRPr lang="en-GB"/>
        </a:p>
      </dgm:t>
    </dgm:pt>
    <dgm:pt modelId="{71656E75-AE8B-40A2-909B-D6D2C25BFE73}" type="pres">
      <dgm:prSet presAssocID="{A49905DE-69C4-4FD1-B9AA-9F960B28FB40}" presName="Name0" presStyleCnt="0">
        <dgm:presLayoutVars>
          <dgm:dir/>
          <dgm:resizeHandles val="exact"/>
        </dgm:presLayoutVars>
      </dgm:prSet>
      <dgm:spPr/>
    </dgm:pt>
    <dgm:pt modelId="{B1D3B8B0-2D16-48A3-BD03-47A7ED20E7B8}" type="pres">
      <dgm:prSet presAssocID="{A49905DE-69C4-4FD1-B9AA-9F960B28FB40}" presName="fgShape" presStyleLbl="fgShp" presStyleIdx="0" presStyleCnt="1"/>
      <dgm:spPr>
        <a:solidFill>
          <a:schemeClr val="accent1"/>
        </a:solidFill>
      </dgm:spPr>
    </dgm:pt>
    <dgm:pt modelId="{CD252BB2-9368-455D-AB81-8A76C1ACE260}" type="pres">
      <dgm:prSet presAssocID="{A49905DE-69C4-4FD1-B9AA-9F960B28FB40}" presName="linComp" presStyleCnt="0"/>
      <dgm:spPr/>
    </dgm:pt>
    <dgm:pt modelId="{4781B080-C835-4346-BBED-43DDBC09BECE}" type="pres">
      <dgm:prSet presAssocID="{E8F62664-4FFB-42D4-B1B5-7906F13372E8}" presName="compNode" presStyleCnt="0"/>
      <dgm:spPr/>
    </dgm:pt>
    <dgm:pt modelId="{947C3581-96CF-4288-8BD3-281C697AEA4C}" type="pres">
      <dgm:prSet presAssocID="{E8F62664-4FFB-42D4-B1B5-7906F13372E8}" presName="bkgdShape" presStyleLbl="node1" presStyleIdx="0" presStyleCnt="3" custLinFactNeighborX="-48496" custLinFactNeighborY="-21755"/>
      <dgm:spPr/>
      <dgm:t>
        <a:bodyPr/>
        <a:lstStyle/>
        <a:p>
          <a:endParaRPr lang="en-GB"/>
        </a:p>
      </dgm:t>
    </dgm:pt>
    <dgm:pt modelId="{378FD1B5-C3E7-45C1-81D0-F32A9DAC168D}" type="pres">
      <dgm:prSet presAssocID="{E8F62664-4FFB-42D4-B1B5-7906F13372E8}" presName="nodeTx" presStyleLbl="node1" presStyleIdx="0" presStyleCnt="3">
        <dgm:presLayoutVars>
          <dgm:bulletEnabled val="1"/>
        </dgm:presLayoutVars>
      </dgm:prSet>
      <dgm:spPr/>
      <dgm:t>
        <a:bodyPr/>
        <a:lstStyle/>
        <a:p>
          <a:endParaRPr lang="en-GB"/>
        </a:p>
      </dgm:t>
    </dgm:pt>
    <dgm:pt modelId="{F4FAC8BB-56DB-4F12-B2F2-7F513FFE30AF}" type="pres">
      <dgm:prSet presAssocID="{E8F62664-4FFB-42D4-B1B5-7906F13372E8}" presName="invisiNode" presStyleLbl="node1" presStyleIdx="0" presStyleCnt="3"/>
      <dgm:spPr/>
    </dgm:pt>
    <dgm:pt modelId="{EAFE7822-6ED9-4835-A6B9-46F0BA602213}" type="pres">
      <dgm:prSet presAssocID="{E8F62664-4FFB-42D4-B1B5-7906F13372E8}" presName="imagNode" presStyleLbl="fgImgPlace1" presStyleIdx="0" presStyleCnt="3"/>
      <dgm:spPr>
        <a:blipFill rotWithShape="0">
          <a:blip xmlns:r="http://schemas.openxmlformats.org/officeDocument/2006/relationships" r:embed="rId1"/>
          <a:stretch>
            <a:fillRect/>
          </a:stretch>
        </a:blipFill>
      </dgm:spPr>
    </dgm:pt>
    <dgm:pt modelId="{EBDBA7D8-1618-49D3-A2DA-DAD3B6FD54F7}" type="pres">
      <dgm:prSet presAssocID="{2CB4A908-E51F-411B-9D5D-C3C8DEA8401B}" presName="sibTrans" presStyleLbl="sibTrans2D1" presStyleIdx="0" presStyleCnt="0"/>
      <dgm:spPr/>
      <dgm:t>
        <a:bodyPr/>
        <a:lstStyle/>
        <a:p>
          <a:endParaRPr lang="en-GB"/>
        </a:p>
      </dgm:t>
    </dgm:pt>
    <dgm:pt modelId="{A907E0F8-639D-4B73-AD20-8F65ACA42242}" type="pres">
      <dgm:prSet presAssocID="{B38C8027-DD0C-4A20-BECA-7CD7E7069D9D}" presName="compNode" presStyleCnt="0"/>
      <dgm:spPr/>
    </dgm:pt>
    <dgm:pt modelId="{61B13997-FB09-45AF-8411-25E394948E4F}" type="pres">
      <dgm:prSet presAssocID="{B38C8027-DD0C-4A20-BECA-7CD7E7069D9D}" presName="bkgdShape" presStyleLbl="node1" presStyleIdx="1" presStyleCnt="3" custLinFactNeighborY="865"/>
      <dgm:spPr/>
      <dgm:t>
        <a:bodyPr/>
        <a:lstStyle/>
        <a:p>
          <a:endParaRPr lang="en-GB"/>
        </a:p>
      </dgm:t>
    </dgm:pt>
    <dgm:pt modelId="{561C070F-0785-4D40-9989-36076C9EA6C5}" type="pres">
      <dgm:prSet presAssocID="{B38C8027-DD0C-4A20-BECA-7CD7E7069D9D}" presName="nodeTx" presStyleLbl="node1" presStyleIdx="1" presStyleCnt="3">
        <dgm:presLayoutVars>
          <dgm:bulletEnabled val="1"/>
        </dgm:presLayoutVars>
      </dgm:prSet>
      <dgm:spPr/>
      <dgm:t>
        <a:bodyPr/>
        <a:lstStyle/>
        <a:p>
          <a:endParaRPr lang="en-GB"/>
        </a:p>
      </dgm:t>
    </dgm:pt>
    <dgm:pt modelId="{627290E7-E4CD-4E14-B8BA-869A0EE3DF28}" type="pres">
      <dgm:prSet presAssocID="{B38C8027-DD0C-4A20-BECA-7CD7E7069D9D}" presName="invisiNode" presStyleLbl="node1" presStyleIdx="1" presStyleCnt="3"/>
      <dgm:spPr/>
    </dgm:pt>
    <dgm:pt modelId="{5A736CD5-0CF7-441A-BF8F-E77B1B4A0932}" type="pres">
      <dgm:prSet presAssocID="{B38C8027-DD0C-4A20-BECA-7CD7E7069D9D}" presName="imagNode" presStyleLbl="fgImgPlace1" presStyleIdx="1" presStyleCnt="3"/>
      <dgm:spPr>
        <a:blipFill rotWithShape="0">
          <a:blip xmlns:r="http://schemas.openxmlformats.org/officeDocument/2006/relationships" r:embed="rId2"/>
          <a:stretch>
            <a:fillRect/>
          </a:stretch>
        </a:blipFill>
      </dgm:spPr>
    </dgm:pt>
    <dgm:pt modelId="{CEBAF607-2093-4530-9202-1ED2DE02C603}" type="pres">
      <dgm:prSet presAssocID="{3981A530-7C0E-4BC1-9BF6-52B2A2D38B9D}" presName="sibTrans" presStyleLbl="sibTrans2D1" presStyleIdx="0" presStyleCnt="0"/>
      <dgm:spPr/>
      <dgm:t>
        <a:bodyPr/>
        <a:lstStyle/>
        <a:p>
          <a:endParaRPr lang="en-GB"/>
        </a:p>
      </dgm:t>
    </dgm:pt>
    <dgm:pt modelId="{98101F48-BD5F-4891-8C51-B2A92561B313}" type="pres">
      <dgm:prSet presAssocID="{18F9D646-BB41-4891-A5E1-8E065B58DC84}" presName="compNode" presStyleCnt="0"/>
      <dgm:spPr/>
    </dgm:pt>
    <dgm:pt modelId="{32F65CA0-2E14-4DF3-9C79-78ACC26256C6}" type="pres">
      <dgm:prSet presAssocID="{18F9D646-BB41-4891-A5E1-8E065B58DC84}" presName="bkgdShape" presStyleLbl="node1" presStyleIdx="2" presStyleCnt="3" custLinFactNeighborX="64" custLinFactNeighborY="865"/>
      <dgm:spPr/>
      <dgm:t>
        <a:bodyPr/>
        <a:lstStyle/>
        <a:p>
          <a:endParaRPr lang="en-GB"/>
        </a:p>
      </dgm:t>
    </dgm:pt>
    <dgm:pt modelId="{82A4DB38-B03E-47A8-832A-E464FC62BC80}" type="pres">
      <dgm:prSet presAssocID="{18F9D646-BB41-4891-A5E1-8E065B58DC84}" presName="nodeTx" presStyleLbl="node1" presStyleIdx="2" presStyleCnt="3">
        <dgm:presLayoutVars>
          <dgm:bulletEnabled val="1"/>
        </dgm:presLayoutVars>
      </dgm:prSet>
      <dgm:spPr/>
      <dgm:t>
        <a:bodyPr/>
        <a:lstStyle/>
        <a:p>
          <a:endParaRPr lang="en-GB"/>
        </a:p>
      </dgm:t>
    </dgm:pt>
    <dgm:pt modelId="{92DCF064-CE30-401B-96C4-1AF657677323}" type="pres">
      <dgm:prSet presAssocID="{18F9D646-BB41-4891-A5E1-8E065B58DC84}" presName="invisiNode" presStyleLbl="node1" presStyleIdx="2" presStyleCnt="3"/>
      <dgm:spPr/>
    </dgm:pt>
    <dgm:pt modelId="{5AAF1222-69F7-4479-B2B0-AA6AF3668235}" type="pres">
      <dgm:prSet presAssocID="{18F9D646-BB41-4891-A5E1-8E065B58DC84}" presName="imagNode" presStyleLbl="fgImgPlace1" presStyleIdx="2" presStyleCnt="3"/>
      <dgm:spPr>
        <a:blipFill rotWithShape="0">
          <a:blip xmlns:r="http://schemas.openxmlformats.org/officeDocument/2006/relationships" r:embed="rId3"/>
          <a:stretch>
            <a:fillRect/>
          </a:stretch>
        </a:blipFill>
      </dgm:spPr>
    </dgm:pt>
  </dgm:ptLst>
  <dgm:cxnLst>
    <dgm:cxn modelId="{1B7F5626-EEF8-43D2-B87C-3FBFD4EF5C71}" type="presOf" srcId="{2CB4A908-E51F-411B-9D5D-C3C8DEA8401B}" destId="{EBDBA7D8-1618-49D3-A2DA-DAD3B6FD54F7}" srcOrd="0" destOrd="0" presId="urn:microsoft.com/office/officeart/2005/8/layout/hList7#1"/>
    <dgm:cxn modelId="{B5533AF6-D671-4936-B4D6-A17E0441807E}" type="presOf" srcId="{3981A530-7C0E-4BC1-9BF6-52B2A2D38B9D}" destId="{CEBAF607-2093-4530-9202-1ED2DE02C603}" srcOrd="0" destOrd="0" presId="urn:microsoft.com/office/officeart/2005/8/layout/hList7#1"/>
    <dgm:cxn modelId="{7BC73D53-19C7-48FA-934B-D577008673C4}" srcId="{A49905DE-69C4-4FD1-B9AA-9F960B28FB40}" destId="{B38C8027-DD0C-4A20-BECA-7CD7E7069D9D}" srcOrd="1" destOrd="0" parTransId="{67F3B43B-FA4E-44EA-A3EA-FCD750E198EC}" sibTransId="{3981A530-7C0E-4BC1-9BF6-52B2A2D38B9D}"/>
    <dgm:cxn modelId="{D4E0C5B0-AD24-4CCD-9AE3-9FF6BD381A7C}" type="presOf" srcId="{18F9D646-BB41-4891-A5E1-8E065B58DC84}" destId="{32F65CA0-2E14-4DF3-9C79-78ACC26256C6}" srcOrd="0" destOrd="0" presId="urn:microsoft.com/office/officeart/2005/8/layout/hList7#1"/>
    <dgm:cxn modelId="{7E7401AA-7DC0-4AF2-88BD-56098DF78F9E}" srcId="{A49905DE-69C4-4FD1-B9AA-9F960B28FB40}" destId="{E8F62664-4FFB-42D4-B1B5-7906F13372E8}" srcOrd="0" destOrd="0" parTransId="{10C9C533-3D30-485F-8A74-83724A826829}" sibTransId="{2CB4A908-E51F-411B-9D5D-C3C8DEA8401B}"/>
    <dgm:cxn modelId="{EEE1DB65-56DD-41C1-918B-BAC9618769B7}" srcId="{A49905DE-69C4-4FD1-B9AA-9F960B28FB40}" destId="{18F9D646-BB41-4891-A5E1-8E065B58DC84}" srcOrd="2" destOrd="0" parTransId="{649F9E17-DB9A-42E1-A962-6CC49CB7362D}" sibTransId="{5EEBAADA-66F1-4343-B71A-4595DC1C4139}"/>
    <dgm:cxn modelId="{70F8956B-5C80-4CAC-BB51-6AC3B5DAF624}" type="presOf" srcId="{B38C8027-DD0C-4A20-BECA-7CD7E7069D9D}" destId="{61B13997-FB09-45AF-8411-25E394948E4F}" srcOrd="0" destOrd="0" presId="urn:microsoft.com/office/officeart/2005/8/layout/hList7#1"/>
    <dgm:cxn modelId="{0BC49E97-EDC6-4DF3-9A18-99344409C5F4}" type="presOf" srcId="{E8F62664-4FFB-42D4-B1B5-7906F13372E8}" destId="{947C3581-96CF-4288-8BD3-281C697AEA4C}" srcOrd="0" destOrd="0" presId="urn:microsoft.com/office/officeart/2005/8/layout/hList7#1"/>
    <dgm:cxn modelId="{AA5622AE-3D6B-47BC-AB58-92D41824E671}" type="presOf" srcId="{E8F62664-4FFB-42D4-B1B5-7906F13372E8}" destId="{378FD1B5-C3E7-45C1-81D0-F32A9DAC168D}" srcOrd="1" destOrd="0" presId="urn:microsoft.com/office/officeart/2005/8/layout/hList7#1"/>
    <dgm:cxn modelId="{4C5E4175-A678-4268-BD45-AF4104EC580A}" type="presOf" srcId="{B38C8027-DD0C-4A20-BECA-7CD7E7069D9D}" destId="{561C070F-0785-4D40-9989-36076C9EA6C5}" srcOrd="1" destOrd="0" presId="urn:microsoft.com/office/officeart/2005/8/layout/hList7#1"/>
    <dgm:cxn modelId="{D1B76774-4DCF-4C7F-BB7A-26D17EA9757B}" type="presOf" srcId="{A49905DE-69C4-4FD1-B9AA-9F960B28FB40}" destId="{71656E75-AE8B-40A2-909B-D6D2C25BFE73}" srcOrd="0" destOrd="0" presId="urn:microsoft.com/office/officeart/2005/8/layout/hList7#1"/>
    <dgm:cxn modelId="{B7F5A1E8-15B9-4DBA-81D5-B46442C06E5F}" type="presOf" srcId="{18F9D646-BB41-4891-A5E1-8E065B58DC84}" destId="{82A4DB38-B03E-47A8-832A-E464FC62BC80}" srcOrd="1" destOrd="0" presId="urn:microsoft.com/office/officeart/2005/8/layout/hList7#1"/>
    <dgm:cxn modelId="{59337856-6377-445C-BF9D-0E958DC85D7C}" type="presParOf" srcId="{71656E75-AE8B-40A2-909B-D6D2C25BFE73}" destId="{B1D3B8B0-2D16-48A3-BD03-47A7ED20E7B8}" srcOrd="0" destOrd="0" presId="urn:microsoft.com/office/officeart/2005/8/layout/hList7#1"/>
    <dgm:cxn modelId="{7B7DD5DC-EC26-41B0-ACD6-A7EC8E60A60B}" type="presParOf" srcId="{71656E75-AE8B-40A2-909B-D6D2C25BFE73}" destId="{CD252BB2-9368-455D-AB81-8A76C1ACE260}" srcOrd="1" destOrd="0" presId="urn:microsoft.com/office/officeart/2005/8/layout/hList7#1"/>
    <dgm:cxn modelId="{7BEA85A0-935B-4632-AAB3-711ADBD8D814}" type="presParOf" srcId="{CD252BB2-9368-455D-AB81-8A76C1ACE260}" destId="{4781B080-C835-4346-BBED-43DDBC09BECE}" srcOrd="0" destOrd="0" presId="urn:microsoft.com/office/officeart/2005/8/layout/hList7#1"/>
    <dgm:cxn modelId="{B41733EB-9D67-4917-9111-96E2B6B23FD6}" type="presParOf" srcId="{4781B080-C835-4346-BBED-43DDBC09BECE}" destId="{947C3581-96CF-4288-8BD3-281C697AEA4C}" srcOrd="0" destOrd="0" presId="urn:microsoft.com/office/officeart/2005/8/layout/hList7#1"/>
    <dgm:cxn modelId="{7814622B-2527-489C-8960-E2E5DC1EDD19}" type="presParOf" srcId="{4781B080-C835-4346-BBED-43DDBC09BECE}" destId="{378FD1B5-C3E7-45C1-81D0-F32A9DAC168D}" srcOrd="1" destOrd="0" presId="urn:microsoft.com/office/officeart/2005/8/layout/hList7#1"/>
    <dgm:cxn modelId="{514693B8-DEC8-4F1C-A8FA-70E636583FCE}" type="presParOf" srcId="{4781B080-C835-4346-BBED-43DDBC09BECE}" destId="{F4FAC8BB-56DB-4F12-B2F2-7F513FFE30AF}" srcOrd="2" destOrd="0" presId="urn:microsoft.com/office/officeart/2005/8/layout/hList7#1"/>
    <dgm:cxn modelId="{5A23E978-F071-463B-BF0A-5285C9287BA7}" type="presParOf" srcId="{4781B080-C835-4346-BBED-43DDBC09BECE}" destId="{EAFE7822-6ED9-4835-A6B9-46F0BA602213}" srcOrd="3" destOrd="0" presId="urn:microsoft.com/office/officeart/2005/8/layout/hList7#1"/>
    <dgm:cxn modelId="{E32AD6AF-22BD-4878-B15A-5548907EE151}" type="presParOf" srcId="{CD252BB2-9368-455D-AB81-8A76C1ACE260}" destId="{EBDBA7D8-1618-49D3-A2DA-DAD3B6FD54F7}" srcOrd="1" destOrd="0" presId="urn:microsoft.com/office/officeart/2005/8/layout/hList7#1"/>
    <dgm:cxn modelId="{548D7CCF-C9FB-4FC7-BC02-818B2C23A503}" type="presParOf" srcId="{CD252BB2-9368-455D-AB81-8A76C1ACE260}" destId="{A907E0F8-639D-4B73-AD20-8F65ACA42242}" srcOrd="2" destOrd="0" presId="urn:microsoft.com/office/officeart/2005/8/layout/hList7#1"/>
    <dgm:cxn modelId="{9B2A83A2-0C21-482B-B46D-390B80A8B6EA}" type="presParOf" srcId="{A907E0F8-639D-4B73-AD20-8F65ACA42242}" destId="{61B13997-FB09-45AF-8411-25E394948E4F}" srcOrd="0" destOrd="0" presId="urn:microsoft.com/office/officeart/2005/8/layout/hList7#1"/>
    <dgm:cxn modelId="{019394E8-DB61-487C-B2FA-6DD3261932E3}" type="presParOf" srcId="{A907E0F8-639D-4B73-AD20-8F65ACA42242}" destId="{561C070F-0785-4D40-9989-36076C9EA6C5}" srcOrd="1" destOrd="0" presId="urn:microsoft.com/office/officeart/2005/8/layout/hList7#1"/>
    <dgm:cxn modelId="{3D272D06-AE46-4BEB-BF51-3AC944D7582D}" type="presParOf" srcId="{A907E0F8-639D-4B73-AD20-8F65ACA42242}" destId="{627290E7-E4CD-4E14-B8BA-869A0EE3DF28}" srcOrd="2" destOrd="0" presId="urn:microsoft.com/office/officeart/2005/8/layout/hList7#1"/>
    <dgm:cxn modelId="{A2D57AF3-3F4D-48D5-9D2B-3E93FE8B1382}" type="presParOf" srcId="{A907E0F8-639D-4B73-AD20-8F65ACA42242}" destId="{5A736CD5-0CF7-441A-BF8F-E77B1B4A0932}" srcOrd="3" destOrd="0" presId="urn:microsoft.com/office/officeart/2005/8/layout/hList7#1"/>
    <dgm:cxn modelId="{E6DA40B2-878F-44B3-8C19-7B296DA762A5}" type="presParOf" srcId="{CD252BB2-9368-455D-AB81-8A76C1ACE260}" destId="{CEBAF607-2093-4530-9202-1ED2DE02C603}" srcOrd="3" destOrd="0" presId="urn:microsoft.com/office/officeart/2005/8/layout/hList7#1"/>
    <dgm:cxn modelId="{A02FFAA2-F91F-4968-A1A9-2042023E4F66}" type="presParOf" srcId="{CD252BB2-9368-455D-AB81-8A76C1ACE260}" destId="{98101F48-BD5F-4891-8C51-B2A92561B313}" srcOrd="4" destOrd="0" presId="urn:microsoft.com/office/officeart/2005/8/layout/hList7#1"/>
    <dgm:cxn modelId="{16506BED-9B55-40B1-A2B3-97A79AC15BD4}" type="presParOf" srcId="{98101F48-BD5F-4891-8C51-B2A92561B313}" destId="{32F65CA0-2E14-4DF3-9C79-78ACC26256C6}" srcOrd="0" destOrd="0" presId="urn:microsoft.com/office/officeart/2005/8/layout/hList7#1"/>
    <dgm:cxn modelId="{30C13DE2-CEE8-421F-90A3-9FBA6D93EFC5}" type="presParOf" srcId="{98101F48-BD5F-4891-8C51-B2A92561B313}" destId="{82A4DB38-B03E-47A8-832A-E464FC62BC80}" srcOrd="1" destOrd="0" presId="urn:microsoft.com/office/officeart/2005/8/layout/hList7#1"/>
    <dgm:cxn modelId="{FA5C12A8-386B-4599-8127-939497ABD155}" type="presParOf" srcId="{98101F48-BD5F-4891-8C51-B2A92561B313}" destId="{92DCF064-CE30-401B-96C4-1AF657677323}" srcOrd="2" destOrd="0" presId="urn:microsoft.com/office/officeart/2005/8/layout/hList7#1"/>
    <dgm:cxn modelId="{42DCFAA6-BDE2-4E96-8AC1-E5CEC9EC7A49}" type="presParOf" srcId="{98101F48-BD5F-4891-8C51-B2A92561B313}" destId="{5AAF1222-69F7-4479-B2B0-AA6AF3668235}" srcOrd="3" destOrd="0" presId="urn:microsoft.com/office/officeart/2005/8/layout/hList7#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49905DE-69C4-4FD1-B9AA-9F960B28FB40}" type="doc">
      <dgm:prSet loTypeId="urn:microsoft.com/office/officeart/2005/8/layout/hList7#1" loCatId="list" qsTypeId="urn:microsoft.com/office/officeart/2005/8/quickstyle/simple1" qsCatId="simple" csTypeId="urn:microsoft.com/office/officeart/2005/8/colors/colorful2" csCatId="colorful" phldr="1"/>
      <dgm:spPr/>
    </dgm:pt>
    <dgm:pt modelId="{E8F62664-4FFB-42D4-B1B5-7906F13372E8}">
      <dgm:prSet phldrT="[Text]"/>
      <dgm:spPr>
        <a:solidFill>
          <a:schemeClr val="accent1">
            <a:lumMod val="20000"/>
            <a:lumOff val="80000"/>
          </a:schemeClr>
        </a:solidFill>
      </dgm:spPr>
      <dgm:t>
        <a:bodyPr/>
        <a:lstStyle/>
        <a:p>
          <a:r>
            <a:rPr lang="en-US" dirty="0" smtClean="0"/>
            <a:t>Take full advantage of </a:t>
          </a:r>
          <a:r>
            <a:rPr lang="en-US" b="1" dirty="0" smtClean="0">
              <a:solidFill>
                <a:schemeClr val="accent1">
                  <a:lumMod val="60000"/>
                  <a:lumOff val="40000"/>
                </a:schemeClr>
              </a:solidFill>
            </a:rPr>
            <a:t>resolution benefits</a:t>
          </a:r>
          <a:r>
            <a:rPr lang="en-US" dirty="0" smtClean="0">
              <a:solidFill>
                <a:schemeClr val="accent1">
                  <a:lumMod val="60000"/>
                  <a:lumOff val="40000"/>
                </a:schemeClr>
              </a:solidFill>
            </a:rPr>
            <a:t> </a:t>
          </a:r>
          <a:r>
            <a:rPr lang="en-US" dirty="0" smtClean="0"/>
            <a:t>offered by Sub 2um particles and </a:t>
          </a:r>
          <a:r>
            <a:rPr lang="en-US" b="1" dirty="0" smtClean="0">
              <a:solidFill>
                <a:schemeClr val="accent1">
                  <a:lumMod val="60000"/>
                  <a:lumOff val="40000"/>
                </a:schemeClr>
              </a:solidFill>
            </a:rPr>
            <a:t>low dispersion fluidics</a:t>
          </a:r>
          <a:endParaRPr lang="en-GB" b="1" dirty="0">
            <a:solidFill>
              <a:schemeClr val="accent1">
                <a:lumMod val="60000"/>
                <a:lumOff val="40000"/>
              </a:schemeClr>
            </a:solidFill>
          </a:endParaRPr>
        </a:p>
      </dgm:t>
    </dgm:pt>
    <dgm:pt modelId="{10C9C533-3D30-485F-8A74-83724A826829}" type="parTrans" cxnId="{7E7401AA-7DC0-4AF2-88BD-56098DF78F9E}">
      <dgm:prSet/>
      <dgm:spPr/>
      <dgm:t>
        <a:bodyPr/>
        <a:lstStyle/>
        <a:p>
          <a:endParaRPr lang="en-GB"/>
        </a:p>
      </dgm:t>
    </dgm:pt>
    <dgm:pt modelId="{2CB4A908-E51F-411B-9D5D-C3C8DEA8401B}" type="sibTrans" cxnId="{7E7401AA-7DC0-4AF2-88BD-56098DF78F9E}">
      <dgm:prSet/>
      <dgm:spPr/>
      <dgm:t>
        <a:bodyPr/>
        <a:lstStyle/>
        <a:p>
          <a:endParaRPr lang="en-GB"/>
        </a:p>
      </dgm:t>
    </dgm:pt>
    <dgm:pt modelId="{B38C8027-DD0C-4A20-BECA-7CD7E7069D9D}">
      <dgm:prSet phldrT="[Text]"/>
      <dgm:spPr>
        <a:solidFill>
          <a:schemeClr val="accent1">
            <a:lumMod val="20000"/>
            <a:lumOff val="80000"/>
          </a:schemeClr>
        </a:solidFill>
      </dgm:spPr>
      <dgm:t>
        <a:bodyPr/>
        <a:lstStyle/>
        <a:p>
          <a:r>
            <a:rPr lang="en-US" dirty="0" smtClean="0">
              <a:ea typeface="ＭＳ Ｐゴシック" pitchFamily="34" charset="-128"/>
            </a:rPr>
            <a:t>Get </a:t>
          </a:r>
          <a:r>
            <a:rPr lang="en-US" b="1" dirty="0" smtClean="0">
              <a:solidFill>
                <a:schemeClr val="accent1">
                  <a:lumMod val="60000"/>
                  <a:lumOff val="40000"/>
                </a:schemeClr>
              </a:solidFill>
              <a:ea typeface="ＭＳ Ｐゴシック" pitchFamily="34" charset="-128"/>
            </a:rPr>
            <a:t>accelerated complex separations </a:t>
          </a:r>
          <a:r>
            <a:rPr lang="en-US" dirty="0" smtClean="0">
              <a:ea typeface="ＭＳ Ｐゴシック" pitchFamily="34" charset="-128"/>
            </a:rPr>
            <a:t>achieved with low system’s dispersion &amp; </a:t>
          </a:r>
          <a:r>
            <a:rPr lang="en-US" b="1" dirty="0" smtClean="0">
              <a:solidFill>
                <a:schemeClr val="accent1">
                  <a:lumMod val="60000"/>
                  <a:lumOff val="40000"/>
                </a:schemeClr>
              </a:solidFill>
              <a:ea typeface="ＭＳ Ｐゴシック" pitchFamily="34" charset="-128"/>
            </a:rPr>
            <a:t>faster cycle-time</a:t>
          </a:r>
          <a:endParaRPr lang="en-GB" b="1" dirty="0">
            <a:solidFill>
              <a:schemeClr val="accent1">
                <a:lumMod val="60000"/>
                <a:lumOff val="40000"/>
              </a:schemeClr>
            </a:solidFill>
          </a:endParaRPr>
        </a:p>
      </dgm:t>
    </dgm:pt>
    <dgm:pt modelId="{67F3B43B-FA4E-44EA-A3EA-FCD750E198EC}" type="parTrans" cxnId="{7BC73D53-19C7-48FA-934B-D577008673C4}">
      <dgm:prSet/>
      <dgm:spPr/>
      <dgm:t>
        <a:bodyPr/>
        <a:lstStyle/>
        <a:p>
          <a:endParaRPr lang="en-GB"/>
        </a:p>
      </dgm:t>
    </dgm:pt>
    <dgm:pt modelId="{3981A530-7C0E-4BC1-9BF6-52B2A2D38B9D}" type="sibTrans" cxnId="{7BC73D53-19C7-48FA-934B-D577008673C4}">
      <dgm:prSet/>
      <dgm:spPr/>
      <dgm:t>
        <a:bodyPr/>
        <a:lstStyle/>
        <a:p>
          <a:endParaRPr lang="en-GB"/>
        </a:p>
      </dgm:t>
    </dgm:pt>
    <dgm:pt modelId="{18F9D646-BB41-4891-A5E1-8E065B58DC84}">
      <dgm:prSet phldrT="[Text]"/>
      <dgm:spPr>
        <a:solidFill>
          <a:schemeClr val="accent1">
            <a:lumMod val="50000"/>
          </a:schemeClr>
        </a:solidFill>
      </dgm:spPr>
      <dgm:t>
        <a:bodyPr/>
        <a:lstStyle/>
        <a:p>
          <a:r>
            <a:rPr lang="en-US" dirty="0" smtClean="0"/>
            <a:t>Obtain the </a:t>
          </a:r>
          <a:r>
            <a:rPr lang="en-US" b="1" dirty="0" smtClean="0">
              <a:solidFill>
                <a:schemeClr val="accent1">
                  <a:lumMod val="60000"/>
                  <a:lumOff val="40000"/>
                </a:schemeClr>
              </a:solidFill>
            </a:rPr>
            <a:t>best sensitivity </a:t>
          </a:r>
          <a:r>
            <a:rPr lang="en-US" dirty="0" smtClean="0"/>
            <a:t>with </a:t>
          </a:r>
          <a:r>
            <a:rPr lang="en-US" b="1" dirty="0" smtClean="0">
              <a:solidFill>
                <a:schemeClr val="accent1">
                  <a:lumMod val="60000"/>
                  <a:lumOff val="40000"/>
                </a:schemeClr>
              </a:solidFill>
            </a:rPr>
            <a:t>lowest carryover </a:t>
          </a:r>
          <a:r>
            <a:rPr lang="en-US" dirty="0" err="1" smtClean="0"/>
            <a:t>autosampler</a:t>
          </a:r>
          <a:endParaRPr lang="en-GB" dirty="0"/>
        </a:p>
      </dgm:t>
    </dgm:pt>
    <dgm:pt modelId="{649F9E17-DB9A-42E1-A962-6CC49CB7362D}" type="parTrans" cxnId="{EEE1DB65-56DD-41C1-918B-BAC9618769B7}">
      <dgm:prSet/>
      <dgm:spPr/>
      <dgm:t>
        <a:bodyPr/>
        <a:lstStyle/>
        <a:p>
          <a:endParaRPr lang="en-GB"/>
        </a:p>
      </dgm:t>
    </dgm:pt>
    <dgm:pt modelId="{5EEBAADA-66F1-4343-B71A-4595DC1C4139}" type="sibTrans" cxnId="{EEE1DB65-56DD-41C1-918B-BAC9618769B7}">
      <dgm:prSet/>
      <dgm:spPr/>
      <dgm:t>
        <a:bodyPr/>
        <a:lstStyle/>
        <a:p>
          <a:endParaRPr lang="en-GB"/>
        </a:p>
      </dgm:t>
    </dgm:pt>
    <dgm:pt modelId="{71656E75-AE8B-40A2-909B-D6D2C25BFE73}" type="pres">
      <dgm:prSet presAssocID="{A49905DE-69C4-4FD1-B9AA-9F960B28FB40}" presName="Name0" presStyleCnt="0">
        <dgm:presLayoutVars>
          <dgm:dir/>
          <dgm:resizeHandles val="exact"/>
        </dgm:presLayoutVars>
      </dgm:prSet>
      <dgm:spPr/>
    </dgm:pt>
    <dgm:pt modelId="{B1D3B8B0-2D16-48A3-BD03-47A7ED20E7B8}" type="pres">
      <dgm:prSet presAssocID="{A49905DE-69C4-4FD1-B9AA-9F960B28FB40}" presName="fgShape" presStyleLbl="fgShp" presStyleIdx="0" presStyleCnt="1"/>
      <dgm:spPr>
        <a:solidFill>
          <a:schemeClr val="accent1"/>
        </a:solidFill>
      </dgm:spPr>
    </dgm:pt>
    <dgm:pt modelId="{CD252BB2-9368-455D-AB81-8A76C1ACE260}" type="pres">
      <dgm:prSet presAssocID="{A49905DE-69C4-4FD1-B9AA-9F960B28FB40}" presName="linComp" presStyleCnt="0"/>
      <dgm:spPr/>
    </dgm:pt>
    <dgm:pt modelId="{4781B080-C835-4346-BBED-43DDBC09BECE}" type="pres">
      <dgm:prSet presAssocID="{E8F62664-4FFB-42D4-B1B5-7906F13372E8}" presName="compNode" presStyleCnt="0"/>
      <dgm:spPr/>
    </dgm:pt>
    <dgm:pt modelId="{947C3581-96CF-4288-8BD3-281C697AEA4C}" type="pres">
      <dgm:prSet presAssocID="{E8F62664-4FFB-42D4-B1B5-7906F13372E8}" presName="bkgdShape" presStyleLbl="node1" presStyleIdx="0" presStyleCnt="3" custLinFactNeighborX="-48496" custLinFactNeighborY="-21755"/>
      <dgm:spPr/>
      <dgm:t>
        <a:bodyPr/>
        <a:lstStyle/>
        <a:p>
          <a:endParaRPr lang="en-GB"/>
        </a:p>
      </dgm:t>
    </dgm:pt>
    <dgm:pt modelId="{378FD1B5-C3E7-45C1-81D0-F32A9DAC168D}" type="pres">
      <dgm:prSet presAssocID="{E8F62664-4FFB-42D4-B1B5-7906F13372E8}" presName="nodeTx" presStyleLbl="node1" presStyleIdx="0" presStyleCnt="3">
        <dgm:presLayoutVars>
          <dgm:bulletEnabled val="1"/>
        </dgm:presLayoutVars>
      </dgm:prSet>
      <dgm:spPr/>
      <dgm:t>
        <a:bodyPr/>
        <a:lstStyle/>
        <a:p>
          <a:endParaRPr lang="en-GB"/>
        </a:p>
      </dgm:t>
    </dgm:pt>
    <dgm:pt modelId="{F4FAC8BB-56DB-4F12-B2F2-7F513FFE30AF}" type="pres">
      <dgm:prSet presAssocID="{E8F62664-4FFB-42D4-B1B5-7906F13372E8}" presName="invisiNode" presStyleLbl="node1" presStyleIdx="0" presStyleCnt="3"/>
      <dgm:spPr/>
    </dgm:pt>
    <dgm:pt modelId="{EAFE7822-6ED9-4835-A6B9-46F0BA602213}" type="pres">
      <dgm:prSet presAssocID="{E8F62664-4FFB-42D4-B1B5-7906F13372E8}" presName="imagNode" presStyleLbl="fgImgPlace1" presStyleIdx="0" presStyleCnt="3"/>
      <dgm:spPr>
        <a:blipFill rotWithShape="0">
          <a:blip xmlns:r="http://schemas.openxmlformats.org/officeDocument/2006/relationships" r:embed="rId1"/>
          <a:stretch>
            <a:fillRect/>
          </a:stretch>
        </a:blipFill>
      </dgm:spPr>
    </dgm:pt>
    <dgm:pt modelId="{EBDBA7D8-1618-49D3-A2DA-DAD3B6FD54F7}" type="pres">
      <dgm:prSet presAssocID="{2CB4A908-E51F-411B-9D5D-C3C8DEA8401B}" presName="sibTrans" presStyleLbl="sibTrans2D1" presStyleIdx="0" presStyleCnt="0"/>
      <dgm:spPr/>
      <dgm:t>
        <a:bodyPr/>
        <a:lstStyle/>
        <a:p>
          <a:endParaRPr lang="en-GB"/>
        </a:p>
      </dgm:t>
    </dgm:pt>
    <dgm:pt modelId="{A907E0F8-639D-4B73-AD20-8F65ACA42242}" type="pres">
      <dgm:prSet presAssocID="{B38C8027-DD0C-4A20-BECA-7CD7E7069D9D}" presName="compNode" presStyleCnt="0"/>
      <dgm:spPr/>
    </dgm:pt>
    <dgm:pt modelId="{61B13997-FB09-45AF-8411-25E394948E4F}" type="pres">
      <dgm:prSet presAssocID="{B38C8027-DD0C-4A20-BECA-7CD7E7069D9D}" presName="bkgdShape" presStyleLbl="node1" presStyleIdx="1" presStyleCnt="3" custLinFactNeighborY="865"/>
      <dgm:spPr/>
      <dgm:t>
        <a:bodyPr/>
        <a:lstStyle/>
        <a:p>
          <a:endParaRPr lang="en-GB"/>
        </a:p>
      </dgm:t>
    </dgm:pt>
    <dgm:pt modelId="{561C070F-0785-4D40-9989-36076C9EA6C5}" type="pres">
      <dgm:prSet presAssocID="{B38C8027-DD0C-4A20-BECA-7CD7E7069D9D}" presName="nodeTx" presStyleLbl="node1" presStyleIdx="1" presStyleCnt="3">
        <dgm:presLayoutVars>
          <dgm:bulletEnabled val="1"/>
        </dgm:presLayoutVars>
      </dgm:prSet>
      <dgm:spPr/>
      <dgm:t>
        <a:bodyPr/>
        <a:lstStyle/>
        <a:p>
          <a:endParaRPr lang="en-GB"/>
        </a:p>
      </dgm:t>
    </dgm:pt>
    <dgm:pt modelId="{627290E7-E4CD-4E14-B8BA-869A0EE3DF28}" type="pres">
      <dgm:prSet presAssocID="{B38C8027-DD0C-4A20-BECA-7CD7E7069D9D}" presName="invisiNode" presStyleLbl="node1" presStyleIdx="1" presStyleCnt="3"/>
      <dgm:spPr/>
    </dgm:pt>
    <dgm:pt modelId="{5A736CD5-0CF7-441A-BF8F-E77B1B4A0932}" type="pres">
      <dgm:prSet presAssocID="{B38C8027-DD0C-4A20-BECA-7CD7E7069D9D}" presName="imagNode" presStyleLbl="fgImgPlace1" presStyleIdx="1" presStyleCnt="3"/>
      <dgm:spPr>
        <a:blipFill rotWithShape="0">
          <a:blip xmlns:r="http://schemas.openxmlformats.org/officeDocument/2006/relationships" r:embed="rId2"/>
          <a:stretch>
            <a:fillRect/>
          </a:stretch>
        </a:blipFill>
      </dgm:spPr>
    </dgm:pt>
    <dgm:pt modelId="{CEBAF607-2093-4530-9202-1ED2DE02C603}" type="pres">
      <dgm:prSet presAssocID="{3981A530-7C0E-4BC1-9BF6-52B2A2D38B9D}" presName="sibTrans" presStyleLbl="sibTrans2D1" presStyleIdx="0" presStyleCnt="0"/>
      <dgm:spPr/>
      <dgm:t>
        <a:bodyPr/>
        <a:lstStyle/>
        <a:p>
          <a:endParaRPr lang="en-GB"/>
        </a:p>
      </dgm:t>
    </dgm:pt>
    <dgm:pt modelId="{98101F48-BD5F-4891-8C51-B2A92561B313}" type="pres">
      <dgm:prSet presAssocID="{18F9D646-BB41-4891-A5E1-8E065B58DC84}" presName="compNode" presStyleCnt="0"/>
      <dgm:spPr/>
    </dgm:pt>
    <dgm:pt modelId="{32F65CA0-2E14-4DF3-9C79-78ACC26256C6}" type="pres">
      <dgm:prSet presAssocID="{18F9D646-BB41-4891-A5E1-8E065B58DC84}" presName="bkgdShape" presStyleLbl="node1" presStyleIdx="2" presStyleCnt="3" custLinFactNeighborX="64" custLinFactNeighborY="865"/>
      <dgm:spPr/>
      <dgm:t>
        <a:bodyPr/>
        <a:lstStyle/>
        <a:p>
          <a:endParaRPr lang="en-GB"/>
        </a:p>
      </dgm:t>
    </dgm:pt>
    <dgm:pt modelId="{82A4DB38-B03E-47A8-832A-E464FC62BC80}" type="pres">
      <dgm:prSet presAssocID="{18F9D646-BB41-4891-A5E1-8E065B58DC84}" presName="nodeTx" presStyleLbl="node1" presStyleIdx="2" presStyleCnt="3">
        <dgm:presLayoutVars>
          <dgm:bulletEnabled val="1"/>
        </dgm:presLayoutVars>
      </dgm:prSet>
      <dgm:spPr/>
      <dgm:t>
        <a:bodyPr/>
        <a:lstStyle/>
        <a:p>
          <a:endParaRPr lang="en-GB"/>
        </a:p>
      </dgm:t>
    </dgm:pt>
    <dgm:pt modelId="{92DCF064-CE30-401B-96C4-1AF657677323}" type="pres">
      <dgm:prSet presAssocID="{18F9D646-BB41-4891-A5E1-8E065B58DC84}" presName="invisiNode" presStyleLbl="node1" presStyleIdx="2" presStyleCnt="3"/>
      <dgm:spPr/>
    </dgm:pt>
    <dgm:pt modelId="{5AAF1222-69F7-4479-B2B0-AA6AF3668235}" type="pres">
      <dgm:prSet presAssocID="{18F9D646-BB41-4891-A5E1-8E065B58DC84}" presName="imagNode" presStyleLbl="fgImgPlace1" presStyleIdx="2" presStyleCnt="3"/>
      <dgm:spPr>
        <a:blipFill rotWithShape="0">
          <a:blip xmlns:r="http://schemas.openxmlformats.org/officeDocument/2006/relationships" r:embed="rId3"/>
          <a:stretch>
            <a:fillRect/>
          </a:stretch>
        </a:blipFill>
      </dgm:spPr>
    </dgm:pt>
  </dgm:ptLst>
  <dgm:cxnLst>
    <dgm:cxn modelId="{4C950693-CACA-4CAC-9FB1-CCF479936B85}" type="presOf" srcId="{18F9D646-BB41-4891-A5E1-8E065B58DC84}" destId="{82A4DB38-B03E-47A8-832A-E464FC62BC80}" srcOrd="1" destOrd="0" presId="urn:microsoft.com/office/officeart/2005/8/layout/hList7#1"/>
    <dgm:cxn modelId="{E0C1EAC9-3451-4FA2-97FD-14EE9839824B}" type="presOf" srcId="{B38C8027-DD0C-4A20-BECA-7CD7E7069D9D}" destId="{61B13997-FB09-45AF-8411-25E394948E4F}" srcOrd="0" destOrd="0" presId="urn:microsoft.com/office/officeart/2005/8/layout/hList7#1"/>
    <dgm:cxn modelId="{FBE55E49-E381-4894-9E45-39EB0B92B49F}" type="presOf" srcId="{E8F62664-4FFB-42D4-B1B5-7906F13372E8}" destId="{947C3581-96CF-4288-8BD3-281C697AEA4C}" srcOrd="0" destOrd="0" presId="urn:microsoft.com/office/officeart/2005/8/layout/hList7#1"/>
    <dgm:cxn modelId="{7BC73D53-19C7-48FA-934B-D577008673C4}" srcId="{A49905DE-69C4-4FD1-B9AA-9F960B28FB40}" destId="{B38C8027-DD0C-4A20-BECA-7CD7E7069D9D}" srcOrd="1" destOrd="0" parTransId="{67F3B43B-FA4E-44EA-A3EA-FCD750E198EC}" sibTransId="{3981A530-7C0E-4BC1-9BF6-52B2A2D38B9D}"/>
    <dgm:cxn modelId="{BB05F13C-4690-4B66-8D3A-63DF1E56FA61}" type="presOf" srcId="{A49905DE-69C4-4FD1-B9AA-9F960B28FB40}" destId="{71656E75-AE8B-40A2-909B-D6D2C25BFE73}" srcOrd="0" destOrd="0" presId="urn:microsoft.com/office/officeart/2005/8/layout/hList7#1"/>
    <dgm:cxn modelId="{7E7401AA-7DC0-4AF2-88BD-56098DF78F9E}" srcId="{A49905DE-69C4-4FD1-B9AA-9F960B28FB40}" destId="{E8F62664-4FFB-42D4-B1B5-7906F13372E8}" srcOrd="0" destOrd="0" parTransId="{10C9C533-3D30-485F-8A74-83724A826829}" sibTransId="{2CB4A908-E51F-411B-9D5D-C3C8DEA8401B}"/>
    <dgm:cxn modelId="{EEE1DB65-56DD-41C1-918B-BAC9618769B7}" srcId="{A49905DE-69C4-4FD1-B9AA-9F960B28FB40}" destId="{18F9D646-BB41-4891-A5E1-8E065B58DC84}" srcOrd="2" destOrd="0" parTransId="{649F9E17-DB9A-42E1-A962-6CC49CB7362D}" sibTransId="{5EEBAADA-66F1-4343-B71A-4595DC1C4139}"/>
    <dgm:cxn modelId="{7B2A7354-702E-4C56-A1F1-906B8AFDD211}" type="presOf" srcId="{3981A530-7C0E-4BC1-9BF6-52B2A2D38B9D}" destId="{CEBAF607-2093-4530-9202-1ED2DE02C603}" srcOrd="0" destOrd="0" presId="urn:microsoft.com/office/officeart/2005/8/layout/hList7#1"/>
    <dgm:cxn modelId="{6C714C36-4DE3-4396-B5BC-9F5B76BC08DF}" type="presOf" srcId="{18F9D646-BB41-4891-A5E1-8E065B58DC84}" destId="{32F65CA0-2E14-4DF3-9C79-78ACC26256C6}" srcOrd="0" destOrd="0" presId="urn:microsoft.com/office/officeart/2005/8/layout/hList7#1"/>
    <dgm:cxn modelId="{FE7675AD-3362-47C5-BB0E-C4A37BC72679}" type="presOf" srcId="{B38C8027-DD0C-4A20-BECA-7CD7E7069D9D}" destId="{561C070F-0785-4D40-9989-36076C9EA6C5}" srcOrd="1" destOrd="0" presId="urn:microsoft.com/office/officeart/2005/8/layout/hList7#1"/>
    <dgm:cxn modelId="{2A77994B-46C7-49B8-A8BE-A8DCE39207D4}" type="presOf" srcId="{E8F62664-4FFB-42D4-B1B5-7906F13372E8}" destId="{378FD1B5-C3E7-45C1-81D0-F32A9DAC168D}" srcOrd="1" destOrd="0" presId="urn:microsoft.com/office/officeart/2005/8/layout/hList7#1"/>
    <dgm:cxn modelId="{029FA29E-4A8B-4021-8284-8931085D27AC}" type="presOf" srcId="{2CB4A908-E51F-411B-9D5D-C3C8DEA8401B}" destId="{EBDBA7D8-1618-49D3-A2DA-DAD3B6FD54F7}" srcOrd="0" destOrd="0" presId="urn:microsoft.com/office/officeart/2005/8/layout/hList7#1"/>
    <dgm:cxn modelId="{AB26C635-71F0-49B7-A87F-12FD3F5D22E6}" type="presParOf" srcId="{71656E75-AE8B-40A2-909B-D6D2C25BFE73}" destId="{B1D3B8B0-2D16-48A3-BD03-47A7ED20E7B8}" srcOrd="0" destOrd="0" presId="urn:microsoft.com/office/officeart/2005/8/layout/hList7#1"/>
    <dgm:cxn modelId="{B71722D7-4BA0-498A-ABF7-8A366956FE77}" type="presParOf" srcId="{71656E75-AE8B-40A2-909B-D6D2C25BFE73}" destId="{CD252BB2-9368-455D-AB81-8A76C1ACE260}" srcOrd="1" destOrd="0" presId="urn:microsoft.com/office/officeart/2005/8/layout/hList7#1"/>
    <dgm:cxn modelId="{EC7925F6-A5D1-49C6-9533-399174C863C9}" type="presParOf" srcId="{CD252BB2-9368-455D-AB81-8A76C1ACE260}" destId="{4781B080-C835-4346-BBED-43DDBC09BECE}" srcOrd="0" destOrd="0" presId="urn:microsoft.com/office/officeart/2005/8/layout/hList7#1"/>
    <dgm:cxn modelId="{483C838C-5C5B-4AF3-99A4-2984ECC0F2D9}" type="presParOf" srcId="{4781B080-C835-4346-BBED-43DDBC09BECE}" destId="{947C3581-96CF-4288-8BD3-281C697AEA4C}" srcOrd="0" destOrd="0" presId="urn:microsoft.com/office/officeart/2005/8/layout/hList7#1"/>
    <dgm:cxn modelId="{5B2E83DF-C17F-43D5-BE21-C57B121F25EE}" type="presParOf" srcId="{4781B080-C835-4346-BBED-43DDBC09BECE}" destId="{378FD1B5-C3E7-45C1-81D0-F32A9DAC168D}" srcOrd="1" destOrd="0" presId="urn:microsoft.com/office/officeart/2005/8/layout/hList7#1"/>
    <dgm:cxn modelId="{0F6307E8-4A5D-462F-936B-9906F04B10F7}" type="presParOf" srcId="{4781B080-C835-4346-BBED-43DDBC09BECE}" destId="{F4FAC8BB-56DB-4F12-B2F2-7F513FFE30AF}" srcOrd="2" destOrd="0" presId="urn:microsoft.com/office/officeart/2005/8/layout/hList7#1"/>
    <dgm:cxn modelId="{FB6E4419-0304-4D3D-A7FB-053E2A1B3E1B}" type="presParOf" srcId="{4781B080-C835-4346-BBED-43DDBC09BECE}" destId="{EAFE7822-6ED9-4835-A6B9-46F0BA602213}" srcOrd="3" destOrd="0" presId="urn:microsoft.com/office/officeart/2005/8/layout/hList7#1"/>
    <dgm:cxn modelId="{77E7A14E-B67F-4A7C-A0A9-F3C6A8630214}" type="presParOf" srcId="{CD252BB2-9368-455D-AB81-8A76C1ACE260}" destId="{EBDBA7D8-1618-49D3-A2DA-DAD3B6FD54F7}" srcOrd="1" destOrd="0" presId="urn:microsoft.com/office/officeart/2005/8/layout/hList7#1"/>
    <dgm:cxn modelId="{8EEB56D8-6F46-41F8-953E-24A1CFA25495}" type="presParOf" srcId="{CD252BB2-9368-455D-AB81-8A76C1ACE260}" destId="{A907E0F8-639D-4B73-AD20-8F65ACA42242}" srcOrd="2" destOrd="0" presId="urn:microsoft.com/office/officeart/2005/8/layout/hList7#1"/>
    <dgm:cxn modelId="{B43D4A1A-C787-4C13-BA4A-7E52741E5BA3}" type="presParOf" srcId="{A907E0F8-639D-4B73-AD20-8F65ACA42242}" destId="{61B13997-FB09-45AF-8411-25E394948E4F}" srcOrd="0" destOrd="0" presId="urn:microsoft.com/office/officeart/2005/8/layout/hList7#1"/>
    <dgm:cxn modelId="{D91E0E26-D005-4BAD-A308-5C0EA412FA9F}" type="presParOf" srcId="{A907E0F8-639D-4B73-AD20-8F65ACA42242}" destId="{561C070F-0785-4D40-9989-36076C9EA6C5}" srcOrd="1" destOrd="0" presId="urn:microsoft.com/office/officeart/2005/8/layout/hList7#1"/>
    <dgm:cxn modelId="{290463CC-979F-4822-9804-26E5FD43F00A}" type="presParOf" srcId="{A907E0F8-639D-4B73-AD20-8F65ACA42242}" destId="{627290E7-E4CD-4E14-B8BA-869A0EE3DF28}" srcOrd="2" destOrd="0" presId="urn:microsoft.com/office/officeart/2005/8/layout/hList7#1"/>
    <dgm:cxn modelId="{756C11D4-2064-4DC7-B13C-ED6C0071D377}" type="presParOf" srcId="{A907E0F8-639D-4B73-AD20-8F65ACA42242}" destId="{5A736CD5-0CF7-441A-BF8F-E77B1B4A0932}" srcOrd="3" destOrd="0" presId="urn:microsoft.com/office/officeart/2005/8/layout/hList7#1"/>
    <dgm:cxn modelId="{A8F91816-7AC1-4AB7-8F48-59CF70B2CA9E}" type="presParOf" srcId="{CD252BB2-9368-455D-AB81-8A76C1ACE260}" destId="{CEBAF607-2093-4530-9202-1ED2DE02C603}" srcOrd="3" destOrd="0" presId="urn:microsoft.com/office/officeart/2005/8/layout/hList7#1"/>
    <dgm:cxn modelId="{3137CDBF-517A-4D35-9B82-DA8AED3BA54F}" type="presParOf" srcId="{CD252BB2-9368-455D-AB81-8A76C1ACE260}" destId="{98101F48-BD5F-4891-8C51-B2A92561B313}" srcOrd="4" destOrd="0" presId="urn:microsoft.com/office/officeart/2005/8/layout/hList7#1"/>
    <dgm:cxn modelId="{153687AB-639C-497E-9584-7AC0184137B8}" type="presParOf" srcId="{98101F48-BD5F-4891-8C51-B2A92561B313}" destId="{32F65CA0-2E14-4DF3-9C79-78ACC26256C6}" srcOrd="0" destOrd="0" presId="urn:microsoft.com/office/officeart/2005/8/layout/hList7#1"/>
    <dgm:cxn modelId="{CE6C897B-6068-431B-9B66-730D573BE6DC}" type="presParOf" srcId="{98101F48-BD5F-4891-8C51-B2A92561B313}" destId="{82A4DB38-B03E-47A8-832A-E464FC62BC80}" srcOrd="1" destOrd="0" presId="urn:microsoft.com/office/officeart/2005/8/layout/hList7#1"/>
    <dgm:cxn modelId="{357CDDF0-E17B-4331-9CC4-46061121CD5D}" type="presParOf" srcId="{98101F48-BD5F-4891-8C51-B2A92561B313}" destId="{92DCF064-CE30-401B-96C4-1AF657677323}" srcOrd="2" destOrd="0" presId="urn:microsoft.com/office/officeart/2005/8/layout/hList7#1"/>
    <dgm:cxn modelId="{521AD102-4806-41B1-8820-0626DD3B101B}" type="presParOf" srcId="{98101F48-BD5F-4891-8C51-B2A92561B313}" destId="{5AAF1222-69F7-4479-B2B0-AA6AF3668235}" srcOrd="3" destOrd="0" presId="urn:microsoft.com/office/officeart/2005/8/layout/hList7#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47C3581-96CF-4288-8BD3-281C697AEA4C}">
      <dsp:nvSpPr>
        <dsp:cNvPr id="0" name=""/>
        <dsp:cNvSpPr/>
      </dsp:nvSpPr>
      <dsp:spPr>
        <a:xfrm>
          <a:off x="0" y="0"/>
          <a:ext cx="2986980" cy="2514599"/>
        </a:xfrm>
        <a:prstGeom prst="roundRect">
          <a:avLst>
            <a:gd name="adj" fmla="val 10000"/>
          </a:avLst>
        </a:prstGeom>
        <a:solidFill>
          <a:schemeClr val="accent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smtClean="0"/>
            <a:t>Take full advantage of </a:t>
          </a:r>
          <a:r>
            <a:rPr lang="en-US" sz="1400" b="1" kern="1200" dirty="0" smtClean="0">
              <a:solidFill>
                <a:schemeClr val="accent1">
                  <a:lumMod val="60000"/>
                  <a:lumOff val="40000"/>
                </a:schemeClr>
              </a:solidFill>
            </a:rPr>
            <a:t>resolution benefits</a:t>
          </a:r>
          <a:r>
            <a:rPr lang="en-US" sz="1400" kern="1200" dirty="0" smtClean="0">
              <a:solidFill>
                <a:schemeClr val="accent1">
                  <a:lumMod val="60000"/>
                  <a:lumOff val="40000"/>
                </a:schemeClr>
              </a:solidFill>
            </a:rPr>
            <a:t> </a:t>
          </a:r>
          <a:r>
            <a:rPr lang="en-US" sz="1400" kern="1200" dirty="0" smtClean="0"/>
            <a:t>offered by Sub 2um particles and </a:t>
          </a:r>
          <a:r>
            <a:rPr lang="en-US" sz="1400" b="1" kern="1200" dirty="0" smtClean="0">
              <a:solidFill>
                <a:schemeClr val="accent1">
                  <a:lumMod val="60000"/>
                  <a:lumOff val="40000"/>
                </a:schemeClr>
              </a:solidFill>
            </a:rPr>
            <a:t>low dispersion fluidics</a:t>
          </a:r>
          <a:endParaRPr lang="en-GB" sz="1400" b="1" kern="1200" dirty="0">
            <a:solidFill>
              <a:schemeClr val="accent1">
                <a:lumMod val="60000"/>
                <a:lumOff val="40000"/>
              </a:schemeClr>
            </a:solidFill>
          </a:endParaRPr>
        </a:p>
      </dsp:txBody>
      <dsp:txXfrm>
        <a:off x="0" y="1005840"/>
        <a:ext cx="2986980" cy="1005840"/>
      </dsp:txXfrm>
    </dsp:sp>
    <dsp:sp modelId="{EAFE7822-6ED9-4835-A6B9-46F0BA602213}">
      <dsp:nvSpPr>
        <dsp:cNvPr id="0" name=""/>
        <dsp:cNvSpPr/>
      </dsp:nvSpPr>
      <dsp:spPr>
        <a:xfrm>
          <a:off x="1076729" y="150876"/>
          <a:ext cx="837361" cy="837361"/>
        </a:xfrm>
        <a:prstGeom prst="ellipse">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1B13997-FB09-45AF-8411-25E394948E4F}">
      <dsp:nvSpPr>
        <dsp:cNvPr id="0" name=""/>
        <dsp:cNvSpPr/>
      </dsp:nvSpPr>
      <dsp:spPr>
        <a:xfrm>
          <a:off x="3078509" y="0"/>
          <a:ext cx="2986980" cy="2514599"/>
        </a:xfrm>
        <a:prstGeom prst="roundRect">
          <a:avLst>
            <a:gd name="adj" fmla="val 10000"/>
          </a:avLst>
        </a:prstGeom>
        <a:solidFill>
          <a:schemeClr val="accent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smtClean="0">
              <a:ea typeface="ＭＳ Ｐゴシック" pitchFamily="34" charset="-128"/>
            </a:rPr>
            <a:t>Get </a:t>
          </a:r>
          <a:r>
            <a:rPr lang="en-US" sz="1400" b="1" kern="1200" dirty="0" smtClean="0">
              <a:solidFill>
                <a:schemeClr val="accent1">
                  <a:lumMod val="60000"/>
                  <a:lumOff val="40000"/>
                </a:schemeClr>
              </a:solidFill>
              <a:ea typeface="ＭＳ Ｐゴシック" pitchFamily="34" charset="-128"/>
            </a:rPr>
            <a:t>accelerated complex separations </a:t>
          </a:r>
          <a:r>
            <a:rPr lang="en-US" sz="1400" kern="1200" dirty="0" smtClean="0">
              <a:ea typeface="ＭＳ Ｐゴシック" pitchFamily="34" charset="-128"/>
            </a:rPr>
            <a:t>achieved with low system’s dispersion &amp; </a:t>
          </a:r>
          <a:r>
            <a:rPr lang="en-US" sz="1400" b="1" kern="1200" dirty="0" smtClean="0">
              <a:solidFill>
                <a:schemeClr val="accent1">
                  <a:lumMod val="60000"/>
                  <a:lumOff val="40000"/>
                </a:schemeClr>
              </a:solidFill>
              <a:ea typeface="ＭＳ Ｐゴシック" pitchFamily="34" charset="-128"/>
            </a:rPr>
            <a:t>faster cycle-time</a:t>
          </a:r>
          <a:endParaRPr lang="en-GB" sz="1400" b="1" kern="1200" dirty="0">
            <a:solidFill>
              <a:schemeClr val="accent1">
                <a:lumMod val="60000"/>
                <a:lumOff val="40000"/>
              </a:schemeClr>
            </a:solidFill>
          </a:endParaRPr>
        </a:p>
      </dsp:txBody>
      <dsp:txXfrm>
        <a:off x="3078509" y="1005840"/>
        <a:ext cx="2986980" cy="1005840"/>
      </dsp:txXfrm>
    </dsp:sp>
    <dsp:sp modelId="{5A736CD5-0CF7-441A-BF8F-E77B1B4A0932}">
      <dsp:nvSpPr>
        <dsp:cNvPr id="0" name=""/>
        <dsp:cNvSpPr/>
      </dsp:nvSpPr>
      <dsp:spPr>
        <a:xfrm>
          <a:off x="4153319" y="150876"/>
          <a:ext cx="837361" cy="837361"/>
        </a:xfrm>
        <a:prstGeom prst="ellipse">
          <a:avLst/>
        </a:prstGeom>
        <a:blipFill rotWithShape="0">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2F65CA0-2E14-4DF3-9C79-78ACC26256C6}">
      <dsp:nvSpPr>
        <dsp:cNvPr id="0" name=""/>
        <dsp:cNvSpPr/>
      </dsp:nvSpPr>
      <dsp:spPr>
        <a:xfrm>
          <a:off x="6157011" y="0"/>
          <a:ext cx="2986980" cy="2514599"/>
        </a:xfrm>
        <a:prstGeom prst="roundRect">
          <a:avLst>
            <a:gd name="adj" fmla="val 10000"/>
          </a:avLst>
        </a:prstGeom>
        <a:solidFill>
          <a:schemeClr val="accent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smtClean="0"/>
            <a:t>Obtain the </a:t>
          </a:r>
          <a:r>
            <a:rPr lang="en-US" sz="1400" b="1" kern="1200" dirty="0" smtClean="0">
              <a:solidFill>
                <a:schemeClr val="accent1">
                  <a:lumMod val="60000"/>
                  <a:lumOff val="40000"/>
                </a:schemeClr>
              </a:solidFill>
            </a:rPr>
            <a:t>best sensitivity </a:t>
          </a:r>
          <a:r>
            <a:rPr lang="en-US" sz="1400" kern="1200" dirty="0" smtClean="0"/>
            <a:t>with </a:t>
          </a:r>
          <a:r>
            <a:rPr lang="en-US" sz="1400" b="1" kern="1200" dirty="0" smtClean="0">
              <a:solidFill>
                <a:schemeClr val="accent1">
                  <a:lumMod val="60000"/>
                  <a:lumOff val="40000"/>
                </a:schemeClr>
              </a:solidFill>
            </a:rPr>
            <a:t>lowest carryover </a:t>
          </a:r>
          <a:r>
            <a:rPr lang="en-US" sz="1400" kern="1200" dirty="0" err="1" smtClean="0"/>
            <a:t>autosampler</a:t>
          </a:r>
          <a:endParaRPr lang="en-GB" sz="1400" kern="1200" dirty="0"/>
        </a:p>
      </dsp:txBody>
      <dsp:txXfrm>
        <a:off x="6157011" y="1005840"/>
        <a:ext cx="2986980" cy="1005840"/>
      </dsp:txXfrm>
    </dsp:sp>
    <dsp:sp modelId="{5AAF1222-69F7-4479-B2B0-AA6AF3668235}">
      <dsp:nvSpPr>
        <dsp:cNvPr id="0" name=""/>
        <dsp:cNvSpPr/>
      </dsp:nvSpPr>
      <dsp:spPr>
        <a:xfrm>
          <a:off x="7229908" y="150876"/>
          <a:ext cx="837361" cy="837361"/>
        </a:xfrm>
        <a:prstGeom prst="ellipse">
          <a:avLst/>
        </a:prstGeom>
        <a:blipFill rotWithShape="0">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1D3B8B0-2D16-48A3-BD03-47A7ED20E7B8}">
      <dsp:nvSpPr>
        <dsp:cNvPr id="0" name=""/>
        <dsp:cNvSpPr/>
      </dsp:nvSpPr>
      <dsp:spPr>
        <a:xfrm>
          <a:off x="365759" y="2011680"/>
          <a:ext cx="8412480" cy="377190"/>
        </a:xfrm>
        <a:prstGeom prst="leftRightArrow">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47C3581-96CF-4288-8BD3-281C697AEA4C}">
      <dsp:nvSpPr>
        <dsp:cNvPr id="0" name=""/>
        <dsp:cNvSpPr/>
      </dsp:nvSpPr>
      <dsp:spPr>
        <a:xfrm>
          <a:off x="0" y="0"/>
          <a:ext cx="2986980" cy="2514599"/>
        </a:xfrm>
        <a:prstGeom prst="roundRect">
          <a:avLst>
            <a:gd name="adj" fmla="val 10000"/>
          </a:avLst>
        </a:prstGeom>
        <a:solidFill>
          <a:schemeClr val="accent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smtClean="0"/>
            <a:t>Take full advantage of </a:t>
          </a:r>
          <a:r>
            <a:rPr lang="en-US" sz="1400" b="1" kern="1200" dirty="0" smtClean="0">
              <a:solidFill>
                <a:schemeClr val="accent1">
                  <a:lumMod val="60000"/>
                  <a:lumOff val="40000"/>
                </a:schemeClr>
              </a:solidFill>
            </a:rPr>
            <a:t>resolution benefits</a:t>
          </a:r>
          <a:r>
            <a:rPr lang="en-US" sz="1400" kern="1200" dirty="0" smtClean="0">
              <a:solidFill>
                <a:schemeClr val="accent1">
                  <a:lumMod val="60000"/>
                  <a:lumOff val="40000"/>
                </a:schemeClr>
              </a:solidFill>
            </a:rPr>
            <a:t> </a:t>
          </a:r>
          <a:r>
            <a:rPr lang="en-US" sz="1400" kern="1200" dirty="0" smtClean="0"/>
            <a:t>offered by Sub 2um particles and </a:t>
          </a:r>
          <a:r>
            <a:rPr lang="en-US" sz="1400" b="1" kern="1200" dirty="0" smtClean="0">
              <a:solidFill>
                <a:schemeClr val="accent1">
                  <a:lumMod val="60000"/>
                  <a:lumOff val="40000"/>
                </a:schemeClr>
              </a:solidFill>
            </a:rPr>
            <a:t>low dispersion fluidics</a:t>
          </a:r>
          <a:endParaRPr lang="en-GB" sz="1400" b="1" kern="1200" dirty="0">
            <a:solidFill>
              <a:schemeClr val="accent1">
                <a:lumMod val="60000"/>
                <a:lumOff val="40000"/>
              </a:schemeClr>
            </a:solidFill>
          </a:endParaRPr>
        </a:p>
      </dsp:txBody>
      <dsp:txXfrm>
        <a:off x="0" y="1005840"/>
        <a:ext cx="2986980" cy="1005840"/>
      </dsp:txXfrm>
    </dsp:sp>
    <dsp:sp modelId="{EAFE7822-6ED9-4835-A6B9-46F0BA602213}">
      <dsp:nvSpPr>
        <dsp:cNvPr id="0" name=""/>
        <dsp:cNvSpPr/>
      </dsp:nvSpPr>
      <dsp:spPr>
        <a:xfrm>
          <a:off x="1076729" y="150876"/>
          <a:ext cx="837361" cy="837361"/>
        </a:xfrm>
        <a:prstGeom prst="ellipse">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1B13997-FB09-45AF-8411-25E394948E4F}">
      <dsp:nvSpPr>
        <dsp:cNvPr id="0" name=""/>
        <dsp:cNvSpPr/>
      </dsp:nvSpPr>
      <dsp:spPr>
        <a:xfrm>
          <a:off x="3078509" y="0"/>
          <a:ext cx="2986980" cy="2514599"/>
        </a:xfrm>
        <a:prstGeom prst="roundRect">
          <a:avLst>
            <a:gd name="adj" fmla="val 10000"/>
          </a:avLst>
        </a:prstGeom>
        <a:solidFill>
          <a:schemeClr val="accent1">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smtClean="0">
              <a:ea typeface="ＭＳ Ｐゴシック" pitchFamily="34" charset="-128"/>
            </a:rPr>
            <a:t>Get </a:t>
          </a:r>
          <a:r>
            <a:rPr lang="en-US" sz="1400" b="1" kern="1200" dirty="0" smtClean="0">
              <a:solidFill>
                <a:schemeClr val="accent1">
                  <a:lumMod val="60000"/>
                  <a:lumOff val="40000"/>
                </a:schemeClr>
              </a:solidFill>
              <a:ea typeface="ＭＳ Ｐゴシック" pitchFamily="34" charset="-128"/>
            </a:rPr>
            <a:t>accelerated complex separations </a:t>
          </a:r>
          <a:r>
            <a:rPr lang="en-US" sz="1400" kern="1200" dirty="0" smtClean="0">
              <a:ea typeface="ＭＳ Ｐゴシック" pitchFamily="34" charset="-128"/>
            </a:rPr>
            <a:t>achieved with low system’s dispersion &amp; </a:t>
          </a:r>
          <a:r>
            <a:rPr lang="en-US" sz="1400" b="1" kern="1200" dirty="0" smtClean="0">
              <a:solidFill>
                <a:schemeClr val="accent1">
                  <a:lumMod val="60000"/>
                  <a:lumOff val="40000"/>
                </a:schemeClr>
              </a:solidFill>
              <a:ea typeface="ＭＳ Ｐゴシック" pitchFamily="34" charset="-128"/>
            </a:rPr>
            <a:t>faster cycle-time</a:t>
          </a:r>
          <a:endParaRPr lang="en-GB" sz="1400" b="1" kern="1200" dirty="0">
            <a:solidFill>
              <a:schemeClr val="accent1">
                <a:lumMod val="60000"/>
                <a:lumOff val="40000"/>
              </a:schemeClr>
            </a:solidFill>
          </a:endParaRPr>
        </a:p>
      </dsp:txBody>
      <dsp:txXfrm>
        <a:off x="3078509" y="1005840"/>
        <a:ext cx="2986980" cy="1005840"/>
      </dsp:txXfrm>
    </dsp:sp>
    <dsp:sp modelId="{5A736CD5-0CF7-441A-BF8F-E77B1B4A0932}">
      <dsp:nvSpPr>
        <dsp:cNvPr id="0" name=""/>
        <dsp:cNvSpPr/>
      </dsp:nvSpPr>
      <dsp:spPr>
        <a:xfrm>
          <a:off x="4153319" y="150876"/>
          <a:ext cx="837361" cy="837361"/>
        </a:xfrm>
        <a:prstGeom prst="ellipse">
          <a:avLst/>
        </a:prstGeom>
        <a:blipFill rotWithShape="0">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2F65CA0-2E14-4DF3-9C79-78ACC26256C6}">
      <dsp:nvSpPr>
        <dsp:cNvPr id="0" name=""/>
        <dsp:cNvSpPr/>
      </dsp:nvSpPr>
      <dsp:spPr>
        <a:xfrm>
          <a:off x="6157011" y="0"/>
          <a:ext cx="2986980" cy="2514599"/>
        </a:xfrm>
        <a:prstGeom prst="roundRect">
          <a:avLst>
            <a:gd name="adj" fmla="val 10000"/>
          </a:avLst>
        </a:prstGeom>
        <a:solidFill>
          <a:schemeClr val="accent1">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smtClean="0"/>
            <a:t>Obtain the </a:t>
          </a:r>
          <a:r>
            <a:rPr lang="en-US" sz="1400" b="1" kern="1200" dirty="0" smtClean="0">
              <a:solidFill>
                <a:schemeClr val="accent1">
                  <a:lumMod val="60000"/>
                  <a:lumOff val="40000"/>
                </a:schemeClr>
              </a:solidFill>
            </a:rPr>
            <a:t>best sensitivity </a:t>
          </a:r>
          <a:r>
            <a:rPr lang="en-US" sz="1400" kern="1200" dirty="0" smtClean="0"/>
            <a:t>with </a:t>
          </a:r>
          <a:r>
            <a:rPr lang="en-US" sz="1400" b="1" kern="1200" dirty="0" smtClean="0">
              <a:solidFill>
                <a:schemeClr val="accent1">
                  <a:lumMod val="60000"/>
                  <a:lumOff val="40000"/>
                </a:schemeClr>
              </a:solidFill>
            </a:rPr>
            <a:t>lowest carryover </a:t>
          </a:r>
          <a:r>
            <a:rPr lang="en-US" sz="1400" kern="1200" dirty="0" err="1" smtClean="0"/>
            <a:t>autosampler</a:t>
          </a:r>
          <a:endParaRPr lang="en-GB" sz="1400" kern="1200" dirty="0"/>
        </a:p>
      </dsp:txBody>
      <dsp:txXfrm>
        <a:off x="6157011" y="1005840"/>
        <a:ext cx="2986980" cy="1005840"/>
      </dsp:txXfrm>
    </dsp:sp>
    <dsp:sp modelId="{5AAF1222-69F7-4479-B2B0-AA6AF3668235}">
      <dsp:nvSpPr>
        <dsp:cNvPr id="0" name=""/>
        <dsp:cNvSpPr/>
      </dsp:nvSpPr>
      <dsp:spPr>
        <a:xfrm>
          <a:off x="7229908" y="150876"/>
          <a:ext cx="837361" cy="837361"/>
        </a:xfrm>
        <a:prstGeom prst="ellipse">
          <a:avLst/>
        </a:prstGeom>
        <a:blipFill rotWithShape="0">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1D3B8B0-2D16-48A3-BD03-47A7ED20E7B8}">
      <dsp:nvSpPr>
        <dsp:cNvPr id="0" name=""/>
        <dsp:cNvSpPr/>
      </dsp:nvSpPr>
      <dsp:spPr>
        <a:xfrm>
          <a:off x="365759" y="2011680"/>
          <a:ext cx="8412480" cy="377190"/>
        </a:xfrm>
        <a:prstGeom prst="leftRightArrow">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47C3581-96CF-4288-8BD3-281C697AEA4C}">
      <dsp:nvSpPr>
        <dsp:cNvPr id="0" name=""/>
        <dsp:cNvSpPr/>
      </dsp:nvSpPr>
      <dsp:spPr>
        <a:xfrm>
          <a:off x="0" y="0"/>
          <a:ext cx="2986980" cy="2514599"/>
        </a:xfrm>
        <a:prstGeom prst="roundRect">
          <a:avLst>
            <a:gd name="adj" fmla="val 10000"/>
          </a:avLst>
        </a:prstGeom>
        <a:solidFill>
          <a:schemeClr val="accent1">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smtClean="0"/>
            <a:t>Take full advantage of </a:t>
          </a:r>
          <a:r>
            <a:rPr lang="en-US" sz="1400" b="1" kern="1200" dirty="0" smtClean="0">
              <a:solidFill>
                <a:schemeClr val="accent1">
                  <a:lumMod val="60000"/>
                  <a:lumOff val="40000"/>
                </a:schemeClr>
              </a:solidFill>
            </a:rPr>
            <a:t>resolution benefits</a:t>
          </a:r>
          <a:r>
            <a:rPr lang="en-US" sz="1400" kern="1200" dirty="0" smtClean="0">
              <a:solidFill>
                <a:schemeClr val="accent1">
                  <a:lumMod val="60000"/>
                  <a:lumOff val="40000"/>
                </a:schemeClr>
              </a:solidFill>
            </a:rPr>
            <a:t> </a:t>
          </a:r>
          <a:r>
            <a:rPr lang="en-US" sz="1400" kern="1200" dirty="0" smtClean="0"/>
            <a:t>offered by Sub 2um particles and </a:t>
          </a:r>
          <a:r>
            <a:rPr lang="en-US" sz="1400" b="1" kern="1200" dirty="0" smtClean="0">
              <a:solidFill>
                <a:schemeClr val="accent1">
                  <a:lumMod val="60000"/>
                  <a:lumOff val="40000"/>
                </a:schemeClr>
              </a:solidFill>
            </a:rPr>
            <a:t>low dispersion fluidics</a:t>
          </a:r>
          <a:endParaRPr lang="en-GB" sz="1400" b="1" kern="1200" dirty="0">
            <a:solidFill>
              <a:schemeClr val="accent1">
                <a:lumMod val="60000"/>
                <a:lumOff val="40000"/>
              </a:schemeClr>
            </a:solidFill>
          </a:endParaRPr>
        </a:p>
      </dsp:txBody>
      <dsp:txXfrm>
        <a:off x="0" y="1005840"/>
        <a:ext cx="2986980" cy="1005840"/>
      </dsp:txXfrm>
    </dsp:sp>
    <dsp:sp modelId="{EAFE7822-6ED9-4835-A6B9-46F0BA602213}">
      <dsp:nvSpPr>
        <dsp:cNvPr id="0" name=""/>
        <dsp:cNvSpPr/>
      </dsp:nvSpPr>
      <dsp:spPr>
        <a:xfrm>
          <a:off x="1076729" y="150876"/>
          <a:ext cx="837361" cy="837361"/>
        </a:xfrm>
        <a:prstGeom prst="ellipse">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1B13997-FB09-45AF-8411-25E394948E4F}">
      <dsp:nvSpPr>
        <dsp:cNvPr id="0" name=""/>
        <dsp:cNvSpPr/>
      </dsp:nvSpPr>
      <dsp:spPr>
        <a:xfrm>
          <a:off x="3078509" y="0"/>
          <a:ext cx="2986980" cy="2514599"/>
        </a:xfrm>
        <a:prstGeom prst="roundRect">
          <a:avLst>
            <a:gd name="adj" fmla="val 10000"/>
          </a:avLst>
        </a:prstGeom>
        <a:solidFill>
          <a:schemeClr val="accent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smtClean="0">
              <a:ea typeface="ＭＳ Ｐゴシック" pitchFamily="34" charset="-128"/>
            </a:rPr>
            <a:t>Get </a:t>
          </a:r>
          <a:r>
            <a:rPr lang="en-US" sz="1400" b="1" kern="1200" dirty="0" smtClean="0">
              <a:solidFill>
                <a:schemeClr val="accent1">
                  <a:lumMod val="60000"/>
                  <a:lumOff val="40000"/>
                </a:schemeClr>
              </a:solidFill>
              <a:ea typeface="ＭＳ Ｐゴシック" pitchFamily="34" charset="-128"/>
            </a:rPr>
            <a:t>accelerated complex separations </a:t>
          </a:r>
          <a:r>
            <a:rPr lang="en-US" sz="1400" kern="1200" dirty="0" smtClean="0">
              <a:ea typeface="ＭＳ Ｐゴシック" pitchFamily="34" charset="-128"/>
            </a:rPr>
            <a:t>achieved with low system’s dispersion &amp; </a:t>
          </a:r>
          <a:r>
            <a:rPr lang="en-US" sz="1400" b="1" kern="1200" dirty="0" smtClean="0">
              <a:solidFill>
                <a:schemeClr val="accent1">
                  <a:lumMod val="60000"/>
                  <a:lumOff val="40000"/>
                </a:schemeClr>
              </a:solidFill>
              <a:ea typeface="ＭＳ Ｐゴシック" pitchFamily="34" charset="-128"/>
            </a:rPr>
            <a:t>faster cycle-time</a:t>
          </a:r>
          <a:endParaRPr lang="en-GB" sz="1400" b="1" kern="1200" dirty="0">
            <a:solidFill>
              <a:schemeClr val="accent1">
                <a:lumMod val="60000"/>
                <a:lumOff val="40000"/>
              </a:schemeClr>
            </a:solidFill>
          </a:endParaRPr>
        </a:p>
      </dsp:txBody>
      <dsp:txXfrm>
        <a:off x="3078509" y="1005840"/>
        <a:ext cx="2986980" cy="1005840"/>
      </dsp:txXfrm>
    </dsp:sp>
    <dsp:sp modelId="{5A736CD5-0CF7-441A-BF8F-E77B1B4A0932}">
      <dsp:nvSpPr>
        <dsp:cNvPr id="0" name=""/>
        <dsp:cNvSpPr/>
      </dsp:nvSpPr>
      <dsp:spPr>
        <a:xfrm>
          <a:off x="4153319" y="150876"/>
          <a:ext cx="837361" cy="837361"/>
        </a:xfrm>
        <a:prstGeom prst="ellipse">
          <a:avLst/>
        </a:prstGeom>
        <a:blipFill rotWithShape="0">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2F65CA0-2E14-4DF3-9C79-78ACC26256C6}">
      <dsp:nvSpPr>
        <dsp:cNvPr id="0" name=""/>
        <dsp:cNvSpPr/>
      </dsp:nvSpPr>
      <dsp:spPr>
        <a:xfrm>
          <a:off x="6157011" y="0"/>
          <a:ext cx="2986980" cy="2514599"/>
        </a:xfrm>
        <a:prstGeom prst="roundRect">
          <a:avLst>
            <a:gd name="adj" fmla="val 10000"/>
          </a:avLst>
        </a:prstGeom>
        <a:solidFill>
          <a:schemeClr val="accent1">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smtClean="0"/>
            <a:t>Obtain the </a:t>
          </a:r>
          <a:r>
            <a:rPr lang="en-US" sz="1400" b="1" kern="1200" dirty="0" smtClean="0">
              <a:solidFill>
                <a:schemeClr val="accent1">
                  <a:lumMod val="60000"/>
                  <a:lumOff val="40000"/>
                </a:schemeClr>
              </a:solidFill>
            </a:rPr>
            <a:t>best sensitivity </a:t>
          </a:r>
          <a:r>
            <a:rPr lang="en-US" sz="1400" kern="1200" dirty="0" smtClean="0"/>
            <a:t>with </a:t>
          </a:r>
          <a:r>
            <a:rPr lang="en-US" sz="1400" b="1" kern="1200" dirty="0" smtClean="0">
              <a:solidFill>
                <a:schemeClr val="accent1">
                  <a:lumMod val="60000"/>
                  <a:lumOff val="40000"/>
                </a:schemeClr>
              </a:solidFill>
            </a:rPr>
            <a:t>lowest carryover </a:t>
          </a:r>
          <a:r>
            <a:rPr lang="en-US" sz="1400" kern="1200" dirty="0" err="1" smtClean="0"/>
            <a:t>autosampler</a:t>
          </a:r>
          <a:endParaRPr lang="en-GB" sz="1400" kern="1200" dirty="0"/>
        </a:p>
      </dsp:txBody>
      <dsp:txXfrm>
        <a:off x="6157011" y="1005840"/>
        <a:ext cx="2986980" cy="1005840"/>
      </dsp:txXfrm>
    </dsp:sp>
    <dsp:sp modelId="{5AAF1222-69F7-4479-B2B0-AA6AF3668235}">
      <dsp:nvSpPr>
        <dsp:cNvPr id="0" name=""/>
        <dsp:cNvSpPr/>
      </dsp:nvSpPr>
      <dsp:spPr>
        <a:xfrm>
          <a:off x="7229908" y="150876"/>
          <a:ext cx="837361" cy="837361"/>
        </a:xfrm>
        <a:prstGeom prst="ellipse">
          <a:avLst/>
        </a:prstGeom>
        <a:blipFill rotWithShape="0">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1D3B8B0-2D16-48A3-BD03-47A7ED20E7B8}">
      <dsp:nvSpPr>
        <dsp:cNvPr id="0" name=""/>
        <dsp:cNvSpPr/>
      </dsp:nvSpPr>
      <dsp:spPr>
        <a:xfrm>
          <a:off x="365759" y="2011680"/>
          <a:ext cx="8412480" cy="377190"/>
        </a:xfrm>
        <a:prstGeom prst="leftRightArrow">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47C3581-96CF-4288-8BD3-281C697AEA4C}">
      <dsp:nvSpPr>
        <dsp:cNvPr id="0" name=""/>
        <dsp:cNvSpPr/>
      </dsp:nvSpPr>
      <dsp:spPr>
        <a:xfrm>
          <a:off x="0" y="0"/>
          <a:ext cx="2986980" cy="2514599"/>
        </a:xfrm>
        <a:prstGeom prst="roundRect">
          <a:avLst>
            <a:gd name="adj" fmla="val 10000"/>
          </a:avLst>
        </a:prstGeom>
        <a:solidFill>
          <a:schemeClr val="accent1">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smtClean="0"/>
            <a:t>Take full advantage of </a:t>
          </a:r>
          <a:r>
            <a:rPr lang="en-US" sz="1400" b="1" kern="1200" dirty="0" smtClean="0">
              <a:solidFill>
                <a:schemeClr val="accent1">
                  <a:lumMod val="60000"/>
                  <a:lumOff val="40000"/>
                </a:schemeClr>
              </a:solidFill>
            </a:rPr>
            <a:t>resolution benefits</a:t>
          </a:r>
          <a:r>
            <a:rPr lang="en-US" sz="1400" kern="1200" dirty="0" smtClean="0">
              <a:solidFill>
                <a:schemeClr val="accent1">
                  <a:lumMod val="60000"/>
                  <a:lumOff val="40000"/>
                </a:schemeClr>
              </a:solidFill>
            </a:rPr>
            <a:t> </a:t>
          </a:r>
          <a:r>
            <a:rPr lang="en-US" sz="1400" kern="1200" dirty="0" smtClean="0"/>
            <a:t>offered by Sub 2um particles and </a:t>
          </a:r>
          <a:r>
            <a:rPr lang="en-US" sz="1400" b="1" kern="1200" dirty="0" smtClean="0">
              <a:solidFill>
                <a:schemeClr val="accent1">
                  <a:lumMod val="60000"/>
                  <a:lumOff val="40000"/>
                </a:schemeClr>
              </a:solidFill>
            </a:rPr>
            <a:t>low dispersion fluidics</a:t>
          </a:r>
          <a:endParaRPr lang="en-GB" sz="1400" b="1" kern="1200" dirty="0">
            <a:solidFill>
              <a:schemeClr val="accent1">
                <a:lumMod val="60000"/>
                <a:lumOff val="40000"/>
              </a:schemeClr>
            </a:solidFill>
          </a:endParaRPr>
        </a:p>
      </dsp:txBody>
      <dsp:txXfrm>
        <a:off x="0" y="1005840"/>
        <a:ext cx="2986980" cy="1005840"/>
      </dsp:txXfrm>
    </dsp:sp>
    <dsp:sp modelId="{EAFE7822-6ED9-4835-A6B9-46F0BA602213}">
      <dsp:nvSpPr>
        <dsp:cNvPr id="0" name=""/>
        <dsp:cNvSpPr/>
      </dsp:nvSpPr>
      <dsp:spPr>
        <a:xfrm>
          <a:off x="1076729" y="150876"/>
          <a:ext cx="837361" cy="837361"/>
        </a:xfrm>
        <a:prstGeom prst="ellipse">
          <a:avLst/>
        </a:prstGeom>
        <a:blipFill rotWithShape="0">
          <a:blip xmlns:r="http://schemas.openxmlformats.org/officeDocument/2006/relationships" r:embed="rId1"/>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1B13997-FB09-45AF-8411-25E394948E4F}">
      <dsp:nvSpPr>
        <dsp:cNvPr id="0" name=""/>
        <dsp:cNvSpPr/>
      </dsp:nvSpPr>
      <dsp:spPr>
        <a:xfrm>
          <a:off x="3078509" y="0"/>
          <a:ext cx="2986980" cy="2514599"/>
        </a:xfrm>
        <a:prstGeom prst="roundRect">
          <a:avLst>
            <a:gd name="adj" fmla="val 10000"/>
          </a:avLst>
        </a:prstGeom>
        <a:solidFill>
          <a:schemeClr val="accent1">
            <a:lumMod val="20000"/>
            <a:lumOff val="8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smtClean="0">
              <a:ea typeface="ＭＳ Ｐゴシック" pitchFamily="34" charset="-128"/>
            </a:rPr>
            <a:t>Get </a:t>
          </a:r>
          <a:r>
            <a:rPr lang="en-US" sz="1400" b="1" kern="1200" dirty="0" smtClean="0">
              <a:solidFill>
                <a:schemeClr val="accent1">
                  <a:lumMod val="60000"/>
                  <a:lumOff val="40000"/>
                </a:schemeClr>
              </a:solidFill>
              <a:ea typeface="ＭＳ Ｐゴシック" pitchFamily="34" charset="-128"/>
            </a:rPr>
            <a:t>accelerated complex separations </a:t>
          </a:r>
          <a:r>
            <a:rPr lang="en-US" sz="1400" kern="1200" dirty="0" smtClean="0">
              <a:ea typeface="ＭＳ Ｐゴシック" pitchFamily="34" charset="-128"/>
            </a:rPr>
            <a:t>achieved with low system’s dispersion &amp; </a:t>
          </a:r>
          <a:r>
            <a:rPr lang="en-US" sz="1400" b="1" kern="1200" dirty="0" smtClean="0">
              <a:solidFill>
                <a:schemeClr val="accent1">
                  <a:lumMod val="60000"/>
                  <a:lumOff val="40000"/>
                </a:schemeClr>
              </a:solidFill>
              <a:ea typeface="ＭＳ Ｐゴシック" pitchFamily="34" charset="-128"/>
            </a:rPr>
            <a:t>faster cycle-time</a:t>
          </a:r>
          <a:endParaRPr lang="en-GB" sz="1400" b="1" kern="1200" dirty="0">
            <a:solidFill>
              <a:schemeClr val="accent1">
                <a:lumMod val="60000"/>
                <a:lumOff val="40000"/>
              </a:schemeClr>
            </a:solidFill>
          </a:endParaRPr>
        </a:p>
      </dsp:txBody>
      <dsp:txXfrm>
        <a:off x="3078509" y="1005840"/>
        <a:ext cx="2986980" cy="1005840"/>
      </dsp:txXfrm>
    </dsp:sp>
    <dsp:sp modelId="{5A736CD5-0CF7-441A-BF8F-E77B1B4A0932}">
      <dsp:nvSpPr>
        <dsp:cNvPr id="0" name=""/>
        <dsp:cNvSpPr/>
      </dsp:nvSpPr>
      <dsp:spPr>
        <a:xfrm>
          <a:off x="4153319" y="150876"/>
          <a:ext cx="837361" cy="837361"/>
        </a:xfrm>
        <a:prstGeom prst="ellipse">
          <a:avLst/>
        </a:prstGeom>
        <a:blipFill rotWithShape="0">
          <a:blip xmlns:r="http://schemas.openxmlformats.org/officeDocument/2006/relationships" r:embed="rId2"/>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2F65CA0-2E14-4DF3-9C79-78ACC26256C6}">
      <dsp:nvSpPr>
        <dsp:cNvPr id="0" name=""/>
        <dsp:cNvSpPr/>
      </dsp:nvSpPr>
      <dsp:spPr>
        <a:xfrm>
          <a:off x="6157011" y="0"/>
          <a:ext cx="2986980" cy="2514599"/>
        </a:xfrm>
        <a:prstGeom prst="roundRect">
          <a:avLst>
            <a:gd name="adj" fmla="val 10000"/>
          </a:avLst>
        </a:prstGeom>
        <a:solidFill>
          <a:schemeClr val="accent1">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smtClean="0"/>
            <a:t>Obtain the </a:t>
          </a:r>
          <a:r>
            <a:rPr lang="en-US" sz="1400" b="1" kern="1200" dirty="0" smtClean="0">
              <a:solidFill>
                <a:schemeClr val="accent1">
                  <a:lumMod val="60000"/>
                  <a:lumOff val="40000"/>
                </a:schemeClr>
              </a:solidFill>
            </a:rPr>
            <a:t>best sensitivity </a:t>
          </a:r>
          <a:r>
            <a:rPr lang="en-US" sz="1400" kern="1200" dirty="0" smtClean="0"/>
            <a:t>with </a:t>
          </a:r>
          <a:r>
            <a:rPr lang="en-US" sz="1400" b="1" kern="1200" dirty="0" smtClean="0">
              <a:solidFill>
                <a:schemeClr val="accent1">
                  <a:lumMod val="60000"/>
                  <a:lumOff val="40000"/>
                </a:schemeClr>
              </a:solidFill>
            </a:rPr>
            <a:t>lowest carryover </a:t>
          </a:r>
          <a:r>
            <a:rPr lang="en-US" sz="1400" kern="1200" dirty="0" err="1" smtClean="0"/>
            <a:t>autosampler</a:t>
          </a:r>
          <a:endParaRPr lang="en-GB" sz="1400" kern="1200" dirty="0"/>
        </a:p>
      </dsp:txBody>
      <dsp:txXfrm>
        <a:off x="6157011" y="1005840"/>
        <a:ext cx="2986980" cy="1005840"/>
      </dsp:txXfrm>
    </dsp:sp>
    <dsp:sp modelId="{5AAF1222-69F7-4479-B2B0-AA6AF3668235}">
      <dsp:nvSpPr>
        <dsp:cNvPr id="0" name=""/>
        <dsp:cNvSpPr/>
      </dsp:nvSpPr>
      <dsp:spPr>
        <a:xfrm>
          <a:off x="7229908" y="150876"/>
          <a:ext cx="837361" cy="837361"/>
        </a:xfrm>
        <a:prstGeom prst="ellipse">
          <a:avLst/>
        </a:prstGeom>
        <a:blipFill rotWithShape="0">
          <a:blip xmlns:r="http://schemas.openxmlformats.org/officeDocument/2006/relationships" r:embed="rId3"/>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1D3B8B0-2D16-48A3-BD03-47A7ED20E7B8}">
      <dsp:nvSpPr>
        <dsp:cNvPr id="0" name=""/>
        <dsp:cNvSpPr/>
      </dsp:nvSpPr>
      <dsp:spPr>
        <a:xfrm>
          <a:off x="365759" y="2011680"/>
          <a:ext cx="8412480" cy="377190"/>
        </a:xfrm>
        <a:prstGeom prst="leftRightArrow">
          <a:avLst/>
        </a:prstGeom>
        <a:solidFill>
          <a:schemeClr val="accent1"/>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7#1">
  <dgm:title val=""/>
  <dgm:desc val=""/>
  <dgm:catLst>
    <dgm:cat type="list" pri="12000"/>
    <dgm:cat type="process" pri="20000"/>
    <dgm:cat type="relationship" pri="14000"/>
    <dgm:cat type="convert" pri="8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List7#1">
  <dgm:title val=""/>
  <dgm:desc val=""/>
  <dgm:catLst>
    <dgm:cat type="list" pri="12000"/>
    <dgm:cat type="process" pri="20000"/>
    <dgm:cat type="relationship" pri="14000"/>
    <dgm:cat type="convert" pri="8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List7#1">
  <dgm:title val=""/>
  <dgm:desc val=""/>
  <dgm:catLst>
    <dgm:cat type="list" pri="12000"/>
    <dgm:cat type="process" pri="20000"/>
    <dgm:cat type="relationship" pri="14000"/>
    <dgm:cat type="convert" pri="8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hList7#1">
  <dgm:title val=""/>
  <dgm:desc val=""/>
  <dgm:catLst>
    <dgm:cat type="list" pri="12000"/>
    <dgm:cat type="process" pri="20000"/>
    <dgm:cat type="relationship" pri="14000"/>
    <dgm:cat type="convert" pri="8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7346" name="Rectangle 2"/>
          <p:cNvSpPr>
            <a:spLocks noGrp="1" noChangeArrowheads="1"/>
          </p:cNvSpPr>
          <p:nvPr>
            <p:ph type="hdr" sz="quarter"/>
          </p:nvPr>
        </p:nvSpPr>
        <p:spPr bwMode="auto">
          <a:xfrm>
            <a:off x="0" y="0"/>
            <a:ext cx="3170583" cy="480388"/>
          </a:xfrm>
          <a:prstGeom prst="rect">
            <a:avLst/>
          </a:prstGeom>
          <a:noFill/>
          <a:ln w="9525">
            <a:noFill/>
            <a:miter lim="800000"/>
            <a:headEnd/>
            <a:tailEnd/>
          </a:ln>
          <a:effectLst/>
        </p:spPr>
        <p:txBody>
          <a:bodyPr vert="horz" wrap="square" lIns="95127" tIns="47562" rIns="95127" bIns="47562" numCol="1" anchor="t" anchorCtr="0" compatLnSpc="1">
            <a:prstTxWarp prst="textNoShape">
              <a:avLst/>
            </a:prstTxWarp>
          </a:bodyPr>
          <a:lstStyle>
            <a:lvl1pPr algn="l" defTabSz="951801">
              <a:defRPr sz="1200">
                <a:latin typeface="Verdana" pitchFamily="34" charset="0"/>
                <a:ea typeface="+mn-ea"/>
                <a:cs typeface="+mn-cs"/>
              </a:defRPr>
            </a:lvl1pPr>
          </a:lstStyle>
          <a:p>
            <a:pPr>
              <a:defRPr/>
            </a:pPr>
            <a:endParaRPr lang="en-US"/>
          </a:p>
        </p:txBody>
      </p:sp>
      <p:sp>
        <p:nvSpPr>
          <p:cNvPr id="57347" name="Rectangle 3"/>
          <p:cNvSpPr>
            <a:spLocks noGrp="1" noChangeArrowheads="1"/>
          </p:cNvSpPr>
          <p:nvPr>
            <p:ph type="dt" sz="quarter" idx="1"/>
          </p:nvPr>
        </p:nvSpPr>
        <p:spPr bwMode="auto">
          <a:xfrm>
            <a:off x="4142962" y="0"/>
            <a:ext cx="3170583" cy="480388"/>
          </a:xfrm>
          <a:prstGeom prst="rect">
            <a:avLst/>
          </a:prstGeom>
          <a:noFill/>
          <a:ln w="9525">
            <a:noFill/>
            <a:miter lim="800000"/>
            <a:headEnd/>
            <a:tailEnd/>
          </a:ln>
          <a:effectLst/>
        </p:spPr>
        <p:txBody>
          <a:bodyPr vert="horz" wrap="square" lIns="95127" tIns="47562" rIns="95127" bIns="47562" numCol="1" anchor="t" anchorCtr="0" compatLnSpc="1">
            <a:prstTxWarp prst="textNoShape">
              <a:avLst/>
            </a:prstTxWarp>
          </a:bodyPr>
          <a:lstStyle>
            <a:lvl1pPr algn="r" defTabSz="951801">
              <a:defRPr sz="1200">
                <a:latin typeface="Verdana" pitchFamily="34" charset="0"/>
                <a:ea typeface="+mn-ea"/>
                <a:cs typeface="+mn-cs"/>
              </a:defRPr>
            </a:lvl1pPr>
          </a:lstStyle>
          <a:p>
            <a:pPr>
              <a:defRPr/>
            </a:pPr>
            <a:endParaRPr lang="en-US"/>
          </a:p>
        </p:txBody>
      </p:sp>
      <p:sp>
        <p:nvSpPr>
          <p:cNvPr id="57348" name="Rectangle 4"/>
          <p:cNvSpPr>
            <a:spLocks noGrp="1" noChangeArrowheads="1"/>
          </p:cNvSpPr>
          <p:nvPr>
            <p:ph type="ftr" sz="quarter" idx="2"/>
          </p:nvPr>
        </p:nvSpPr>
        <p:spPr bwMode="auto">
          <a:xfrm>
            <a:off x="0" y="9119173"/>
            <a:ext cx="3170583" cy="480388"/>
          </a:xfrm>
          <a:prstGeom prst="rect">
            <a:avLst/>
          </a:prstGeom>
          <a:noFill/>
          <a:ln w="9525">
            <a:noFill/>
            <a:miter lim="800000"/>
            <a:headEnd/>
            <a:tailEnd/>
          </a:ln>
          <a:effectLst/>
        </p:spPr>
        <p:txBody>
          <a:bodyPr vert="horz" wrap="square" lIns="95127" tIns="47562" rIns="95127" bIns="47562" numCol="1" anchor="b" anchorCtr="0" compatLnSpc="1">
            <a:prstTxWarp prst="textNoShape">
              <a:avLst/>
            </a:prstTxWarp>
          </a:bodyPr>
          <a:lstStyle>
            <a:lvl1pPr algn="l" defTabSz="951801">
              <a:defRPr sz="1200">
                <a:latin typeface="Verdana" pitchFamily="34" charset="0"/>
                <a:ea typeface="+mn-ea"/>
                <a:cs typeface="+mn-cs"/>
              </a:defRPr>
            </a:lvl1pPr>
          </a:lstStyle>
          <a:p>
            <a:pPr>
              <a:defRPr/>
            </a:pPr>
            <a:endParaRPr lang="en-US"/>
          </a:p>
        </p:txBody>
      </p:sp>
      <p:sp>
        <p:nvSpPr>
          <p:cNvPr id="57349" name="Rectangle 5"/>
          <p:cNvSpPr>
            <a:spLocks noGrp="1" noChangeArrowheads="1"/>
          </p:cNvSpPr>
          <p:nvPr>
            <p:ph type="sldNum" sz="quarter" idx="3"/>
          </p:nvPr>
        </p:nvSpPr>
        <p:spPr bwMode="auto">
          <a:xfrm>
            <a:off x="4142962" y="9119173"/>
            <a:ext cx="3170583" cy="480388"/>
          </a:xfrm>
          <a:prstGeom prst="rect">
            <a:avLst/>
          </a:prstGeom>
          <a:noFill/>
          <a:ln w="9525">
            <a:noFill/>
            <a:miter lim="800000"/>
            <a:headEnd/>
            <a:tailEnd/>
          </a:ln>
          <a:effectLst/>
        </p:spPr>
        <p:txBody>
          <a:bodyPr vert="horz" wrap="square" lIns="95127" tIns="47562" rIns="95127" bIns="47562" numCol="1" anchor="b" anchorCtr="0" compatLnSpc="1">
            <a:prstTxWarp prst="textNoShape">
              <a:avLst/>
            </a:prstTxWarp>
          </a:bodyPr>
          <a:lstStyle>
            <a:lvl1pPr algn="r" defTabSz="951801">
              <a:defRPr sz="1200"/>
            </a:lvl1pPr>
          </a:lstStyle>
          <a:p>
            <a:fld id="{E80FFD43-1E5D-42DE-9E42-CE03B28FF096}" type="slidenum">
              <a:rPr lang="en-US"/>
              <a:pPr/>
              <a:t>‹#›</a:t>
            </a:fld>
            <a:endParaRPr lang="en-US"/>
          </a:p>
        </p:txBody>
      </p:sp>
    </p:spTree>
    <p:extLst>
      <p:ext uri="{BB962C8B-B14F-4D97-AF65-F5344CB8AC3E}">
        <p14:creationId xmlns:p14="http://schemas.microsoft.com/office/powerpoint/2010/main" xmlns="" val="37798119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hdr" sz="quarter"/>
          </p:nvPr>
        </p:nvSpPr>
        <p:spPr bwMode="auto">
          <a:xfrm>
            <a:off x="0" y="0"/>
            <a:ext cx="3170583" cy="480388"/>
          </a:xfrm>
          <a:prstGeom prst="rect">
            <a:avLst/>
          </a:prstGeom>
          <a:noFill/>
          <a:ln w="9525">
            <a:noFill/>
            <a:miter lim="800000"/>
            <a:headEnd/>
            <a:tailEnd/>
          </a:ln>
          <a:effectLst/>
        </p:spPr>
        <p:txBody>
          <a:bodyPr vert="horz" wrap="square" lIns="95127" tIns="47562" rIns="95127" bIns="47562" numCol="1" anchor="t" anchorCtr="0" compatLnSpc="1">
            <a:prstTxWarp prst="textNoShape">
              <a:avLst/>
            </a:prstTxWarp>
          </a:bodyPr>
          <a:lstStyle>
            <a:lvl1pPr algn="l" defTabSz="951801">
              <a:defRPr sz="1200">
                <a:latin typeface="Verdana" pitchFamily="34" charset="0"/>
                <a:ea typeface="+mn-ea"/>
                <a:cs typeface="+mn-cs"/>
              </a:defRPr>
            </a:lvl1pPr>
          </a:lstStyle>
          <a:p>
            <a:pPr>
              <a:defRPr/>
            </a:pPr>
            <a:endParaRPr lang="en-US"/>
          </a:p>
        </p:txBody>
      </p:sp>
      <p:sp>
        <p:nvSpPr>
          <p:cNvPr id="11267" name="Rectangle 3"/>
          <p:cNvSpPr>
            <a:spLocks noGrp="1" noChangeArrowheads="1"/>
          </p:cNvSpPr>
          <p:nvPr>
            <p:ph type="dt" idx="1"/>
          </p:nvPr>
        </p:nvSpPr>
        <p:spPr bwMode="auto">
          <a:xfrm>
            <a:off x="4142962" y="0"/>
            <a:ext cx="3170583" cy="480388"/>
          </a:xfrm>
          <a:prstGeom prst="rect">
            <a:avLst/>
          </a:prstGeom>
          <a:noFill/>
          <a:ln w="9525">
            <a:noFill/>
            <a:miter lim="800000"/>
            <a:headEnd/>
            <a:tailEnd/>
          </a:ln>
          <a:effectLst/>
        </p:spPr>
        <p:txBody>
          <a:bodyPr vert="horz" wrap="square" lIns="95127" tIns="47562" rIns="95127" bIns="47562" numCol="1" anchor="t" anchorCtr="0" compatLnSpc="1">
            <a:prstTxWarp prst="textNoShape">
              <a:avLst/>
            </a:prstTxWarp>
          </a:bodyPr>
          <a:lstStyle>
            <a:lvl1pPr algn="r" defTabSz="951801">
              <a:defRPr sz="1200">
                <a:latin typeface="Verdana" pitchFamily="34" charset="0"/>
                <a:ea typeface="+mn-ea"/>
                <a:cs typeface="+mn-cs"/>
              </a:defRPr>
            </a:lvl1pPr>
          </a:lstStyle>
          <a:p>
            <a:pPr>
              <a:defRPr/>
            </a:pPr>
            <a:endParaRPr lang="en-US"/>
          </a:p>
        </p:txBody>
      </p:sp>
      <p:sp>
        <p:nvSpPr>
          <p:cNvPr id="15364" name="Rectangle 4"/>
          <p:cNvSpPr>
            <a:spLocks noGrp="1" noRot="1" noChangeAspect="1" noChangeArrowheads="1" noTextEdit="1"/>
          </p:cNvSpPr>
          <p:nvPr>
            <p:ph type="sldImg" idx="2"/>
          </p:nvPr>
        </p:nvSpPr>
        <p:spPr bwMode="auto">
          <a:xfrm>
            <a:off x="414528" y="548450"/>
            <a:ext cx="6291072" cy="4718304"/>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1269" name="Rectangle 5"/>
          <p:cNvSpPr>
            <a:spLocks noGrp="1" noChangeArrowheads="1"/>
          </p:cNvSpPr>
          <p:nvPr>
            <p:ph type="body" sz="quarter" idx="3"/>
          </p:nvPr>
        </p:nvSpPr>
        <p:spPr bwMode="auto">
          <a:xfrm>
            <a:off x="315998" y="5486400"/>
            <a:ext cx="6889473" cy="3572256"/>
          </a:xfrm>
          <a:prstGeom prst="rect">
            <a:avLst/>
          </a:prstGeom>
          <a:noFill/>
          <a:ln w="9525">
            <a:noFill/>
            <a:miter lim="800000"/>
            <a:headEnd/>
            <a:tailEnd/>
          </a:ln>
          <a:effectLst/>
        </p:spPr>
        <p:txBody>
          <a:bodyPr vert="horz" wrap="square" lIns="95127" tIns="47562" rIns="95127" bIns="47562" numCol="1" anchor="t" anchorCtr="0" compatLnSpc="1">
            <a:prstTxWarp prst="textNoShape">
              <a:avLst/>
            </a:prstTxWarp>
            <a:normAutofit/>
          </a:bodyPr>
          <a:lstStyle/>
          <a:p>
            <a:pPr lvl="0"/>
            <a:endParaRPr lang="en-US" noProof="0" dirty="0"/>
          </a:p>
        </p:txBody>
      </p:sp>
      <p:sp>
        <p:nvSpPr>
          <p:cNvPr id="11270" name="Rectangle 6"/>
          <p:cNvSpPr>
            <a:spLocks noGrp="1" noChangeArrowheads="1"/>
          </p:cNvSpPr>
          <p:nvPr>
            <p:ph type="ftr" sz="quarter" idx="4"/>
          </p:nvPr>
        </p:nvSpPr>
        <p:spPr bwMode="auto">
          <a:xfrm>
            <a:off x="0" y="9119173"/>
            <a:ext cx="3170583" cy="480388"/>
          </a:xfrm>
          <a:prstGeom prst="rect">
            <a:avLst/>
          </a:prstGeom>
          <a:noFill/>
          <a:ln w="9525">
            <a:noFill/>
            <a:miter lim="800000"/>
            <a:headEnd/>
            <a:tailEnd/>
          </a:ln>
          <a:effectLst/>
        </p:spPr>
        <p:txBody>
          <a:bodyPr vert="horz" wrap="square" lIns="95127" tIns="47562" rIns="95127" bIns="47562" numCol="1" anchor="b" anchorCtr="0" compatLnSpc="1">
            <a:prstTxWarp prst="textNoShape">
              <a:avLst/>
            </a:prstTxWarp>
          </a:bodyPr>
          <a:lstStyle>
            <a:lvl1pPr algn="l" defTabSz="951801">
              <a:defRPr sz="1200">
                <a:latin typeface="Verdana" pitchFamily="34" charset="0"/>
                <a:ea typeface="+mn-ea"/>
                <a:cs typeface="+mn-cs"/>
              </a:defRPr>
            </a:lvl1pPr>
          </a:lstStyle>
          <a:p>
            <a:pPr>
              <a:defRPr/>
            </a:pPr>
            <a:endParaRPr lang="en-US" dirty="0"/>
          </a:p>
        </p:txBody>
      </p:sp>
      <p:sp>
        <p:nvSpPr>
          <p:cNvPr id="11271" name="Rectangle 7"/>
          <p:cNvSpPr>
            <a:spLocks noGrp="1" noChangeArrowheads="1"/>
          </p:cNvSpPr>
          <p:nvPr>
            <p:ph type="sldNum" sz="quarter" idx="5"/>
          </p:nvPr>
        </p:nvSpPr>
        <p:spPr bwMode="auto">
          <a:xfrm>
            <a:off x="4142962" y="9119173"/>
            <a:ext cx="3170583" cy="480388"/>
          </a:xfrm>
          <a:prstGeom prst="rect">
            <a:avLst/>
          </a:prstGeom>
          <a:noFill/>
          <a:ln w="9525">
            <a:noFill/>
            <a:miter lim="800000"/>
            <a:headEnd/>
            <a:tailEnd/>
          </a:ln>
          <a:effectLst/>
        </p:spPr>
        <p:txBody>
          <a:bodyPr vert="horz" wrap="square" lIns="95127" tIns="47562" rIns="95127" bIns="47562" numCol="1" anchor="b" anchorCtr="0" compatLnSpc="1">
            <a:prstTxWarp prst="textNoShape">
              <a:avLst/>
            </a:prstTxWarp>
          </a:bodyPr>
          <a:lstStyle>
            <a:lvl1pPr algn="r" defTabSz="951801">
              <a:defRPr sz="1200"/>
            </a:lvl1pPr>
          </a:lstStyle>
          <a:p>
            <a:fld id="{E790337D-182B-4A72-98CA-1F686B7C6CF9}" type="slidenum">
              <a:rPr lang="en-US"/>
              <a:pPr/>
              <a:t>‹#›</a:t>
            </a:fld>
            <a:endParaRPr lang="en-US"/>
          </a:p>
        </p:txBody>
      </p:sp>
    </p:spTree>
    <p:extLst>
      <p:ext uri="{BB962C8B-B14F-4D97-AF65-F5344CB8AC3E}">
        <p14:creationId xmlns:p14="http://schemas.microsoft.com/office/powerpoint/2010/main" xmlns="" val="142495841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000" kern="1200">
        <a:solidFill>
          <a:schemeClr val="tx1"/>
        </a:solidFill>
        <a:latin typeface="Verdana" pitchFamily="34"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Verdana" pitchFamily="34"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Verdana" pitchFamily="34"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Verdana" pitchFamily="34"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Verdana" pitchFamily="34" charset="0"/>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4338" y="547688"/>
            <a:ext cx="6291262" cy="471963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90337D-182B-4A72-98CA-1F686B7C6CF9}" type="slidenum">
              <a:rPr lang="en-US" smtClean="0"/>
              <a:pPr/>
              <a:t>1</a:t>
            </a:fld>
            <a:endParaRPr lang="en-US"/>
          </a:p>
        </p:txBody>
      </p:sp>
    </p:spTree>
    <p:extLst>
      <p:ext uri="{BB962C8B-B14F-4D97-AF65-F5344CB8AC3E}">
        <p14:creationId xmlns:p14="http://schemas.microsoft.com/office/powerpoint/2010/main" xmlns="" val="31982095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Rot="1" noChangeAspect="1" noChangeArrowheads="1" noTextEdit="1"/>
          </p:cNvSpPr>
          <p:nvPr>
            <p:ph type="sldImg"/>
          </p:nvPr>
        </p:nvSpPr>
        <p:spPr>
          <a:xfrm>
            <a:off x="1249363" y="706438"/>
            <a:ext cx="4829175" cy="3621087"/>
          </a:xfrm>
          <a:ln/>
        </p:spPr>
      </p:sp>
      <p:sp>
        <p:nvSpPr>
          <p:cNvPr id="21507" name="Rectangle 3"/>
          <p:cNvSpPr>
            <a:spLocks noGrp="1" noChangeArrowheads="1"/>
          </p:cNvSpPr>
          <p:nvPr>
            <p:ph type="body" idx="1"/>
          </p:nvPr>
        </p:nvSpPr>
        <p:spPr>
          <a:xfrm>
            <a:off x="955814" y="4566145"/>
            <a:ext cx="5403574" cy="432841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3137" tIns="46571" rIns="93137" bIns="46571"/>
          <a:lstStyle/>
          <a:p>
            <a:r>
              <a:rPr lang="en-US" altLang="zh-TW" smtClean="0">
                <a:latin typeface="Verdana" pitchFamily="-109" charset="0"/>
                <a:ea typeface="新細明體" pitchFamily="30" charset="-120"/>
              </a:rPr>
              <a:t>This is just a small selection of some of the global organisations that have implemented ACQUITY UPLC and are realising significant business benefits in their laboratories around the World. You will see from the companies listed that UPLC is established in many different types of organisations and we do now have thousands of users Worldwide.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Slide Image Placeholder 1"/>
          <p:cNvSpPr>
            <a:spLocks noGrp="1" noRot="1" noChangeAspect="1" noTextEdit="1"/>
          </p:cNvSpPr>
          <p:nvPr>
            <p:ph type="sldImg"/>
          </p:nvPr>
        </p:nvSpPr>
        <p:spPr>
          <a:xfrm>
            <a:off x="414338" y="547688"/>
            <a:ext cx="6291262" cy="4719637"/>
          </a:xfrm>
          <a:ln/>
        </p:spPr>
      </p:sp>
      <p:sp>
        <p:nvSpPr>
          <p:cNvPr id="149507"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smtClean="0">
                <a:ea typeface="ＭＳ Ｐゴシック"/>
                <a:cs typeface="ＭＳ Ｐゴシック"/>
              </a:rPr>
              <a:t>Why have customers driven us to improve? Customers are facing more complex separation challenges require UPLC systems that are designed to maximize the benefits of sub 2µm particle columns. Although, Regulated Bioanalysis is the example, but there are many examples in other industries where changes in regulations, new sampling techniques and new molecules require new solutions. So many of the issues that are represented below by Regulated Bioanalysis resonate with many other potential users.</a:t>
            </a:r>
          </a:p>
          <a:p>
            <a:endParaRPr lang="en-US" smtClean="0">
              <a:ea typeface="ＭＳ Ｐゴシック"/>
              <a:cs typeface="ＭＳ Ｐゴシック"/>
            </a:endParaRPr>
          </a:p>
          <a:p>
            <a:r>
              <a:rPr lang="en-US" smtClean="0">
                <a:ea typeface="ＭＳ Ｐゴシック"/>
                <a:cs typeface="ＭＳ Ｐゴシック"/>
              </a:rPr>
              <a:t>ACQUITY UPLC I-Class is the pinnacle of LC performance and now we can review 3 examples are how the performance of I-Class can impact customers, dispersion and sensitivity improvement; CO and why an improvement is critical here and finally how the system can improve cycle time w/o compromising the separation itself.</a:t>
            </a:r>
          </a:p>
        </p:txBody>
      </p:sp>
      <p:sp>
        <p:nvSpPr>
          <p:cNvPr id="149508"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50154" eaLnBrk="0" hangingPunct="0">
              <a:defRPr sz="1700">
                <a:solidFill>
                  <a:schemeClr val="tx1"/>
                </a:solidFill>
                <a:latin typeface="Verdana" pitchFamily="34" charset="0"/>
              </a:defRPr>
            </a:lvl1pPr>
            <a:lvl2pPr marL="770662" indent="-296408" defTabSz="950154" eaLnBrk="0" hangingPunct="0">
              <a:defRPr sz="1700">
                <a:solidFill>
                  <a:schemeClr val="tx1"/>
                </a:solidFill>
                <a:latin typeface="Verdana" pitchFamily="34" charset="0"/>
              </a:defRPr>
            </a:lvl2pPr>
            <a:lvl3pPr marL="1185634" indent="-237127" defTabSz="950154" eaLnBrk="0" hangingPunct="0">
              <a:defRPr sz="1700">
                <a:solidFill>
                  <a:schemeClr val="tx1"/>
                </a:solidFill>
                <a:latin typeface="Verdana" pitchFamily="34" charset="0"/>
              </a:defRPr>
            </a:lvl3pPr>
            <a:lvl4pPr marL="1659887" indent="-237127" defTabSz="950154" eaLnBrk="0" hangingPunct="0">
              <a:defRPr sz="1700">
                <a:solidFill>
                  <a:schemeClr val="tx1"/>
                </a:solidFill>
                <a:latin typeface="Verdana" pitchFamily="34" charset="0"/>
              </a:defRPr>
            </a:lvl4pPr>
            <a:lvl5pPr marL="2134141" indent="-237127" defTabSz="950154" eaLnBrk="0" hangingPunct="0">
              <a:defRPr sz="1700">
                <a:solidFill>
                  <a:schemeClr val="tx1"/>
                </a:solidFill>
                <a:latin typeface="Verdana" pitchFamily="34" charset="0"/>
              </a:defRPr>
            </a:lvl5pPr>
            <a:lvl6pPr marL="2608395" indent="-237127" defTabSz="950154" eaLnBrk="0" fontAlgn="base" hangingPunct="0">
              <a:spcBef>
                <a:spcPct val="0"/>
              </a:spcBef>
              <a:spcAft>
                <a:spcPct val="0"/>
              </a:spcAft>
              <a:defRPr sz="1700">
                <a:solidFill>
                  <a:schemeClr val="tx1"/>
                </a:solidFill>
                <a:latin typeface="Verdana" pitchFamily="34" charset="0"/>
              </a:defRPr>
            </a:lvl6pPr>
            <a:lvl7pPr marL="3082648" indent="-237127" defTabSz="950154" eaLnBrk="0" fontAlgn="base" hangingPunct="0">
              <a:spcBef>
                <a:spcPct val="0"/>
              </a:spcBef>
              <a:spcAft>
                <a:spcPct val="0"/>
              </a:spcAft>
              <a:defRPr sz="1700">
                <a:solidFill>
                  <a:schemeClr val="tx1"/>
                </a:solidFill>
                <a:latin typeface="Verdana" pitchFamily="34" charset="0"/>
              </a:defRPr>
            </a:lvl7pPr>
            <a:lvl8pPr marL="3556902" indent="-237127" defTabSz="950154" eaLnBrk="0" fontAlgn="base" hangingPunct="0">
              <a:spcBef>
                <a:spcPct val="0"/>
              </a:spcBef>
              <a:spcAft>
                <a:spcPct val="0"/>
              </a:spcAft>
              <a:defRPr sz="1700">
                <a:solidFill>
                  <a:schemeClr val="tx1"/>
                </a:solidFill>
                <a:latin typeface="Verdana" pitchFamily="34" charset="0"/>
              </a:defRPr>
            </a:lvl8pPr>
            <a:lvl9pPr marL="4031155" indent="-237127" defTabSz="950154" eaLnBrk="0" fontAlgn="base" hangingPunct="0">
              <a:spcBef>
                <a:spcPct val="0"/>
              </a:spcBef>
              <a:spcAft>
                <a:spcPct val="0"/>
              </a:spcAft>
              <a:defRPr sz="1700">
                <a:solidFill>
                  <a:schemeClr val="tx1"/>
                </a:solidFill>
                <a:latin typeface="Verdana" pitchFamily="34" charset="0"/>
              </a:defRPr>
            </a:lvl9pPr>
          </a:lstStyle>
          <a:p>
            <a:pPr eaLnBrk="1" hangingPunct="1"/>
            <a:fld id="{CBD00C7D-F35E-43F5-8272-A2C6FCE4A757}" type="slidenum">
              <a:rPr lang="en-US" sz="1200"/>
              <a:pPr eaLnBrk="1" hangingPunct="1"/>
              <a:t>3</a:t>
            </a:fld>
            <a:endParaRPr lang="en-US" sz="1200"/>
          </a:p>
        </p:txBody>
      </p:sp>
      <p:sp>
        <p:nvSpPr>
          <p:cNvPr id="2" name="Date Placeholder 1"/>
          <p:cNvSpPr>
            <a:spLocks noGrp="1"/>
          </p:cNvSpPr>
          <p:nvPr>
            <p:ph type="dt" idx="10"/>
          </p:nvPr>
        </p:nvSpPr>
        <p:spPr/>
        <p:txBody>
          <a:bodyPr/>
          <a:lstStyle/>
          <a:p>
            <a:pPr>
              <a:defRPr/>
            </a:pPr>
            <a:fld id="{9919C8EA-D92F-4CEF-9185-E1AE5E07B675}" type="datetime8">
              <a:rPr lang="en-US" smtClean="0"/>
              <a:pPr>
                <a:defRPr/>
              </a:pPr>
              <a:t>4/16/2013 10:22 AM</a:t>
            </a:fld>
            <a:endParaRPr lang="en-US"/>
          </a:p>
        </p:txBody>
      </p:sp>
      <p:sp>
        <p:nvSpPr>
          <p:cNvPr id="3" name="Footer Placeholder 2"/>
          <p:cNvSpPr>
            <a:spLocks noGrp="1"/>
          </p:cNvSpPr>
          <p:nvPr>
            <p:ph type="ftr" sz="quarter" idx="11"/>
          </p:nvPr>
        </p:nvSpPr>
        <p:spPr/>
        <p:txBody>
          <a:bodyPr/>
          <a:lstStyle/>
          <a:p>
            <a:pPr>
              <a:defRPr/>
            </a:pPr>
            <a:r>
              <a:rPr lang="en-US" smtClean="0"/>
              <a:t>JAM3 edits</a:t>
            </a:r>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z="1400" dirty="0" smtClean="0"/>
              <a:t>The ACQUITY UPLC I-Class system achieves this highest level of performance by maximizing peak capacity and includes features that enhance the sensitivity and complement Mass detectors to make the system the best inlet for any Mass spectrometer.</a:t>
            </a:r>
          </a:p>
          <a:p>
            <a:pPr eaLnBrk="1" hangingPunct="1">
              <a:spcBef>
                <a:spcPct val="0"/>
              </a:spcBef>
            </a:pPr>
            <a:r>
              <a:rPr lang="en-US" sz="1200" dirty="0" smtClean="0"/>
              <a:t>The new ACQUITY UPLC I-Class System represents the next step in the evolution of UPLC technology.</a:t>
            </a:r>
          </a:p>
          <a:p>
            <a:pPr eaLnBrk="1" hangingPunct="1">
              <a:spcBef>
                <a:spcPct val="0"/>
              </a:spcBef>
            </a:pPr>
            <a:r>
              <a:rPr lang="en-US" sz="1200" dirty="0" smtClean="0"/>
              <a:t>It is simply the best UPLC yet, and attains the pinnacle of separation performance. </a:t>
            </a:r>
          </a:p>
          <a:p>
            <a:pPr eaLnBrk="1" hangingPunct="1">
              <a:spcBef>
                <a:spcPct val="0"/>
              </a:spcBef>
            </a:pPr>
            <a:r>
              <a:rPr lang="en-US" sz="1200" dirty="0" smtClean="0"/>
              <a:t>The system has been designed using the tools and understanding, developed from 7 years experience of working to meet our customers’ needs.</a:t>
            </a:r>
          </a:p>
          <a:p>
            <a:pPr eaLnBrk="1" hangingPunct="1">
              <a:spcBef>
                <a:spcPct val="0"/>
              </a:spcBef>
            </a:pPr>
            <a:r>
              <a:rPr lang="en-US" sz="1200" dirty="0" smtClean="0"/>
              <a:t>At Waters, products are developed, using a strategy of innovation which allows Waters to respond rapidly to changes in the market. </a:t>
            </a:r>
          </a:p>
          <a:p>
            <a:pPr eaLnBrk="1" hangingPunct="1">
              <a:spcBef>
                <a:spcPct val="0"/>
              </a:spcBef>
            </a:pPr>
            <a:r>
              <a:rPr lang="en-US" sz="1200" dirty="0" smtClean="0"/>
              <a:t>And today, customers are demanding even higher standards of performance so that they can meet the evolving requirements of their own industries, and </a:t>
            </a:r>
            <a:r>
              <a:rPr lang="en-US" sz="1200" dirty="0" err="1" smtClean="0"/>
              <a:t>Bioanalysis</a:t>
            </a:r>
            <a:r>
              <a:rPr lang="en-US" sz="1200" dirty="0" smtClean="0"/>
              <a:t> exemplifies this. Users need to generate the best results ever. And this has led to the development of the ACQUITY UPLC I-Class system.</a:t>
            </a:r>
          </a:p>
          <a:p>
            <a:pPr eaLnBrk="1" hangingPunct="1">
              <a:spcBef>
                <a:spcPct val="0"/>
              </a:spcBef>
            </a:pPr>
            <a:r>
              <a:rPr lang="en-US" sz="1200" dirty="0" smtClean="0"/>
              <a:t>(The ACQUITY UPLC I-Class system achieves these performance gains by maximizing peak capacity and includes features that enhance the sensitivity of Mass detection, to make the system the best inlet for any Mass spectrometer.)</a:t>
            </a:r>
          </a:p>
          <a:p>
            <a:pPr eaLnBrk="1" hangingPunct="1">
              <a:spcBef>
                <a:spcPct val="0"/>
              </a:spcBef>
            </a:pPr>
            <a:endParaRPr lang="en-US" sz="1200" dirty="0" smtClean="0"/>
          </a:p>
          <a:p>
            <a:pPr eaLnBrk="1" hangingPunct="1">
              <a:spcBef>
                <a:spcPct val="0"/>
              </a:spcBef>
            </a:pPr>
            <a:endParaRPr lang="en-US" dirty="0" smtClean="0"/>
          </a:p>
          <a:p>
            <a:pPr eaLnBrk="1" hangingPunct="1">
              <a:spcBef>
                <a:spcPct val="0"/>
              </a:spcBef>
            </a:pPr>
            <a:endParaRPr lang="en-US" dirty="0" smtClean="0"/>
          </a:p>
        </p:txBody>
      </p:sp>
      <p:sp>
        <p:nvSpPr>
          <p:cNvPr id="47108" name="Slide Number Placeholder 3"/>
          <p:cNvSpPr txBox="1">
            <a:spLocks noGrp="1"/>
          </p:cNvSpPr>
          <p:nvPr/>
        </p:nvSpPr>
        <p:spPr bwMode="auto">
          <a:xfrm>
            <a:off x="4145391" y="9119830"/>
            <a:ext cx="3168156" cy="4797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4826" tIns="47413" rIns="94826" bIns="47413" anchor="b"/>
          <a:lstStyle>
            <a:lvl1pPr defTabSz="923925" eaLnBrk="0" hangingPunct="0">
              <a:defRPr sz="1600">
                <a:solidFill>
                  <a:schemeClr val="tx1"/>
                </a:solidFill>
                <a:latin typeface="Verdana" pitchFamily="34" charset="0"/>
                <a:ea typeface="ＭＳ Ｐゴシック" pitchFamily="34" charset="-128"/>
              </a:defRPr>
            </a:lvl1pPr>
            <a:lvl2pPr marL="742950" indent="-285750" defTabSz="923925" eaLnBrk="0" hangingPunct="0">
              <a:defRPr sz="1600">
                <a:solidFill>
                  <a:schemeClr val="tx1"/>
                </a:solidFill>
                <a:latin typeface="Verdana" pitchFamily="34" charset="0"/>
                <a:ea typeface="ＭＳ Ｐゴシック" pitchFamily="34" charset="-128"/>
              </a:defRPr>
            </a:lvl2pPr>
            <a:lvl3pPr marL="1143000" indent="-228600" defTabSz="923925" eaLnBrk="0" hangingPunct="0">
              <a:defRPr sz="1600">
                <a:solidFill>
                  <a:schemeClr val="tx1"/>
                </a:solidFill>
                <a:latin typeface="Verdana" pitchFamily="34" charset="0"/>
                <a:ea typeface="ＭＳ Ｐゴシック" pitchFamily="34" charset="-128"/>
              </a:defRPr>
            </a:lvl3pPr>
            <a:lvl4pPr marL="1600200" indent="-228600" defTabSz="923925" eaLnBrk="0" hangingPunct="0">
              <a:defRPr sz="1600">
                <a:solidFill>
                  <a:schemeClr val="tx1"/>
                </a:solidFill>
                <a:latin typeface="Verdana" pitchFamily="34" charset="0"/>
                <a:ea typeface="ＭＳ Ｐゴシック" pitchFamily="34" charset="-128"/>
              </a:defRPr>
            </a:lvl4pPr>
            <a:lvl5pPr marL="2057400" indent="-228600" defTabSz="923925" eaLnBrk="0" hangingPunct="0">
              <a:defRPr sz="1600">
                <a:solidFill>
                  <a:schemeClr val="tx1"/>
                </a:solidFill>
                <a:latin typeface="Verdana" pitchFamily="34" charset="0"/>
                <a:ea typeface="ＭＳ Ｐゴシック" pitchFamily="34" charset="-128"/>
              </a:defRPr>
            </a:lvl5pPr>
            <a:lvl6pPr marL="2514600" indent="-228600" defTabSz="923925" eaLnBrk="0" fontAlgn="base" hangingPunct="0">
              <a:spcBef>
                <a:spcPct val="0"/>
              </a:spcBef>
              <a:spcAft>
                <a:spcPct val="0"/>
              </a:spcAft>
              <a:defRPr sz="1600">
                <a:solidFill>
                  <a:schemeClr val="tx1"/>
                </a:solidFill>
                <a:latin typeface="Verdana" pitchFamily="34" charset="0"/>
                <a:ea typeface="ＭＳ Ｐゴシック" pitchFamily="34" charset="-128"/>
              </a:defRPr>
            </a:lvl6pPr>
            <a:lvl7pPr marL="2971800" indent="-228600" defTabSz="923925" eaLnBrk="0" fontAlgn="base" hangingPunct="0">
              <a:spcBef>
                <a:spcPct val="0"/>
              </a:spcBef>
              <a:spcAft>
                <a:spcPct val="0"/>
              </a:spcAft>
              <a:defRPr sz="1600">
                <a:solidFill>
                  <a:schemeClr val="tx1"/>
                </a:solidFill>
                <a:latin typeface="Verdana" pitchFamily="34" charset="0"/>
                <a:ea typeface="ＭＳ Ｐゴシック" pitchFamily="34" charset="-128"/>
              </a:defRPr>
            </a:lvl7pPr>
            <a:lvl8pPr marL="3429000" indent="-228600" defTabSz="923925" eaLnBrk="0" fontAlgn="base" hangingPunct="0">
              <a:spcBef>
                <a:spcPct val="0"/>
              </a:spcBef>
              <a:spcAft>
                <a:spcPct val="0"/>
              </a:spcAft>
              <a:defRPr sz="1600">
                <a:solidFill>
                  <a:schemeClr val="tx1"/>
                </a:solidFill>
                <a:latin typeface="Verdana" pitchFamily="34" charset="0"/>
                <a:ea typeface="ＭＳ Ｐゴシック" pitchFamily="34" charset="-128"/>
              </a:defRPr>
            </a:lvl8pPr>
            <a:lvl9pPr marL="3886200" indent="-228600" defTabSz="923925" eaLnBrk="0" fontAlgn="base" hangingPunct="0">
              <a:spcBef>
                <a:spcPct val="0"/>
              </a:spcBef>
              <a:spcAft>
                <a:spcPct val="0"/>
              </a:spcAft>
              <a:defRPr sz="1600">
                <a:solidFill>
                  <a:schemeClr val="tx1"/>
                </a:solidFill>
                <a:latin typeface="Verdana" pitchFamily="34" charset="0"/>
                <a:ea typeface="ＭＳ Ｐゴシック" pitchFamily="34" charset="-128"/>
              </a:defRPr>
            </a:lvl9pPr>
          </a:lstStyle>
          <a:p>
            <a:pPr algn="r" eaLnBrk="1" hangingPunct="1"/>
            <a:fld id="{28103964-B586-41AE-BA7B-0C97156A0784}" type="slidenum">
              <a:rPr lang="en-US" sz="1200"/>
              <a:pPr algn="r" eaLnBrk="1" hangingPunct="1"/>
              <a:t>4</a:t>
            </a:fld>
            <a:endParaRPr lang="en-US" sz="1200"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pPr eaLnBrk="1" hangingPunct="1">
              <a:spcBef>
                <a:spcPct val="0"/>
              </a:spcBef>
            </a:pPr>
            <a:r>
              <a:rPr lang="en-US" dirty="0" smtClean="0"/>
              <a:t>Overall</a:t>
            </a:r>
            <a:r>
              <a:rPr lang="en-US" baseline="0" dirty="0" smtClean="0"/>
              <a:t> the entire</a:t>
            </a:r>
            <a:r>
              <a:rPr lang="en-US" dirty="0" smtClean="0"/>
              <a:t> ACQUITY UPLC I-Class system including tubing length, I.D.’s and internal finish and fittings have been improved to reduce volumes compared to current ACQUITY UPLC (and ACQUITY  UPLC H-Class systems) to provide the lowest dispersion characteristics of any analytical UPLC system on the market. </a:t>
            </a:r>
          </a:p>
          <a:p>
            <a:pPr eaLnBrk="1" hangingPunct="1">
              <a:spcBef>
                <a:spcPct val="0"/>
              </a:spcBef>
            </a:pPr>
            <a:endParaRPr lang="en-US" dirty="0" smtClean="0"/>
          </a:p>
          <a:p>
            <a:pPr eaLnBrk="1" hangingPunct="1">
              <a:spcBef>
                <a:spcPct val="0"/>
              </a:spcBef>
            </a:pPr>
            <a:r>
              <a:rPr lang="en-US" dirty="0" smtClean="0"/>
              <a:t>The ACQUITY UPLC I-Class system is based upon a high pressure binary solvent manager that combines high pressure mixing with the lowest dwell or system volume. </a:t>
            </a:r>
          </a:p>
          <a:p>
            <a:pPr eaLnBrk="1" hangingPunct="1">
              <a:spcBef>
                <a:spcPct val="0"/>
              </a:spcBef>
            </a:pPr>
            <a:endParaRPr lang="en-US" dirty="0" smtClean="0"/>
          </a:p>
          <a:p>
            <a:pPr eaLnBrk="1" hangingPunct="1">
              <a:spcBef>
                <a:spcPct val="0"/>
              </a:spcBef>
            </a:pPr>
            <a:r>
              <a:rPr lang="en-US" dirty="0" smtClean="0"/>
              <a:t>The system is offered with a choice of </a:t>
            </a:r>
            <a:r>
              <a:rPr lang="en-US" dirty="0" err="1" smtClean="0"/>
              <a:t>autosampler</a:t>
            </a:r>
            <a:r>
              <a:rPr lang="en-US" dirty="0" smtClean="0"/>
              <a:t> and</a:t>
            </a:r>
            <a:r>
              <a:rPr lang="en-US" baseline="0" dirty="0" smtClean="0"/>
              <a:t> </a:t>
            </a:r>
            <a:r>
              <a:rPr lang="en-US" dirty="0" smtClean="0"/>
              <a:t>users can choose a configuration that includes either the ACQUITY UPLC style, Sample Manager with a Fixed Loop design. Or the customer can choose a re-engineered, optimized version of the Flow-Through-Needle Sample Manager (this is the design used in the popular H-Class system).</a:t>
            </a:r>
          </a:p>
          <a:p>
            <a:pPr eaLnBrk="1" hangingPunct="1">
              <a:spcBef>
                <a:spcPct val="0"/>
              </a:spcBef>
            </a:pPr>
            <a:endParaRPr lang="en-US" dirty="0" smtClean="0"/>
          </a:p>
          <a:p>
            <a:pPr eaLnBrk="1" hangingPunct="1">
              <a:spcBef>
                <a:spcPct val="0"/>
              </a:spcBef>
            </a:pPr>
            <a:r>
              <a:rPr lang="en-US" dirty="0" smtClean="0"/>
              <a:t>There are two column management options either a single column heater module or a column manager module which supports </a:t>
            </a:r>
            <a:r>
              <a:rPr lang="en-US" b="0" dirty="0" smtClean="0"/>
              <a:t>up to </a:t>
            </a:r>
            <a:r>
              <a:rPr lang="en-US" dirty="0" smtClean="0"/>
              <a:t>two columns. Both column management module designs are based on the successful H-Class system and use active inlet solvent pre-heating. This technology offers very uniform and</a:t>
            </a:r>
            <a:r>
              <a:rPr lang="en-US" baseline="0" dirty="0" smtClean="0"/>
              <a:t> consistent</a:t>
            </a:r>
            <a:r>
              <a:rPr lang="en-US" dirty="0" smtClean="0"/>
              <a:t> temperature control and temperatures between each module type and between, individual systems are conserved. </a:t>
            </a:r>
          </a:p>
          <a:p>
            <a:pPr eaLnBrk="1" hangingPunct="1">
              <a:spcBef>
                <a:spcPct val="0"/>
              </a:spcBef>
            </a:pPr>
            <a:endParaRPr lang="en-US" dirty="0" smtClean="0"/>
          </a:p>
          <a:p>
            <a:pPr eaLnBrk="1" hangingPunct="1">
              <a:spcBef>
                <a:spcPct val="0"/>
              </a:spcBef>
            </a:pPr>
            <a:r>
              <a:rPr lang="en-US" dirty="0" smtClean="0"/>
              <a:t>The dual column heater/cooler offers two column selection or with another set of optional valves that can be swapped in and along with a second pump, to offer multi-pump, multi-valve configurations which enable capabilities such as selective peak trapping for removing of interferences or pre-concentration to improve sensitivity for dilute samples.</a:t>
            </a:r>
          </a:p>
          <a:p>
            <a:pPr eaLnBrk="1" hangingPunct="1">
              <a:spcBef>
                <a:spcPct val="0"/>
              </a:spcBef>
            </a:pPr>
            <a:endParaRPr lang="en-US" dirty="0" smtClean="0"/>
          </a:p>
          <a:p>
            <a:pPr marL="0" lvl="1" defTabSz="948465" eaLnBrk="1" hangingPunct="1">
              <a:spcBef>
                <a:spcPct val="0"/>
              </a:spcBef>
              <a:defRPr/>
            </a:pPr>
            <a:r>
              <a:rPr lang="en-US" dirty="0" smtClean="0"/>
              <a:t>The system will be offered with the same ACQUITY UPLC absorbance detectors - either of the 2 ACQUITY UPLC PDA detectors or the ACQUITY UPLC TUV. However,</a:t>
            </a:r>
            <a:r>
              <a:rPr lang="en-US" baseline="0" dirty="0" smtClean="0"/>
              <a:t> t</a:t>
            </a:r>
            <a:r>
              <a:rPr lang="en-US" dirty="0" smtClean="0"/>
              <a:t>he UV detectors will be available with two new flow cells for each detector,  Each is optimized for the lowest possible dispersion. Matching peak volume</a:t>
            </a:r>
            <a:r>
              <a:rPr lang="en-US" baseline="0" dirty="0" smtClean="0"/>
              <a:t> to the flow cell volume is important to prevent dilution and peak distortion has been recognized by Waters. Although this remains an area that many u-HPLC manufactures neglect. </a:t>
            </a:r>
            <a:r>
              <a:rPr lang="en-US" dirty="0" smtClean="0">
                <a:ea typeface="ＭＳ Ｐゴシック" pitchFamily="34" charset="-128"/>
              </a:rPr>
              <a:t>Standard HPLC cells diffuse separation in as little as 2 </a:t>
            </a:r>
            <a:r>
              <a:rPr lang="el-GR" dirty="0" smtClean="0">
                <a:ea typeface="ＭＳ Ｐゴシック" pitchFamily="34" charset="-128"/>
              </a:rPr>
              <a:t>μ</a:t>
            </a:r>
            <a:r>
              <a:rPr lang="en-US" dirty="0" smtClean="0">
                <a:ea typeface="ＭＳ Ｐゴシック" pitchFamily="34" charset="-128"/>
              </a:rPr>
              <a:t>L (recognize that the Agilent 60 mm </a:t>
            </a:r>
            <a:r>
              <a:rPr lang="en-US" dirty="0" err="1" smtClean="0">
                <a:ea typeface="ＭＳ Ｐゴシック" pitchFamily="34" charset="-128"/>
              </a:rPr>
              <a:t>pathlength</a:t>
            </a:r>
            <a:r>
              <a:rPr lang="en-US" dirty="0" smtClean="0">
                <a:ea typeface="ＭＳ Ｐゴシック" pitchFamily="34" charset="-128"/>
              </a:rPr>
              <a:t> flow cell has</a:t>
            </a:r>
            <a:r>
              <a:rPr lang="en-US" baseline="0" dirty="0" smtClean="0">
                <a:ea typeface="ＭＳ Ｐゴシック" pitchFamily="34" charset="-128"/>
              </a:rPr>
              <a:t> a volume of 4</a:t>
            </a:r>
            <a:r>
              <a:rPr lang="en-US" b="0" baseline="0" dirty="0" smtClean="0">
                <a:ea typeface="ＭＳ Ｐゴシック" pitchFamily="34" charset="-128"/>
              </a:rPr>
              <a:t> </a:t>
            </a:r>
            <a:r>
              <a:rPr lang="el-GR" b="0" dirty="0" smtClean="0">
                <a:solidFill>
                  <a:srgbClr val="FFFFFF"/>
                </a:solidFill>
              </a:rPr>
              <a:t>μ</a:t>
            </a:r>
            <a:r>
              <a:rPr lang="en-US" b="0" dirty="0" smtClean="0">
                <a:solidFill>
                  <a:srgbClr val="FFFFFF"/>
                </a:solidFill>
              </a:rPr>
              <a:t>L). </a:t>
            </a:r>
            <a:endParaRPr lang="en-US" b="0" dirty="0" smtClean="0">
              <a:ea typeface="ＭＳ Ｐゴシック" pitchFamily="34" charset="-128"/>
            </a:endParaRPr>
          </a:p>
          <a:p>
            <a:pPr eaLnBrk="1" hangingPunct="1">
              <a:spcBef>
                <a:spcPct val="0"/>
              </a:spcBef>
            </a:pPr>
            <a:r>
              <a:rPr lang="en-US" dirty="0" smtClean="0"/>
              <a:t> </a:t>
            </a:r>
          </a:p>
          <a:p>
            <a:pPr eaLnBrk="1" hangingPunct="1">
              <a:spcBef>
                <a:spcPct val="0"/>
              </a:spcBef>
            </a:pPr>
            <a:r>
              <a:rPr lang="en-US" dirty="0" smtClean="0"/>
              <a:t>The first a new flow cell is a lower dispersion/lower </a:t>
            </a:r>
            <a:r>
              <a:rPr lang="en-US" dirty="0" err="1" smtClean="0"/>
              <a:t>bandspreading</a:t>
            </a:r>
            <a:r>
              <a:rPr lang="en-US" dirty="0" smtClean="0"/>
              <a:t> version of the existing analytical 500 </a:t>
            </a:r>
            <a:r>
              <a:rPr lang="en-US" dirty="0" err="1" smtClean="0"/>
              <a:t>nL</a:t>
            </a:r>
            <a:r>
              <a:rPr lang="en-US" dirty="0" smtClean="0"/>
              <a:t>/10 mm </a:t>
            </a:r>
            <a:r>
              <a:rPr lang="en-US" dirty="0" err="1" smtClean="0"/>
              <a:t>pathlength</a:t>
            </a:r>
            <a:r>
              <a:rPr lang="en-US" dirty="0" smtClean="0"/>
              <a:t> flow cell, and the second new flow cell has half the volume, 250 </a:t>
            </a:r>
            <a:r>
              <a:rPr lang="en-US" dirty="0" err="1" smtClean="0"/>
              <a:t>nL</a:t>
            </a:r>
            <a:r>
              <a:rPr lang="en-US" dirty="0" smtClean="0"/>
              <a:t> with the same 10 mm </a:t>
            </a:r>
            <a:r>
              <a:rPr lang="en-US" dirty="0" err="1" smtClean="0"/>
              <a:t>pathlength</a:t>
            </a:r>
            <a:r>
              <a:rPr lang="en-US" dirty="0" smtClean="0"/>
              <a:t> which is designed for high resolution chromatography using 1.0 mm I.D. columns.</a:t>
            </a:r>
          </a:p>
          <a:p>
            <a:pPr eaLnBrk="1" hangingPunct="1">
              <a:spcBef>
                <a:spcPct val="0"/>
              </a:spcBef>
            </a:pPr>
            <a:endParaRPr lang="en-US" dirty="0" smtClean="0"/>
          </a:p>
          <a:p>
            <a:pPr eaLnBrk="1" hangingPunct="1">
              <a:spcBef>
                <a:spcPct val="0"/>
              </a:spcBef>
            </a:pPr>
            <a:r>
              <a:rPr lang="en-US" dirty="0" smtClean="0"/>
              <a:t>The full range of ACQUITY UPLC sub 2 micron column chemistry products are supported.</a:t>
            </a:r>
          </a:p>
          <a:p>
            <a:endParaRPr lang="en-GB" noProof="0" dirty="0"/>
          </a:p>
        </p:txBody>
      </p:sp>
      <p:sp>
        <p:nvSpPr>
          <p:cNvPr id="4" name="Slide Number Placeholder 3"/>
          <p:cNvSpPr>
            <a:spLocks noGrp="1"/>
          </p:cNvSpPr>
          <p:nvPr>
            <p:ph type="sldNum" sz="quarter" idx="10"/>
          </p:nvPr>
        </p:nvSpPr>
        <p:spPr/>
        <p:txBody>
          <a:bodyPr/>
          <a:lstStyle/>
          <a:p>
            <a:pPr>
              <a:defRPr/>
            </a:pPr>
            <a:fld id="{007C0897-6406-43C6-95EA-4F85929FD4E5}" type="slidenum">
              <a:rPr lang="en-US" smtClean="0"/>
              <a:pPr>
                <a:defRPr/>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spect="1" noChangeArrowheads="1" noTextEdit="1"/>
          </p:cNvSpPr>
          <p:nvPr>
            <p:ph type="sldImg"/>
          </p:nvPr>
        </p:nvSpPr>
        <p:spPr bwMode="auto">
          <a:xfrm>
            <a:off x="414338" y="547688"/>
            <a:ext cx="6291262" cy="4719637"/>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3491"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normAutofit fontScale="70000" lnSpcReduction="20000"/>
          </a:bodyPr>
          <a:lstStyle/>
          <a:p>
            <a:pPr defTabSz="958554"/>
            <a:r>
              <a:rPr lang="en-US" dirty="0" smtClean="0"/>
              <a:t>All</a:t>
            </a:r>
            <a:r>
              <a:rPr lang="en-US" baseline="0" dirty="0" smtClean="0"/>
              <a:t> </a:t>
            </a:r>
            <a:r>
              <a:rPr lang="en-US" dirty="0" smtClean="0"/>
              <a:t>the key changes in the system have all been made to improve dispersion….the elements of the system affect the column operating efficiency</a:t>
            </a:r>
            <a:r>
              <a:rPr lang="en-US" baseline="0" dirty="0" smtClean="0"/>
              <a:t> </a:t>
            </a:r>
            <a:r>
              <a:rPr lang="en-US" dirty="0" smtClean="0"/>
              <a:t>are encompassed by the term “Extra-column effects”.  </a:t>
            </a:r>
          </a:p>
          <a:p>
            <a:pPr defTabSz="958554"/>
            <a:endParaRPr lang="en-US" dirty="0" smtClean="0"/>
          </a:p>
          <a:p>
            <a:pPr defTabSz="958554"/>
            <a:r>
              <a:rPr lang="en-US" dirty="0" smtClean="0"/>
              <a:t>Once the column separates solubilized components, the efficiency of that separations is affected directly by the system.  Therefore for I-Class design, development paid close attention to the tubing, its ID and length has been reduced and hence its volume. </a:t>
            </a:r>
          </a:p>
          <a:p>
            <a:pPr defTabSz="958554"/>
            <a:endParaRPr lang="en-US" dirty="0" smtClean="0"/>
          </a:p>
          <a:p>
            <a:pPr defTabSz="958554"/>
            <a:r>
              <a:rPr lang="en-US" dirty="0" smtClean="0"/>
              <a:t>This effect is measured by chromatographers by calculating </a:t>
            </a:r>
            <a:r>
              <a:rPr lang="en-US" dirty="0" err="1" smtClean="0"/>
              <a:t>bandspread</a:t>
            </a:r>
            <a:r>
              <a:rPr lang="en-US" dirty="0" smtClean="0"/>
              <a:t> (and as you will see I-Class systems specify this value), which measures the volume of a peak at a SPECIFIED peak width for an injected single component when the column is removed. </a:t>
            </a:r>
          </a:p>
          <a:p>
            <a:pPr defTabSz="958554"/>
            <a:endParaRPr lang="en-US" sz="1700" dirty="0" smtClean="0"/>
          </a:p>
          <a:p>
            <a:pPr defTabSz="958554"/>
            <a:r>
              <a:rPr lang="en-US" sz="1700" dirty="0" smtClean="0"/>
              <a:t>Also critically, system fittings, all of the UPLC’s flow path and sealing surfaces have been optimized. It is not just volume but the fluidic flow characteristics of the system that affect peak shape. </a:t>
            </a:r>
          </a:p>
          <a:p>
            <a:pPr defTabSz="958554"/>
            <a:endParaRPr lang="en-US" sz="1700" dirty="0" smtClean="0"/>
          </a:p>
          <a:p>
            <a:pPr defTabSz="958554"/>
            <a:r>
              <a:rPr lang="en-US" sz="1700" dirty="0" smtClean="0"/>
              <a:t>NOTE interestingly THERE ARE NO FRITS IN THE INJECTOR AND THE DETECTOR in the ACQUITY UPLC I-Class system design.</a:t>
            </a:r>
          </a:p>
          <a:p>
            <a:pPr defTabSz="958554"/>
            <a:endParaRPr lang="en-US" sz="1700" dirty="0" smtClean="0"/>
          </a:p>
          <a:p>
            <a:pPr defTabSz="958554"/>
            <a:r>
              <a:rPr lang="en-US" sz="1700" dirty="0" smtClean="0"/>
              <a:t>The existing injector designs have been changed to reduce volume and increase efficiency.</a:t>
            </a:r>
          </a:p>
          <a:p>
            <a:pPr defTabSz="958554"/>
            <a:endParaRPr lang="en-US" sz="1700" dirty="0" smtClean="0"/>
          </a:p>
          <a:p>
            <a:pPr defTabSz="958554" eaLnBrk="1" hangingPunct="1">
              <a:spcBef>
                <a:spcPct val="0"/>
              </a:spcBef>
            </a:pPr>
            <a:r>
              <a:rPr lang="en-US" sz="1700" dirty="0" smtClean="0"/>
              <a:t>Finally, as just discussed. Waters’ engineers improved the existing analytical UV flow cell dispersion and created a new low volume (250uL)/ 10 mm </a:t>
            </a:r>
            <a:r>
              <a:rPr lang="en-US" sz="1700" dirty="0" err="1" smtClean="0"/>
              <a:t>pathlength</a:t>
            </a:r>
            <a:r>
              <a:rPr lang="en-US" sz="1700" dirty="0" smtClean="0"/>
              <a:t>. (Used for 1 mm chromatography).</a:t>
            </a:r>
          </a:p>
          <a:p>
            <a:pPr defTabSz="958554"/>
            <a:endParaRPr lang="en-US"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p:spPr>
      </p:sp>
      <p:sp>
        <p:nvSpPr>
          <p:cNvPr id="40963"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smtClean="0"/>
          </a:p>
        </p:txBody>
      </p:sp>
      <p:sp>
        <p:nvSpPr>
          <p:cNvPr id="4096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CA4346C1-B0EB-462A-B4EB-14CBE8417CC6}" type="slidenum">
              <a:rPr lang="en-US" smtClean="0">
                <a:latin typeface="Verdana" pitchFamily="34" charset="0"/>
                <a:ea typeface="ＭＳ Ｐゴシック" pitchFamily="34" charset="-128"/>
              </a:rPr>
              <a:pPr/>
              <a:t>8</a:t>
            </a:fld>
            <a:endParaRPr lang="en-US" smtClean="0">
              <a:latin typeface="Verdana" pitchFamily="34" charset="0"/>
              <a:ea typeface="ＭＳ Ｐゴシック" pitchFamily="34"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2227"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marL="0" lvl="1" eaLnBrk="1" hangingPunct="1">
              <a:lnSpc>
                <a:spcPct val="90000"/>
              </a:lnSpc>
              <a:spcBef>
                <a:spcPct val="0"/>
              </a:spcBef>
            </a:pPr>
            <a:r>
              <a:rPr lang="en-US" dirty="0" smtClean="0">
                <a:ea typeface="ＭＳ Ｐゴシック" pitchFamily="34" charset="-128"/>
              </a:rPr>
              <a:t>By definition, the new </a:t>
            </a:r>
            <a:r>
              <a:rPr lang="en-US" dirty="0" smtClean="0"/>
              <a:t>ACQUITY UPLC I-Class Binary Solvent manager</a:t>
            </a:r>
            <a:r>
              <a:rPr lang="en-US" dirty="0" smtClean="0">
                <a:ea typeface="ＭＳ Ｐゴシック" pitchFamily="34" charset="-128"/>
              </a:rPr>
              <a:t> can operate up to 18,000 PSI maximum</a:t>
            </a:r>
          </a:p>
          <a:p>
            <a:pPr eaLnBrk="1" hangingPunct="1">
              <a:lnSpc>
                <a:spcPct val="90000"/>
              </a:lnSpc>
              <a:spcBef>
                <a:spcPct val="0"/>
              </a:spcBef>
            </a:pPr>
            <a:endParaRPr lang="en-US" dirty="0" smtClean="0"/>
          </a:p>
          <a:p>
            <a:pPr eaLnBrk="1" hangingPunct="1">
              <a:lnSpc>
                <a:spcPct val="90000"/>
              </a:lnSpc>
              <a:spcBef>
                <a:spcPct val="0"/>
              </a:spcBef>
            </a:pPr>
            <a:r>
              <a:rPr lang="en-US" dirty="0" smtClean="0"/>
              <a:t>The unit has functionality based upon the familiar ACQUITY UPLC BSM and with the same robust performance. Waters remains the only manufacturer PROVIDING electronically controlled check valves which ensure the highest level of performance. </a:t>
            </a:r>
          </a:p>
          <a:p>
            <a:pPr eaLnBrk="1" hangingPunct="1">
              <a:lnSpc>
                <a:spcPct val="90000"/>
              </a:lnSpc>
              <a:spcBef>
                <a:spcPct val="0"/>
              </a:spcBef>
            </a:pPr>
            <a:endParaRPr lang="en-US" dirty="0" smtClean="0">
              <a:latin typeface="+mn-lt"/>
            </a:endParaRPr>
          </a:p>
          <a:p>
            <a:pPr eaLnBrk="1" hangingPunct="1">
              <a:lnSpc>
                <a:spcPct val="90000"/>
              </a:lnSpc>
              <a:spcBef>
                <a:spcPct val="0"/>
              </a:spcBef>
            </a:pPr>
            <a:r>
              <a:rPr lang="en-US" dirty="0" smtClean="0">
                <a:latin typeface="+mn-lt"/>
              </a:rPr>
              <a:t>Although the new pump looks similar to the original  BSM, it has several key differences. The materials and coatings used for sealing surfaces have been improved </a:t>
            </a:r>
            <a:r>
              <a:rPr lang="en-US" dirty="0" err="1" smtClean="0">
                <a:latin typeface="+mn-lt"/>
              </a:rPr>
              <a:t>andlong</a:t>
            </a:r>
            <a:r>
              <a:rPr lang="en-US" dirty="0" smtClean="0">
                <a:latin typeface="+mn-lt"/>
              </a:rPr>
              <a:t> with enhancing the surface smoothness</a:t>
            </a:r>
            <a:r>
              <a:rPr lang="en-US" baseline="0" dirty="0" smtClean="0">
                <a:latin typeface="+mn-lt"/>
              </a:rPr>
              <a:t> and the strength, in order to ensure robust and reliable performance at 18,000 PSI</a:t>
            </a:r>
            <a:r>
              <a:rPr lang="en-US" i="1" dirty="0" smtClean="0">
                <a:latin typeface="+mn-lt"/>
              </a:rPr>
              <a:t>.   </a:t>
            </a:r>
            <a:r>
              <a:rPr lang="en-US" dirty="0" smtClean="0"/>
              <a:t>The 18,000 psi seals have a new design which features multiple sealing surfaces and superior seal lifetime. </a:t>
            </a:r>
          </a:p>
          <a:p>
            <a:pPr eaLnBrk="1" hangingPunct="1">
              <a:lnSpc>
                <a:spcPct val="90000"/>
              </a:lnSpc>
              <a:spcBef>
                <a:spcPct val="0"/>
              </a:spcBef>
            </a:pPr>
            <a:endParaRPr lang="en-US" dirty="0" smtClean="0"/>
          </a:p>
          <a:p>
            <a:pPr eaLnBrk="1" hangingPunct="1">
              <a:lnSpc>
                <a:spcPct val="90000"/>
              </a:lnSpc>
              <a:spcBef>
                <a:spcPct val="0"/>
              </a:spcBef>
            </a:pPr>
            <a:r>
              <a:rPr lang="en-US" dirty="0" smtClean="0"/>
              <a:t>The tubing in the pump flow path is now FABRICATED from the MP35N alloy which is used in the ACQUITY H Class Bio system and</a:t>
            </a:r>
            <a:r>
              <a:rPr lang="en-US" baseline="0" dirty="0" smtClean="0"/>
              <a:t> in the Waters’ </a:t>
            </a:r>
            <a:r>
              <a:rPr lang="en-US" dirty="0" smtClean="0"/>
              <a:t>Alliance</a:t>
            </a:r>
            <a:r>
              <a:rPr lang="en-US" baseline="0" dirty="0" smtClean="0"/>
              <a:t> Sample Manager’s</a:t>
            </a:r>
            <a:r>
              <a:rPr lang="en-US" dirty="0" smtClean="0"/>
              <a:t> injection needle.   It ensures a higher level of inertness and enhances the reliability of the solvent manager. </a:t>
            </a:r>
          </a:p>
          <a:p>
            <a:pPr eaLnBrk="1" hangingPunct="1">
              <a:lnSpc>
                <a:spcPct val="90000"/>
              </a:lnSpc>
              <a:spcBef>
                <a:spcPct val="0"/>
              </a:spcBef>
            </a:pPr>
            <a:endParaRPr lang="en-US" dirty="0" smtClean="0"/>
          </a:p>
          <a:p>
            <a:pPr eaLnBrk="1" hangingPunct="1">
              <a:lnSpc>
                <a:spcPct val="90000"/>
              </a:lnSpc>
              <a:spcBef>
                <a:spcPct val="0"/>
              </a:spcBef>
            </a:pPr>
            <a:r>
              <a:rPr lang="en-US" dirty="0" smtClean="0"/>
              <a:t>Other changes include: improved</a:t>
            </a:r>
            <a:r>
              <a:rPr lang="en-US" baseline="0" dirty="0" smtClean="0"/>
              <a:t> </a:t>
            </a:r>
            <a:r>
              <a:rPr lang="en-US" dirty="0" smtClean="0"/>
              <a:t>fittings and</a:t>
            </a:r>
            <a:r>
              <a:rPr lang="en-US" baseline="0" dirty="0" smtClean="0"/>
              <a:t> </a:t>
            </a:r>
            <a:r>
              <a:rPr lang="en-US" dirty="0" smtClean="0"/>
              <a:t>new mixers, all designed for operation</a:t>
            </a:r>
            <a:r>
              <a:rPr lang="en-US" dirty="0" smtClean="0">
                <a:ea typeface="ＭＳ Ｐゴシック" pitchFamily="34" charset="-128"/>
              </a:rPr>
              <a:t> at 18,000 psi. The mixer volumes are the same as in the current ACQUITY UPLC, to ensure</a:t>
            </a:r>
            <a:r>
              <a:rPr lang="en-US" baseline="0" dirty="0" smtClean="0">
                <a:ea typeface="ＭＳ Ｐゴシック" pitchFamily="34" charset="-128"/>
              </a:rPr>
              <a:t> easy</a:t>
            </a:r>
            <a:r>
              <a:rPr lang="en-US" dirty="0" smtClean="0">
                <a:ea typeface="ＭＳ Ｐゴシック" pitchFamily="34" charset="-128"/>
              </a:rPr>
              <a:t> method transfer.</a:t>
            </a:r>
            <a:endParaRPr lang="en-US"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54275"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normAutofit fontScale="70000" lnSpcReduction="20000"/>
          </a:bodyPr>
          <a:lstStyle/>
          <a:p>
            <a:pPr eaLnBrk="1" hangingPunct="1">
              <a:spcBef>
                <a:spcPct val="0"/>
              </a:spcBef>
            </a:pPr>
            <a:r>
              <a:rPr lang="en-US" dirty="0" smtClean="0"/>
              <a:t>Now let’s discuss the 2 new sample manager options: the Sample Manager – Fixed Loop (SM-FL) and the Sample Manager – Flow-through Needle (SM-FTN). </a:t>
            </a:r>
          </a:p>
          <a:p>
            <a:pPr eaLnBrk="1" hangingPunct="1">
              <a:spcBef>
                <a:spcPct val="0"/>
              </a:spcBef>
            </a:pPr>
            <a:endParaRPr lang="en-US" dirty="0" smtClean="0"/>
          </a:p>
          <a:p>
            <a:pPr eaLnBrk="1" hangingPunct="1">
              <a:spcBef>
                <a:spcPct val="0"/>
              </a:spcBef>
            </a:pPr>
            <a:r>
              <a:rPr lang="en-US" dirty="0" smtClean="0"/>
              <a:t>The SM-FL features a transfer mechanism, drawing</a:t>
            </a:r>
            <a:r>
              <a:rPr lang="en-US" baseline="0" dirty="0" smtClean="0"/>
              <a:t> the</a:t>
            </a:r>
            <a:r>
              <a:rPr lang="en-US" dirty="0" smtClean="0"/>
              <a:t> sample and holding it in a sample</a:t>
            </a:r>
            <a:r>
              <a:rPr lang="en-US" baseline="0" dirty="0" smtClean="0"/>
              <a:t> </a:t>
            </a:r>
            <a:r>
              <a:rPr lang="en-US" dirty="0" smtClean="0"/>
              <a:t>loop and on injection transferring the entire loop contents to the head of the column. When the smallest loops are used the dispersion is reduced to its lowest possible volume. The range of volume depends upon the size of the loop and ranges from 10% to 75% of the loop volume. The range is changed by changing the loop.</a:t>
            </a:r>
          </a:p>
          <a:p>
            <a:pPr eaLnBrk="1" hangingPunct="1">
              <a:spcBef>
                <a:spcPct val="0"/>
              </a:spcBef>
            </a:pPr>
            <a:endParaRPr lang="en-US" dirty="0" smtClean="0"/>
          </a:p>
          <a:p>
            <a:pPr eaLnBrk="1" hangingPunct="1">
              <a:spcBef>
                <a:spcPct val="0"/>
              </a:spcBef>
            </a:pPr>
            <a:r>
              <a:rPr lang="en-US" dirty="0" smtClean="0"/>
              <a:t>In the SM-FTN design, the sample aliquot and the entire needle are brought online to deliver contents to the head of the column. The injection volume range depends upon the size of the needle and its extension</a:t>
            </a:r>
            <a:r>
              <a:rPr lang="en-US" baseline="0" dirty="0" smtClean="0"/>
              <a:t> coil </a:t>
            </a:r>
            <a:r>
              <a:rPr lang="en-US" dirty="0" smtClean="0"/>
              <a:t>and is not limited as is the case in SM-FL design. This design promotes the lowest possible carryover as the entire fluid path of the SM experiences the gradient. This design choice offers the lowest possible dispersion with excellent carryover performance.</a:t>
            </a:r>
          </a:p>
          <a:p>
            <a:pPr eaLnBrk="1" hangingPunct="1">
              <a:spcBef>
                <a:spcPct val="0"/>
              </a:spcBef>
            </a:pPr>
            <a:endParaRPr lang="en-US" dirty="0" smtClean="0"/>
          </a:p>
          <a:p>
            <a:pPr eaLnBrk="1" hangingPunct="1">
              <a:spcBef>
                <a:spcPct val="0"/>
              </a:spcBef>
            </a:pPr>
            <a:r>
              <a:rPr lang="en-US" dirty="0" smtClean="0"/>
              <a:t>The sample managers both take advantage of the circular two holder/tray platform that rotates a full 360 degrees – the “R-theta” mechanism. This design promotes uniform temperature control but more importantly by rotating the sample into position the required length of the sampling needle is reduced along with dispersion. </a:t>
            </a:r>
          </a:p>
          <a:p>
            <a:pPr eaLnBrk="1" hangingPunct="1">
              <a:spcBef>
                <a:spcPct val="0"/>
              </a:spcBef>
            </a:pPr>
            <a:endParaRPr lang="en-US" dirty="0" smtClean="0"/>
          </a:p>
          <a:p>
            <a:pPr eaLnBrk="1" hangingPunct="1">
              <a:spcBef>
                <a:spcPct val="0"/>
              </a:spcBef>
            </a:pPr>
            <a:r>
              <a:rPr lang="en-US" dirty="0" smtClean="0"/>
              <a:t>Both sample managers are compatible with the new H-Class style Sample Organizer to extend total sample capacity.</a:t>
            </a:r>
          </a:p>
          <a:p>
            <a:pPr eaLnBrk="1" hangingPunct="1">
              <a:spcBef>
                <a:spcPct val="0"/>
              </a:spcBef>
            </a:pPr>
            <a:endParaRPr lang="en-US" dirty="0" smtClean="0"/>
          </a:p>
          <a:p>
            <a:pPr eaLnBrk="1" hangingPunct="1">
              <a:spcBef>
                <a:spcPct val="0"/>
              </a:spcBef>
            </a:pPr>
            <a:r>
              <a:rPr lang="en-US" dirty="0" smtClean="0"/>
              <a:t>While the two sample managers look the same and seem closely related to their predecessors, they both feature new components and differ from the ACQUITY UPLC and the H-Class, as dispersion and total volume are reduced. </a:t>
            </a:r>
          </a:p>
          <a:p>
            <a:pPr eaLnBrk="1" hangingPunct="1">
              <a:spcBef>
                <a:spcPct val="0"/>
              </a:spcBef>
            </a:pPr>
            <a:endParaRPr lang="en-US" dirty="0" smtClean="0"/>
          </a:p>
          <a:p>
            <a:pPr eaLnBrk="1" hangingPunct="1">
              <a:spcBef>
                <a:spcPct val="0"/>
              </a:spcBef>
            </a:pPr>
            <a:r>
              <a:rPr lang="en-US" dirty="0" smtClean="0"/>
              <a:t>The injection valves of both and the SM-FTN needle seal support 18,000 PSI operation. The valve surfaces have been completely re-ENGINEERED and represent significant advantages for both robust operation at higher pressure and reduced carryover. The design of these valves and materials is proprietary. Similarly, the needles, loops, tubing, fittings, materials and surfaces have all been improved to reduce dispersion and to control carryover.</a:t>
            </a:r>
          </a:p>
          <a:p>
            <a:pPr marL="0" lvl="1" eaLnBrk="1" hangingPunct="1">
              <a:spcBef>
                <a:spcPct val="0"/>
              </a:spcBef>
            </a:pPr>
            <a:endParaRPr lang="en-US" dirty="0" smtClean="0"/>
          </a:p>
          <a:p>
            <a:pPr marL="0" lvl="1" eaLnBrk="1" hangingPunct="1">
              <a:spcBef>
                <a:spcPct val="0"/>
              </a:spcBef>
            </a:pPr>
            <a:r>
              <a:rPr lang="en-US" dirty="0" smtClean="0"/>
              <a:t>The two sample Managers are the modules that confer the difference in dwell volume of the two I-Class configurations - &lt;95 </a:t>
            </a:r>
            <a:r>
              <a:rPr lang="en-US" dirty="0" smtClean="0">
                <a:ea typeface="ＭＳ Ｐゴシック" pitchFamily="34" charset="-128"/>
              </a:rPr>
              <a:t>µL</a:t>
            </a:r>
            <a:r>
              <a:rPr lang="en-US" dirty="0" smtClean="0"/>
              <a:t> for the FL and &lt;100 </a:t>
            </a:r>
            <a:r>
              <a:rPr lang="en-US" dirty="0" smtClean="0">
                <a:ea typeface="ＭＳ Ｐゴシック" pitchFamily="34" charset="-128"/>
              </a:rPr>
              <a:t>µL</a:t>
            </a:r>
            <a:r>
              <a:rPr lang="en-US" dirty="0" smtClean="0"/>
              <a:t> for the FTN. Thus the FL is the lowest dispersion configuration.</a:t>
            </a:r>
          </a:p>
          <a:p>
            <a:pPr marL="0" lvl="1" eaLnBrk="1" hangingPunct="1">
              <a:spcBef>
                <a:spcPct val="0"/>
              </a:spcBef>
            </a:pPr>
            <a:endParaRPr lang="en-US" dirty="0" smtClean="0"/>
          </a:p>
          <a:p>
            <a:pPr defTabSz="956909" eaLnBrk="1" hangingPunct="1">
              <a:spcBef>
                <a:spcPct val="0"/>
              </a:spcBef>
            </a:pPr>
            <a:r>
              <a:rPr lang="en-US" dirty="0" smtClean="0"/>
              <a:t>To reinforce the differentiation. Here we have a 1.0 mm ID column separation run on the ACQUITY UPLC FL based system </a:t>
            </a:r>
            <a:r>
              <a:rPr lang="en-US" dirty="0" smtClean="0">
                <a:ea typeface="ＭＳ Ｐゴシック" pitchFamily="34" charset="-128"/>
              </a:rPr>
              <a:t>to demonstrate speed of analysis with highest peak capacity, and reduced solvent  consumption – it is the separation of 7 peaks with a gradient duration of 20 seconds, run on a 1.0 x50 mm column, a total run time of 45 seconds and the </a:t>
            </a:r>
            <a:r>
              <a:rPr lang="en-US" dirty="0" smtClean="0"/>
              <a:t>Average peak capacity at 5</a:t>
            </a:r>
            <a:r>
              <a:rPr lang="el-GR" dirty="0" smtClean="0"/>
              <a:t>σ</a:t>
            </a:r>
            <a:r>
              <a:rPr lang="en-US" dirty="0" smtClean="0"/>
              <a:t> of 70. For this analysis truly minimal dispersion is important. However, this is an aggressive example – for occasional users of 1.0 mm columns the FTN is perfectly adequate.</a:t>
            </a:r>
          </a:p>
          <a:p>
            <a:pPr defTabSz="956909" eaLnBrk="1" hangingPunct="1">
              <a:spcBef>
                <a:spcPct val="0"/>
              </a:spcBef>
            </a:pPr>
            <a:endParaRPr lang="en-US" dirty="0" smtClean="0"/>
          </a:p>
          <a:p>
            <a:pPr defTabSz="956909" eaLnBrk="1" hangingPunct="1">
              <a:spcBef>
                <a:spcPct val="0"/>
              </a:spcBef>
            </a:pPr>
            <a:r>
              <a:rPr lang="en-US" dirty="0" smtClean="0"/>
              <a:t>In the second example is a reminder of the FTN’s excellent carryover performance, and that is perfectly suited for the highest sensitivity Mass Spectrometers. Here l</a:t>
            </a:r>
            <a:r>
              <a:rPr lang="en-US" sz="1100" dirty="0" smtClean="0"/>
              <a:t>ess than 500 </a:t>
            </a:r>
            <a:r>
              <a:rPr lang="en-US" sz="1100" dirty="0" err="1" smtClean="0"/>
              <a:t>attograms</a:t>
            </a:r>
            <a:r>
              <a:rPr lang="en-US" sz="1100" dirty="0" smtClean="0"/>
              <a:t> of </a:t>
            </a:r>
            <a:r>
              <a:rPr lang="en-US" sz="1100" dirty="0" err="1" smtClean="0"/>
              <a:t>Omeprazole</a:t>
            </a:r>
            <a:r>
              <a:rPr lang="en-US" sz="1100" dirty="0" smtClean="0"/>
              <a:t> can be detected in blank following 10 pg injection</a:t>
            </a:r>
          </a:p>
          <a:p>
            <a:pPr marL="0" lvl="1" eaLnBrk="1" hangingPunct="1">
              <a:spcBef>
                <a:spcPct val="0"/>
              </a:spcBef>
            </a:pPr>
            <a:endParaRPr lang="en-US" dirty="0" smtClean="0"/>
          </a:p>
          <a:p>
            <a:pPr marL="0" lvl="1" eaLnBrk="1" hangingPunct="1">
              <a:spcBef>
                <a:spcPct val="0"/>
              </a:spcBef>
            </a:pPr>
            <a:endParaRPr lang="en-US" dirty="0" smtClean="0"/>
          </a:p>
          <a:p>
            <a:pPr marL="0" lvl="1" eaLnBrk="1" hangingPunct="1">
              <a:spcBef>
                <a:spcPct val="0"/>
              </a:spcBef>
            </a:pPr>
            <a:endParaRPr lang="en-US"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p:spPr>
      </p:sp>
      <p:sp>
        <p:nvSpPr>
          <p:cNvPr id="6246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Here is an overview of the ACQUITY UPLC  I-Class and ACQUITY UPLC injectors. </a:t>
            </a:r>
          </a:p>
          <a:p>
            <a:pPr eaLnBrk="1" hangingPunct="1">
              <a:spcBef>
                <a:spcPct val="0"/>
              </a:spcBef>
            </a:pPr>
            <a:endParaRPr lang="en-US" dirty="0" smtClean="0"/>
          </a:p>
          <a:p>
            <a:pPr eaLnBrk="1" hangingPunct="1">
              <a:spcBef>
                <a:spcPct val="0"/>
              </a:spcBef>
            </a:pPr>
            <a:r>
              <a:rPr lang="en-US" dirty="0" smtClean="0"/>
              <a:t>When comparing the performance of the ACQUITY UPLC I-Class injectors, both offer excellent feature improvements over existing products, but each user must decide which configuration would be best for them, based upon their individual applications. To summarize, the ACQUITY UPLC I-Class FL has lower dispersion characteristics, but the I-Class FTN has more flexibility. In many cases there is no difference between the two designs, for example when injection reproducibility alone is considered. </a:t>
            </a:r>
          </a:p>
          <a:p>
            <a:pPr eaLnBrk="1" hangingPunct="1">
              <a:spcBef>
                <a:spcPct val="0"/>
              </a:spcBef>
            </a:pPr>
            <a:endParaRPr lang="en-US" dirty="0" smtClean="0"/>
          </a:p>
          <a:p>
            <a:pPr marL="0" lvl="1" eaLnBrk="1" hangingPunct="1">
              <a:spcBef>
                <a:spcPct val="0"/>
              </a:spcBef>
            </a:pPr>
            <a:r>
              <a:rPr lang="en-US" dirty="0" smtClean="0"/>
              <a:t>The FL injector confers the lowest system dwell volume and lowest dispersion, because the injector can be configured with the lowest volume loops: 1 or 2 </a:t>
            </a:r>
            <a:r>
              <a:rPr lang="en-US" dirty="0" smtClean="0">
                <a:ea typeface="ＭＳ Ｐゴシック" pitchFamily="34" charset="-128"/>
              </a:rPr>
              <a:t>µL and thus </a:t>
            </a:r>
            <a:r>
              <a:rPr lang="en-US" dirty="0" smtClean="0"/>
              <a:t>the FL injector is best for 1.0 mm ID columns. </a:t>
            </a:r>
          </a:p>
          <a:p>
            <a:pPr marL="0" lvl="1" eaLnBrk="1" hangingPunct="1">
              <a:spcBef>
                <a:spcPct val="0"/>
              </a:spcBef>
            </a:pPr>
            <a:endParaRPr lang="en-US" dirty="0" smtClean="0"/>
          </a:p>
          <a:p>
            <a:pPr marL="0" lvl="1" eaLnBrk="1" hangingPunct="1">
              <a:spcBef>
                <a:spcPct val="0"/>
              </a:spcBef>
            </a:pPr>
            <a:r>
              <a:rPr lang="en-US" dirty="0" smtClean="0"/>
              <a:t>In many cases, the FTN will be most suitable for the user’s application, due to its flexibility. The largest differentiator is carryover. When carryover is critical the Sample Manager FTN has the highest performance. Also the FTN is flexible, users can inject from 0.1 through to 10</a:t>
            </a:r>
            <a:r>
              <a:rPr lang="en-US" dirty="0" smtClean="0">
                <a:ea typeface="ＭＳ Ｐゴシック" pitchFamily="34" charset="-128"/>
              </a:rPr>
              <a:t>µL (without having to change a loop). </a:t>
            </a:r>
          </a:p>
          <a:p>
            <a:pPr marL="0" lvl="1" eaLnBrk="1" hangingPunct="1">
              <a:spcBef>
                <a:spcPct val="0"/>
              </a:spcBef>
            </a:pPr>
            <a:endParaRPr lang="en-US" dirty="0" smtClean="0">
              <a:ea typeface="ＭＳ Ｐゴシック" pitchFamily="34" charset="-128"/>
            </a:endParaRPr>
          </a:p>
          <a:p>
            <a:pPr marL="0" lvl="1" eaLnBrk="1" hangingPunct="1">
              <a:spcBef>
                <a:spcPct val="0"/>
              </a:spcBef>
            </a:pPr>
            <a:r>
              <a:rPr lang="en-US" dirty="0" smtClean="0">
                <a:ea typeface="ＭＳ Ｐゴシック" pitchFamily="34" charset="-128"/>
              </a:rPr>
              <a:t>The FTN has a single needle wash solvent, that is usually generic. If the user needs to queue multiple methods the same needle wash can be used, which simplifies operation and applicability to different column/solvent/separation choices.</a:t>
            </a:r>
            <a:endParaRPr lang="en-US" dirty="0" smtClean="0"/>
          </a:p>
          <a:p>
            <a:pPr eaLnBrk="1" hangingPunct="1">
              <a:spcBef>
                <a:spcPct val="0"/>
              </a:spcBef>
            </a:pPr>
            <a:endParaRPr lang="en-US" dirty="0" smtClean="0"/>
          </a:p>
          <a:p>
            <a:endParaRPr lang="en-US" dirty="0" smtClean="0"/>
          </a:p>
        </p:txBody>
      </p:sp>
      <p:sp>
        <p:nvSpPr>
          <p:cNvPr id="6246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B9E294A-DBD7-432B-9C0A-184DE6400B46}" type="slidenum">
              <a:rPr lang="en-US" smtClean="0">
                <a:latin typeface="Verdana" pitchFamily="34" charset="0"/>
                <a:ea typeface="ＭＳ Ｐゴシック" pitchFamily="34" charset="-128"/>
              </a:rPr>
              <a:pPr/>
              <a:t>11</a:t>
            </a:fld>
            <a:endParaRPr lang="en-US" smtClean="0">
              <a:latin typeface="Verdana" pitchFamily="34" charset="0"/>
              <a:ea typeface="ＭＳ Ｐゴシック" pitchFamily="34"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eaLnBrk="1" hangingPunct="1">
              <a:spcBef>
                <a:spcPct val="0"/>
              </a:spcBef>
            </a:pPr>
            <a:r>
              <a:rPr lang="en-US" dirty="0" smtClean="0"/>
              <a:t>Moving on the column management, ACQUITY UPLC I-Class system – like ACQUITY UPLC H-Class exploit the use of the APH technology -- an active </a:t>
            </a:r>
            <a:r>
              <a:rPr lang="en-US" dirty="0" err="1" smtClean="0"/>
              <a:t>preheater</a:t>
            </a:r>
            <a:r>
              <a:rPr lang="en-US" dirty="0" smtClean="0"/>
              <a:t> shown on the right of this photo. The new I-Class version uses </a:t>
            </a:r>
            <a:r>
              <a:rPr lang="en-US" dirty="0" smtClean="0">
                <a:ea typeface="ＭＳ Ｐゴシック" pitchFamily="34" charset="-128"/>
              </a:rPr>
              <a:t>0.003”/0.075 mm (75 MICRON) ID tubing and features a new easy to attach, robust fitting rated to 18 K psi and designed to confer the</a:t>
            </a:r>
            <a:r>
              <a:rPr lang="en-US" dirty="0" smtClean="0"/>
              <a:t> lowest possible volume. </a:t>
            </a:r>
          </a:p>
          <a:p>
            <a:pPr eaLnBrk="1" hangingPunct="1">
              <a:spcBef>
                <a:spcPct val="0"/>
              </a:spcBef>
            </a:pPr>
            <a:endParaRPr lang="en-US" dirty="0" smtClean="0"/>
          </a:p>
          <a:p>
            <a:pPr eaLnBrk="1" hangingPunct="1">
              <a:spcBef>
                <a:spcPct val="0"/>
              </a:spcBef>
            </a:pPr>
            <a:r>
              <a:rPr lang="en-US" dirty="0" smtClean="0"/>
              <a:t>The APH technology directly heats the solvent/mobile phase prior to introduction onto the column.  The solvent passes through several bends in the tubing in contact with a heater block.  The I-Class design reduces the amount of tubing, reducing dispersion and , importantly, </a:t>
            </a:r>
            <a:r>
              <a:rPr lang="en-US" b="0" dirty="0" smtClean="0"/>
              <a:t>allows for very consistent heating profiles when a method is developed and then transferred. WHEN methods are shared between different systems, even those in different locations, they will be </a:t>
            </a:r>
            <a:r>
              <a:rPr lang="en-US" dirty="0" smtClean="0"/>
              <a:t>perfectly consistent.</a:t>
            </a:r>
          </a:p>
          <a:p>
            <a:pPr eaLnBrk="1" hangingPunct="1">
              <a:spcBef>
                <a:spcPct val="0"/>
              </a:spcBef>
            </a:pPr>
            <a:endParaRPr lang="en-US" dirty="0" smtClean="0"/>
          </a:p>
          <a:p>
            <a:pPr eaLnBrk="1" hangingPunct="1">
              <a:spcBef>
                <a:spcPct val="0"/>
              </a:spcBef>
            </a:pPr>
            <a:r>
              <a:rPr lang="en-US" dirty="0" smtClean="0"/>
              <a:t>The ACQUITY UPLC I-Class is also available with a 2-column Column manager Module.</a:t>
            </a:r>
          </a:p>
          <a:p>
            <a:pPr eaLnBrk="1" hangingPunct="1">
              <a:spcBef>
                <a:spcPct val="0"/>
              </a:spcBef>
            </a:pPr>
            <a:endParaRPr lang="en-US" dirty="0" smtClean="0"/>
          </a:p>
          <a:p>
            <a:pPr eaLnBrk="1" hangingPunct="1">
              <a:spcBef>
                <a:spcPct val="0"/>
              </a:spcBef>
            </a:pPr>
            <a:r>
              <a:rPr lang="en-US" dirty="0" smtClean="0"/>
              <a:t>In a typical laboratory, the Column Manager can be used to select one of two columns will allow for method development, or allow users to run two different analysis types and maximize the usage of the system and maximize Return-On-Investment.</a:t>
            </a:r>
          </a:p>
          <a:p>
            <a:pPr eaLnBrk="1" hangingPunct="1">
              <a:spcBef>
                <a:spcPct val="0"/>
              </a:spcBef>
            </a:pPr>
            <a:endParaRPr lang="en-US" dirty="0" smtClean="0"/>
          </a:p>
          <a:p>
            <a:pPr eaLnBrk="1" hangingPunct="1">
              <a:spcBef>
                <a:spcPct val="0"/>
              </a:spcBef>
            </a:pPr>
            <a:r>
              <a:rPr lang="en-US" dirty="0" smtClean="0"/>
              <a:t>Also, the Column Manager valves are interchangeable and a</a:t>
            </a:r>
            <a:r>
              <a:rPr lang="en-US" baseline="0" dirty="0" smtClean="0"/>
              <a:t> valve</a:t>
            </a:r>
            <a:r>
              <a:rPr lang="en-US" dirty="0" smtClean="0"/>
              <a:t> configuration which supports multi-valve, multi-pump or 2D technology can be used for sample cleanup, to reduce matrix effects as in a typical column trapping application or for pre-concentration of dilute samples, for additional flexibility and to enhance detection sensitivity.</a:t>
            </a:r>
          </a:p>
          <a:p>
            <a:pPr eaLnBrk="1" hangingPunct="1">
              <a:spcBef>
                <a:spcPct val="0"/>
              </a:spcBef>
            </a:pPr>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677886E4-E3D0-4114-82D1-D3B6BD157DA1}" type="slidenum">
              <a:rPr lang="en-US" smtClean="0"/>
              <a:pPr>
                <a:defRPr/>
              </a:pPr>
              <a:t>12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4338" y="547688"/>
            <a:ext cx="6291262" cy="4719637"/>
          </a:xfrm>
        </p:spPr>
      </p:sp>
      <p:sp>
        <p:nvSpPr>
          <p:cNvPr id="3" name="Notes Placeholder 2"/>
          <p:cNvSpPr>
            <a:spLocks noGrp="1"/>
          </p:cNvSpPr>
          <p:nvPr>
            <p:ph type="body" idx="1"/>
          </p:nvPr>
        </p:nvSpPr>
        <p:spPr/>
        <p:txBody>
          <a:bodyPr>
            <a:normAutofit/>
          </a:bodyPr>
          <a:lstStyle/>
          <a:p>
            <a:r>
              <a:rPr lang="en-US" dirty="0" smtClean="0"/>
              <a:t>Cross Talk = Interferences</a:t>
            </a:r>
            <a:r>
              <a:rPr lang="en-US" baseline="0" dirty="0" smtClean="0"/>
              <a:t> </a:t>
            </a:r>
            <a:r>
              <a:rPr lang="en-US" dirty="0" err="1" smtClean="0"/>
              <a:t>croisees</a:t>
            </a:r>
            <a:endParaRPr lang="en-US" dirty="0"/>
          </a:p>
        </p:txBody>
      </p:sp>
      <p:sp>
        <p:nvSpPr>
          <p:cNvPr id="4" name="Slide Number Placeholder 3"/>
          <p:cNvSpPr>
            <a:spLocks noGrp="1"/>
          </p:cNvSpPr>
          <p:nvPr>
            <p:ph type="sldNum" sz="quarter" idx="10"/>
          </p:nvPr>
        </p:nvSpPr>
        <p:spPr/>
        <p:txBody>
          <a:bodyPr/>
          <a:lstStyle/>
          <a:p>
            <a:pPr>
              <a:defRPr/>
            </a:pPr>
            <a:fld id="{677886E4-E3D0-4114-82D1-D3B6BD157DA1}" type="slidenum">
              <a:rPr lang="en-US" smtClean="0"/>
              <a:pPr>
                <a:defRPr/>
              </a:pPr>
              <a:t>13</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7270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b="0" dirty="0" smtClean="0"/>
              <a:t>And</a:t>
            </a:r>
            <a:r>
              <a:rPr lang="en-US" b="0" baseline="0" dirty="0" smtClean="0"/>
              <a:t> h</a:t>
            </a:r>
            <a:r>
              <a:rPr lang="en-US" b="0" dirty="0" smtClean="0"/>
              <a:t>ere is a specific example of the role that pH can play. Please concentrate on the top traces, the bottom traces show the Matrix response.</a:t>
            </a:r>
          </a:p>
          <a:p>
            <a:endParaRPr lang="en-US" b="0" dirty="0" smtClean="0"/>
          </a:p>
          <a:p>
            <a:r>
              <a:rPr lang="en-US" b="0" dirty="0" smtClean="0"/>
              <a:t>The change in method </a:t>
            </a:r>
            <a:r>
              <a:rPr lang="en-US" dirty="0" smtClean="0"/>
              <a:t>allowed the metabolite to be better retained, getting it away from the void, in ESI + mode</a:t>
            </a:r>
          </a:p>
          <a:p>
            <a:endParaRPr lang="en-US" dirty="0" smtClean="0"/>
          </a:p>
          <a:p>
            <a:r>
              <a:rPr lang="en-US" dirty="0" smtClean="0"/>
              <a:t>And as I mentioned here, again a Higher response was obtained with the higher pH conditions.</a:t>
            </a:r>
          </a:p>
          <a:p>
            <a:endParaRPr lang="en-US" dirty="0" smtClean="0"/>
          </a:p>
          <a:p>
            <a:r>
              <a:rPr lang="en-US" dirty="0" smtClean="0"/>
              <a:t>Again, the utility of an UPLC that allows you to swap easily between columns and conditions is critical to optimize the process of</a:t>
            </a:r>
            <a:r>
              <a:rPr lang="en-US" baseline="0" dirty="0" smtClean="0"/>
              <a:t> method development.</a:t>
            </a:r>
            <a:endParaRPr lang="en-US" dirty="0" smtClean="0"/>
          </a:p>
        </p:txBody>
      </p:sp>
      <p:sp>
        <p:nvSpPr>
          <p:cNvPr id="7270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1700">
                <a:solidFill>
                  <a:schemeClr val="tx1"/>
                </a:solidFill>
                <a:latin typeface="Verdana" pitchFamily="34" charset="0"/>
                <a:ea typeface="ＭＳ Ｐゴシック" pitchFamily="34" charset="-128"/>
              </a:defRPr>
            </a:lvl1pPr>
            <a:lvl2pPr marL="769473" indent="-295951" eaLnBrk="0" hangingPunct="0">
              <a:defRPr sz="1700">
                <a:solidFill>
                  <a:schemeClr val="tx1"/>
                </a:solidFill>
                <a:latin typeface="Verdana" pitchFamily="34" charset="0"/>
                <a:ea typeface="ＭＳ Ｐゴシック" pitchFamily="34" charset="-128"/>
              </a:defRPr>
            </a:lvl2pPr>
            <a:lvl3pPr marL="1183805" indent="-236761" eaLnBrk="0" hangingPunct="0">
              <a:defRPr sz="1700">
                <a:solidFill>
                  <a:schemeClr val="tx1"/>
                </a:solidFill>
                <a:latin typeface="Verdana" pitchFamily="34" charset="0"/>
                <a:ea typeface="ＭＳ Ｐゴシック" pitchFamily="34" charset="-128"/>
              </a:defRPr>
            </a:lvl3pPr>
            <a:lvl4pPr marL="1657327" indent="-236761" eaLnBrk="0" hangingPunct="0">
              <a:defRPr sz="1700">
                <a:solidFill>
                  <a:schemeClr val="tx1"/>
                </a:solidFill>
                <a:latin typeface="Verdana" pitchFamily="34" charset="0"/>
                <a:ea typeface="ＭＳ Ｐゴシック" pitchFamily="34" charset="-128"/>
              </a:defRPr>
            </a:lvl4pPr>
            <a:lvl5pPr marL="2130849" indent="-236761" eaLnBrk="0" hangingPunct="0">
              <a:defRPr sz="1700">
                <a:solidFill>
                  <a:schemeClr val="tx1"/>
                </a:solidFill>
                <a:latin typeface="Verdana" pitchFamily="34" charset="0"/>
                <a:ea typeface="ＭＳ Ｐゴシック" pitchFamily="34" charset="-128"/>
              </a:defRPr>
            </a:lvl5pPr>
            <a:lvl6pPr marL="2604371" indent="-236761" eaLnBrk="0" fontAlgn="base" hangingPunct="0">
              <a:spcBef>
                <a:spcPct val="0"/>
              </a:spcBef>
              <a:spcAft>
                <a:spcPct val="0"/>
              </a:spcAft>
              <a:defRPr sz="1700">
                <a:solidFill>
                  <a:schemeClr val="tx1"/>
                </a:solidFill>
                <a:latin typeface="Verdana" pitchFamily="34" charset="0"/>
                <a:ea typeface="ＭＳ Ｐゴシック" pitchFamily="34" charset="-128"/>
              </a:defRPr>
            </a:lvl6pPr>
            <a:lvl7pPr marL="3077893" indent="-236761" eaLnBrk="0" fontAlgn="base" hangingPunct="0">
              <a:spcBef>
                <a:spcPct val="0"/>
              </a:spcBef>
              <a:spcAft>
                <a:spcPct val="0"/>
              </a:spcAft>
              <a:defRPr sz="1700">
                <a:solidFill>
                  <a:schemeClr val="tx1"/>
                </a:solidFill>
                <a:latin typeface="Verdana" pitchFamily="34" charset="0"/>
                <a:ea typeface="ＭＳ Ｐゴシック" pitchFamily="34" charset="-128"/>
              </a:defRPr>
            </a:lvl7pPr>
            <a:lvl8pPr marL="3551415" indent="-236761" eaLnBrk="0" fontAlgn="base" hangingPunct="0">
              <a:spcBef>
                <a:spcPct val="0"/>
              </a:spcBef>
              <a:spcAft>
                <a:spcPct val="0"/>
              </a:spcAft>
              <a:defRPr sz="1700">
                <a:solidFill>
                  <a:schemeClr val="tx1"/>
                </a:solidFill>
                <a:latin typeface="Verdana" pitchFamily="34" charset="0"/>
                <a:ea typeface="ＭＳ Ｐゴシック" pitchFamily="34" charset="-128"/>
              </a:defRPr>
            </a:lvl8pPr>
            <a:lvl9pPr marL="4024937" indent="-236761" eaLnBrk="0" fontAlgn="base" hangingPunct="0">
              <a:spcBef>
                <a:spcPct val="0"/>
              </a:spcBef>
              <a:spcAft>
                <a:spcPct val="0"/>
              </a:spcAft>
              <a:defRPr sz="1700">
                <a:solidFill>
                  <a:schemeClr val="tx1"/>
                </a:solidFill>
                <a:latin typeface="Verdana" pitchFamily="34" charset="0"/>
                <a:ea typeface="ＭＳ Ｐゴシック" pitchFamily="34" charset="-128"/>
              </a:defRPr>
            </a:lvl9pPr>
          </a:lstStyle>
          <a:p>
            <a:pPr eaLnBrk="1" hangingPunct="1"/>
            <a:fld id="{AE0A3312-403F-42CD-8DFE-F8DAD5D2689D}" type="slidenum">
              <a:rPr lang="en-US" sz="1200" smtClean="0"/>
              <a:pPr eaLnBrk="1" hangingPunct="1"/>
              <a:t>14</a:t>
            </a:fld>
            <a:endParaRPr lang="en-US" sz="1200"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bwMode="auto">
          <a:xfrm>
            <a:off x="1233531" y="722056"/>
            <a:ext cx="4848139" cy="3600449"/>
          </a:xfrm>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73731" name="Rectangle 3"/>
          <p:cNvSpPr>
            <a:spLocks noGrp="1" noChangeArrowheads="1"/>
          </p:cNvSpPr>
          <p:nvPr>
            <p:ph type="body" idx="1"/>
          </p:nvPr>
        </p:nvSpPr>
        <p:spPr bwMode="auto">
          <a:xfrm>
            <a:off x="730859" y="4559916"/>
            <a:ext cx="5853483" cy="4317592"/>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110000"/>
              </a:lnSpc>
              <a:spcBef>
                <a:spcPct val="20000"/>
              </a:spcBef>
              <a:buClr>
                <a:schemeClr val="accent1"/>
              </a:buClr>
              <a:buFont typeface="Wingdings 2" pitchFamily="18" charset="2"/>
              <a:buNone/>
            </a:pPr>
            <a:r>
              <a:rPr lang="en-US" b="0" dirty="0" smtClean="0">
                <a:ea typeface="ＭＳ Ｐゴシック" pitchFamily="34" charset="-128"/>
                <a:cs typeface="Arial" pitchFamily="34" charset="0"/>
              </a:rPr>
              <a:t>To</a:t>
            </a:r>
            <a:r>
              <a:rPr lang="en-US" b="0" baseline="0" dirty="0" smtClean="0">
                <a:ea typeface="ＭＳ Ｐゴシック" pitchFamily="34" charset="-128"/>
                <a:cs typeface="Arial" pitchFamily="34" charset="0"/>
              </a:rPr>
              <a:t>  show this specifically for I-Class we have an example of t</a:t>
            </a:r>
            <a:r>
              <a:rPr lang="en-US" b="0" dirty="0" smtClean="0">
                <a:ea typeface="ＭＳ Ｐゴシック" pitchFamily="34" charset="-128"/>
                <a:cs typeface="Arial" pitchFamily="34" charset="0"/>
              </a:rPr>
              <a:t>he interrogation of information rich samples, by MS, requires a UPLC system which provides the highest quality information. </a:t>
            </a:r>
          </a:p>
          <a:p>
            <a:pPr eaLnBrk="1" hangingPunct="1">
              <a:lnSpc>
                <a:spcPct val="110000"/>
              </a:lnSpc>
              <a:spcBef>
                <a:spcPct val="20000"/>
              </a:spcBef>
              <a:buClr>
                <a:schemeClr val="accent1"/>
              </a:buClr>
              <a:buFont typeface="Wingdings 2" pitchFamily="18" charset="2"/>
              <a:buNone/>
            </a:pPr>
            <a:r>
              <a:rPr lang="en-US" dirty="0" smtClean="0">
                <a:ea typeface="ＭＳ Ｐゴシック" pitchFamily="34" charset="-128"/>
                <a:cs typeface="Arial" pitchFamily="34" charset="0"/>
              </a:rPr>
              <a:t>Here is an example using a current ACQUITY UPLC system (in red) compared to the ACQUITY UPLC I-Class system (in green). </a:t>
            </a:r>
          </a:p>
          <a:p>
            <a:pPr eaLnBrk="1" hangingPunct="1">
              <a:lnSpc>
                <a:spcPct val="110000"/>
              </a:lnSpc>
              <a:spcBef>
                <a:spcPct val="20000"/>
              </a:spcBef>
              <a:buClr>
                <a:schemeClr val="accent1"/>
              </a:buClr>
              <a:buFont typeface="Wingdings 2" pitchFamily="18" charset="2"/>
              <a:buNone/>
            </a:pPr>
            <a:r>
              <a:rPr lang="en-US" dirty="0" smtClean="0">
                <a:ea typeface="ＭＳ Ｐゴシック" pitchFamily="34" charset="-128"/>
                <a:cs typeface="Arial" pitchFamily="34" charset="0"/>
              </a:rPr>
              <a:t>You can see, that the improved dispersion characteristics of the I-Class system profoundly improved resolution and sensitivity, even for this complex sample, where many peaks are separated.</a:t>
            </a:r>
          </a:p>
          <a:p>
            <a:pPr eaLnBrk="1" hangingPunct="1">
              <a:lnSpc>
                <a:spcPct val="110000"/>
              </a:lnSpc>
              <a:spcBef>
                <a:spcPct val="20000"/>
              </a:spcBef>
              <a:buClr>
                <a:schemeClr val="accent1"/>
              </a:buClr>
              <a:buFont typeface="Wingdings 2" pitchFamily="18" charset="2"/>
              <a:buNone/>
            </a:pPr>
            <a:r>
              <a:rPr lang="en-US" dirty="0" smtClean="0">
                <a:ea typeface="ＭＳ Ｐゴシック" pitchFamily="34" charset="-128"/>
                <a:cs typeface="Arial" pitchFamily="34" charset="0"/>
              </a:rPr>
              <a:t>The method used, was identical on both these ACQUITY UPLC systems and was based upon a gradient separation using an ACQUITY UPLC High Strength Silica T3, 1.8 micron particle column, with a 2.1 ID by 100 mm column length.</a:t>
            </a:r>
          </a:p>
          <a:p>
            <a:pPr eaLnBrk="1" hangingPunct="1">
              <a:lnSpc>
                <a:spcPct val="110000"/>
              </a:lnSpc>
              <a:spcBef>
                <a:spcPct val="20000"/>
              </a:spcBef>
              <a:buClr>
                <a:schemeClr val="accent1"/>
              </a:buClr>
              <a:buFont typeface="Wingdings 2" pitchFamily="18" charset="2"/>
              <a:buNone/>
            </a:pPr>
            <a:r>
              <a:rPr lang="en-US" dirty="0" smtClean="0">
                <a:ea typeface="ＭＳ Ｐゴシック" pitchFamily="34" charset="-128"/>
                <a:cs typeface="Arial" pitchFamily="34" charset="0"/>
              </a:rPr>
              <a:t>The sample is an extract of Hoodia </a:t>
            </a:r>
            <a:r>
              <a:rPr lang="en-US" dirty="0" err="1" smtClean="0">
                <a:ea typeface="ＭＳ Ｐゴシック" pitchFamily="34" charset="-128"/>
                <a:cs typeface="Arial" pitchFamily="34" charset="0"/>
              </a:rPr>
              <a:t>gardonii</a:t>
            </a:r>
            <a:r>
              <a:rPr lang="en-US" dirty="0" smtClean="0">
                <a:ea typeface="ＭＳ Ｐゴシック" pitchFamily="34" charset="-128"/>
                <a:cs typeface="Arial" pitchFamily="34" charset="0"/>
              </a:rPr>
              <a:t>, a natural product that was analyzed in collaboration with Dr. Khan and Dr. </a:t>
            </a:r>
            <a:r>
              <a:rPr lang="en-US" dirty="0" err="1" smtClean="0">
                <a:ea typeface="ＭＳ Ｐゴシック" pitchFamily="34" charset="-128"/>
                <a:cs typeface="Arial" pitchFamily="34" charset="0"/>
              </a:rPr>
              <a:t>Avula</a:t>
            </a:r>
            <a:r>
              <a:rPr lang="en-US" dirty="0" smtClean="0">
                <a:ea typeface="ＭＳ Ｐゴシック" pitchFamily="34" charset="-128"/>
                <a:cs typeface="Arial" pitchFamily="34" charset="0"/>
              </a:rPr>
              <a:t> (et al), at  the National Center for Natural Products Research, based at the University of Mississippi.</a:t>
            </a:r>
          </a:p>
          <a:p>
            <a:pPr eaLnBrk="1" hangingPunct="1">
              <a:spcBef>
                <a:spcPct val="0"/>
              </a:spcBef>
            </a:pPr>
            <a:r>
              <a:rPr lang="en-US" dirty="0" smtClean="0">
                <a:ea typeface="ＭＳ Ｐゴシック" pitchFamily="34" charset="-128"/>
                <a:cs typeface="Arial" pitchFamily="34" charset="0"/>
              </a:rPr>
              <a:t>You will notice immediately, the advantage the ACQUITY UPLC I-Class System provides – the increase in sensitivity is almost x2-fold, because the highly resolved, more concentrated peaks created by the ACQUITY UPLC I-Class system ionize more efficiently and hence MS sensitivity is also increased.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7168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b="0" dirty="0" smtClean="0">
                <a:latin typeface="Arial" pitchFamily="34" charset="0"/>
                <a:ea typeface="ＭＳ Ｐゴシック" pitchFamily="34" charset="-128"/>
              </a:rPr>
              <a:t>Just to further illustrate the resolving power of UPLC and how it can be of paramount importance, here is another customer example.  Two metabolites -  isobaric  compounds – that is compounds that have the same molecular weight and thus result in the same transition.  This means that a MS MRM method cannot be selective for each metabolite and will result in an overestimation of concentration if they are not fully resolved.  Resolution by UPLC will mean that they can be accurately quantitated.  Furthermore, although it is not discussed in this presentation, our MS platform of choice, the </a:t>
            </a:r>
            <a:r>
              <a:rPr lang="en-US" b="0" dirty="0" err="1" smtClean="0">
                <a:latin typeface="Arial" pitchFamily="34" charset="0"/>
                <a:ea typeface="ＭＳ Ｐゴシック" pitchFamily="34" charset="-128"/>
              </a:rPr>
              <a:t>Xevo</a:t>
            </a:r>
            <a:r>
              <a:rPr lang="en-US" b="0" dirty="0" smtClean="0">
                <a:latin typeface="Arial" pitchFamily="34" charset="0"/>
                <a:ea typeface="ＭＳ Ｐゴシック" pitchFamily="34" charset="-128"/>
              </a:rPr>
              <a:t> TQ can take scan on the fly without compromising sensitivity or accuracy of </a:t>
            </a:r>
            <a:r>
              <a:rPr lang="en-US" b="0" dirty="0" err="1" smtClean="0">
                <a:latin typeface="Arial" pitchFamily="34" charset="0"/>
                <a:ea typeface="ＭＳ Ｐゴシック" pitchFamily="34" charset="-128"/>
              </a:rPr>
              <a:t>quantitiation</a:t>
            </a:r>
            <a:r>
              <a:rPr lang="en-US" b="0" dirty="0" smtClean="0">
                <a:latin typeface="Arial" pitchFamily="34" charset="0"/>
                <a:ea typeface="ＭＳ Ｐゴシック" pitchFamily="34" charset="-128"/>
              </a:rPr>
              <a:t> of each of these metabolites for added confirmation and confidence in the final result.</a:t>
            </a:r>
          </a:p>
          <a:p>
            <a:pPr eaLnBrk="1" hangingPunct="1">
              <a:spcBef>
                <a:spcPct val="0"/>
              </a:spcBef>
            </a:pPr>
            <a:r>
              <a:rPr lang="en-US" b="0" dirty="0" smtClean="0">
                <a:latin typeface="Arial" pitchFamily="34" charset="0"/>
                <a:ea typeface="ＭＳ Ｐゴシック" pitchFamily="34" charset="-128"/>
              </a:rPr>
              <a:t>Allowing the </a:t>
            </a:r>
            <a:r>
              <a:rPr lang="en-US" dirty="0" smtClean="0">
                <a:latin typeface="Arial" pitchFamily="34" charset="0"/>
                <a:ea typeface="ＭＳ Ｐゴシック" pitchFamily="34" charset="-128"/>
              </a:rPr>
              <a:t>assay to demonstrate that these metabolites were not at that level to raise safety concerns.</a:t>
            </a:r>
          </a:p>
        </p:txBody>
      </p:sp>
      <p:sp>
        <p:nvSpPr>
          <p:cNvPr id="7168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1700">
                <a:solidFill>
                  <a:schemeClr val="tx1"/>
                </a:solidFill>
                <a:latin typeface="Verdana" pitchFamily="34" charset="0"/>
                <a:ea typeface="ＭＳ Ｐゴシック" pitchFamily="34" charset="-128"/>
              </a:defRPr>
            </a:lvl1pPr>
            <a:lvl2pPr marL="769473" indent="-295951" eaLnBrk="0" hangingPunct="0">
              <a:defRPr sz="1700">
                <a:solidFill>
                  <a:schemeClr val="tx1"/>
                </a:solidFill>
                <a:latin typeface="Verdana" pitchFamily="34" charset="0"/>
                <a:ea typeface="ＭＳ Ｐゴシック" pitchFamily="34" charset="-128"/>
              </a:defRPr>
            </a:lvl2pPr>
            <a:lvl3pPr marL="1183805" indent="-236761" eaLnBrk="0" hangingPunct="0">
              <a:defRPr sz="1700">
                <a:solidFill>
                  <a:schemeClr val="tx1"/>
                </a:solidFill>
                <a:latin typeface="Verdana" pitchFamily="34" charset="0"/>
                <a:ea typeface="ＭＳ Ｐゴシック" pitchFamily="34" charset="-128"/>
              </a:defRPr>
            </a:lvl3pPr>
            <a:lvl4pPr marL="1657327" indent="-236761" eaLnBrk="0" hangingPunct="0">
              <a:defRPr sz="1700">
                <a:solidFill>
                  <a:schemeClr val="tx1"/>
                </a:solidFill>
                <a:latin typeface="Verdana" pitchFamily="34" charset="0"/>
                <a:ea typeface="ＭＳ Ｐゴシック" pitchFamily="34" charset="-128"/>
              </a:defRPr>
            </a:lvl4pPr>
            <a:lvl5pPr marL="2130849" indent="-236761" eaLnBrk="0" hangingPunct="0">
              <a:defRPr sz="1700">
                <a:solidFill>
                  <a:schemeClr val="tx1"/>
                </a:solidFill>
                <a:latin typeface="Verdana" pitchFamily="34" charset="0"/>
                <a:ea typeface="ＭＳ Ｐゴシック" pitchFamily="34" charset="-128"/>
              </a:defRPr>
            </a:lvl5pPr>
            <a:lvl6pPr marL="2604371" indent="-236761" eaLnBrk="0" fontAlgn="base" hangingPunct="0">
              <a:spcBef>
                <a:spcPct val="0"/>
              </a:spcBef>
              <a:spcAft>
                <a:spcPct val="0"/>
              </a:spcAft>
              <a:defRPr sz="1700">
                <a:solidFill>
                  <a:schemeClr val="tx1"/>
                </a:solidFill>
                <a:latin typeface="Verdana" pitchFamily="34" charset="0"/>
                <a:ea typeface="ＭＳ Ｐゴシック" pitchFamily="34" charset="-128"/>
              </a:defRPr>
            </a:lvl6pPr>
            <a:lvl7pPr marL="3077893" indent="-236761" eaLnBrk="0" fontAlgn="base" hangingPunct="0">
              <a:spcBef>
                <a:spcPct val="0"/>
              </a:spcBef>
              <a:spcAft>
                <a:spcPct val="0"/>
              </a:spcAft>
              <a:defRPr sz="1700">
                <a:solidFill>
                  <a:schemeClr val="tx1"/>
                </a:solidFill>
                <a:latin typeface="Verdana" pitchFamily="34" charset="0"/>
                <a:ea typeface="ＭＳ Ｐゴシック" pitchFamily="34" charset="-128"/>
              </a:defRPr>
            </a:lvl7pPr>
            <a:lvl8pPr marL="3551415" indent="-236761" eaLnBrk="0" fontAlgn="base" hangingPunct="0">
              <a:spcBef>
                <a:spcPct val="0"/>
              </a:spcBef>
              <a:spcAft>
                <a:spcPct val="0"/>
              </a:spcAft>
              <a:defRPr sz="1700">
                <a:solidFill>
                  <a:schemeClr val="tx1"/>
                </a:solidFill>
                <a:latin typeface="Verdana" pitchFamily="34" charset="0"/>
                <a:ea typeface="ＭＳ Ｐゴシック" pitchFamily="34" charset="-128"/>
              </a:defRPr>
            </a:lvl8pPr>
            <a:lvl9pPr marL="4024937" indent="-236761" eaLnBrk="0" fontAlgn="base" hangingPunct="0">
              <a:spcBef>
                <a:spcPct val="0"/>
              </a:spcBef>
              <a:spcAft>
                <a:spcPct val="0"/>
              </a:spcAft>
              <a:defRPr sz="1700">
                <a:solidFill>
                  <a:schemeClr val="tx1"/>
                </a:solidFill>
                <a:latin typeface="Verdana" pitchFamily="34" charset="0"/>
                <a:ea typeface="ＭＳ Ｐゴシック" pitchFamily="34" charset="-128"/>
              </a:defRPr>
            </a:lvl9pPr>
          </a:lstStyle>
          <a:p>
            <a:pPr eaLnBrk="1" hangingPunct="1"/>
            <a:fld id="{3994A15A-C6C4-46D4-B2E0-B56D4ABD56DE}" type="slidenum">
              <a:rPr lang="en-US" sz="1200" smtClean="0"/>
              <a:pPr eaLnBrk="1" hangingPunct="1"/>
              <a:t>16</a:t>
            </a:fld>
            <a:endParaRPr lang="en-US" sz="1200"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7044">
              <a:defRPr/>
            </a:pPr>
            <a:r>
              <a:rPr lang="en-US" dirty="0" smtClean="0">
                <a:solidFill>
                  <a:schemeClr val="tx1"/>
                </a:solidFill>
              </a:rPr>
              <a:t>1 mm – ACQUITY UPLC I-Class</a:t>
            </a:r>
            <a:r>
              <a:rPr lang="en-US" baseline="0" dirty="0" smtClean="0">
                <a:solidFill>
                  <a:schemeClr val="tx1"/>
                </a:solidFill>
              </a:rPr>
              <a:t> and </a:t>
            </a:r>
            <a:r>
              <a:rPr lang="en-US" baseline="0" dirty="0" err="1" smtClean="0">
                <a:solidFill>
                  <a:schemeClr val="tx1"/>
                </a:solidFill>
              </a:rPr>
              <a:t>Xevo</a:t>
            </a:r>
            <a:r>
              <a:rPr lang="en-US" baseline="0" dirty="0" smtClean="0">
                <a:solidFill>
                  <a:schemeClr val="tx1"/>
                </a:solidFill>
              </a:rPr>
              <a:t> TQS</a:t>
            </a:r>
          </a:p>
          <a:p>
            <a:pPr defTabSz="947044">
              <a:defRPr/>
            </a:pPr>
            <a:r>
              <a:rPr lang="en-GB" b="1" dirty="0" smtClean="0">
                <a:solidFill>
                  <a:schemeClr val="bg1"/>
                </a:solidFill>
              </a:rPr>
              <a:t>Note RT offset, due to dispersion overhead,</a:t>
            </a:r>
            <a:r>
              <a:rPr lang="en-GB" b="1" baseline="0" dirty="0" smtClean="0">
                <a:solidFill>
                  <a:schemeClr val="bg1"/>
                </a:solidFill>
              </a:rPr>
              <a:t> 2.1 mmm RT= 2.20 and 1.0 mm = 2.63</a:t>
            </a:r>
            <a:endParaRPr lang="en-GB" b="1" dirty="0" smtClean="0">
              <a:solidFill>
                <a:schemeClr val="bg1"/>
              </a:solidFill>
            </a:endParaRPr>
          </a:p>
          <a:p>
            <a:pPr defTabSz="947044">
              <a:defRPr/>
            </a:pPr>
            <a:endParaRPr lang="en-US" baseline="0" dirty="0" smtClean="0">
              <a:solidFill>
                <a:schemeClr val="tx1"/>
              </a:solidFill>
            </a:endParaRPr>
          </a:p>
          <a:p>
            <a:pPr defTabSz="947044">
              <a:defRPr/>
            </a:pPr>
            <a:r>
              <a:rPr lang="en-US" baseline="0" dirty="0" smtClean="0">
                <a:solidFill>
                  <a:schemeClr val="tx1"/>
                </a:solidFill>
              </a:rPr>
              <a:t>1 mm </a:t>
            </a:r>
            <a:r>
              <a:rPr lang="en-US" dirty="0" smtClean="0">
                <a:solidFill>
                  <a:schemeClr val="tx1"/>
                </a:solidFill>
              </a:rPr>
              <a:t>offers flexibility</a:t>
            </a:r>
          </a:p>
          <a:p>
            <a:pPr defTabSz="947044">
              <a:defRPr/>
            </a:pPr>
            <a:r>
              <a:rPr lang="en-US" dirty="0" smtClean="0">
                <a:solidFill>
                  <a:schemeClr val="tx1"/>
                </a:solidFill>
              </a:rPr>
              <a:t>Ability to use less solvents,  such as expensive </a:t>
            </a:r>
            <a:r>
              <a:rPr lang="en-US" dirty="0" err="1" smtClean="0">
                <a:solidFill>
                  <a:schemeClr val="tx1"/>
                </a:solidFill>
              </a:rPr>
              <a:t>deuterated</a:t>
            </a:r>
            <a:r>
              <a:rPr lang="en-US" dirty="0" smtClean="0">
                <a:solidFill>
                  <a:schemeClr val="tx1"/>
                </a:solidFill>
              </a:rPr>
              <a:t> solvents.</a:t>
            </a:r>
          </a:p>
          <a:p>
            <a:pPr defTabSz="947044">
              <a:defRPr/>
            </a:pPr>
            <a:r>
              <a:rPr lang="en-US" dirty="0" err="1" smtClean="0">
                <a:solidFill>
                  <a:schemeClr val="tx1"/>
                </a:solidFill>
              </a:rPr>
              <a:t>Accomodates</a:t>
            </a:r>
            <a:r>
              <a:rPr lang="en-US" baseline="0" dirty="0" smtClean="0">
                <a:solidFill>
                  <a:schemeClr val="tx1"/>
                </a:solidFill>
              </a:rPr>
              <a:t> h</a:t>
            </a:r>
            <a:r>
              <a:rPr lang="en-US" dirty="0" smtClean="0">
                <a:solidFill>
                  <a:schemeClr val="tx1"/>
                </a:solidFill>
              </a:rPr>
              <a:t>igh viscosity solvents such as IPA.</a:t>
            </a:r>
          </a:p>
          <a:p>
            <a:pPr defTabSz="947044">
              <a:defRPr/>
            </a:pPr>
            <a:r>
              <a:rPr lang="en-US" dirty="0" smtClean="0">
                <a:solidFill>
                  <a:schemeClr val="tx1"/>
                </a:solidFill>
              </a:rPr>
              <a:t>As</a:t>
            </a:r>
            <a:r>
              <a:rPr lang="en-US" baseline="0" dirty="0" smtClean="0">
                <a:solidFill>
                  <a:schemeClr val="tx1"/>
                </a:solidFill>
              </a:rPr>
              <a:t> this is the FTN based ACQUITY UPLC I-Class - c</a:t>
            </a:r>
            <a:r>
              <a:rPr lang="en-US" dirty="0" smtClean="0">
                <a:solidFill>
                  <a:schemeClr val="tx1"/>
                </a:solidFill>
              </a:rPr>
              <a:t>an be helpful for sample limited applications </a:t>
            </a:r>
          </a:p>
          <a:p>
            <a:pPr defTabSz="947044">
              <a:defRPr/>
            </a:pPr>
            <a:endParaRPr lang="en-US" dirty="0" smtClean="0">
              <a:solidFill>
                <a:schemeClr val="tx1"/>
              </a:solidFill>
            </a:endParaRPr>
          </a:p>
          <a:p>
            <a:pPr defTabSz="947044">
              <a:defRPr/>
            </a:pPr>
            <a:r>
              <a:rPr lang="en-US" dirty="0" smtClean="0">
                <a:solidFill>
                  <a:schemeClr val="tx1"/>
                </a:solidFill>
              </a:rPr>
              <a:t>There is indeed an</a:t>
            </a:r>
            <a:r>
              <a:rPr lang="en-US" baseline="0" dirty="0" smtClean="0">
                <a:solidFill>
                  <a:schemeClr val="tx1"/>
                </a:solidFill>
              </a:rPr>
              <a:t> increase in sensitivity, but note, do not attain the predicted four fold increase, further, in most case injecting x4 more on a 2.1 mm might be fine. TRIZAIC and </a:t>
            </a:r>
            <a:r>
              <a:rPr lang="en-US" baseline="0" dirty="0" err="1" smtClean="0">
                <a:solidFill>
                  <a:schemeClr val="tx1"/>
                </a:solidFill>
              </a:rPr>
              <a:t>nanoACQUITY</a:t>
            </a:r>
            <a:r>
              <a:rPr lang="en-US" baseline="0" dirty="0" smtClean="0">
                <a:solidFill>
                  <a:schemeClr val="tx1"/>
                </a:solidFill>
              </a:rPr>
              <a:t> UPLC can address these applications routinely.</a:t>
            </a:r>
            <a:endParaRPr lang="en-GB" dirty="0" smtClean="0">
              <a:solidFill>
                <a:schemeClr val="tx1"/>
              </a:solidFill>
            </a:endParaRPr>
          </a:p>
          <a:p>
            <a:endParaRPr lang="en-US" dirty="0"/>
          </a:p>
        </p:txBody>
      </p:sp>
      <p:sp>
        <p:nvSpPr>
          <p:cNvPr id="4" name="Slide Number Placeholder 3"/>
          <p:cNvSpPr>
            <a:spLocks noGrp="1"/>
          </p:cNvSpPr>
          <p:nvPr>
            <p:ph type="sldNum" sz="quarter" idx="10"/>
          </p:nvPr>
        </p:nvSpPr>
        <p:spPr/>
        <p:txBody>
          <a:bodyPr/>
          <a:lstStyle/>
          <a:p>
            <a:pPr>
              <a:defRPr/>
            </a:pPr>
            <a:fld id="{677886E4-E3D0-4114-82D1-D3B6BD157DA1}" type="slidenum">
              <a:rPr lang="en-US" smtClean="0"/>
              <a:pPr>
                <a:defRPr/>
              </a:pPr>
              <a:t>17</a:t>
            </a:fld>
            <a:endParaRPr lang="en-US"/>
          </a:p>
        </p:txBody>
      </p:sp>
    </p:spTree>
    <p:extLst>
      <p:ext uri="{BB962C8B-B14F-4D97-AF65-F5344CB8AC3E}">
        <p14:creationId xmlns:p14="http://schemas.microsoft.com/office/powerpoint/2010/main" xmlns="" val="14345719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Quadruple Mass</a:t>
            </a:r>
            <a:r>
              <a:rPr lang="en-US" baseline="0" dirty="0" smtClean="0"/>
              <a:t> detectors cannot distinguish compound </a:t>
            </a:r>
            <a:r>
              <a:rPr lang="en-US" baseline="0" dirty="0" err="1" smtClean="0"/>
              <a:t>coelutions</a:t>
            </a:r>
            <a:r>
              <a:rPr lang="en-US" baseline="0" dirty="0" smtClean="0"/>
              <a:t> of the same mass, ultimate UPLC resolution ensures that the correct conclusions are drawn from the data analysis.</a:t>
            </a:r>
            <a:endParaRPr lang="en-US" dirty="0"/>
          </a:p>
        </p:txBody>
      </p:sp>
      <p:sp>
        <p:nvSpPr>
          <p:cNvPr id="4" name="Slide Number Placeholder 3"/>
          <p:cNvSpPr>
            <a:spLocks noGrp="1"/>
          </p:cNvSpPr>
          <p:nvPr>
            <p:ph type="sldNum" sz="quarter" idx="10"/>
          </p:nvPr>
        </p:nvSpPr>
        <p:spPr/>
        <p:txBody>
          <a:bodyPr/>
          <a:lstStyle/>
          <a:p>
            <a:pPr>
              <a:defRPr/>
            </a:pPr>
            <a:fld id="{677886E4-E3D0-4114-82D1-D3B6BD157DA1}" type="slidenum">
              <a:rPr lang="en-US" smtClean="0"/>
              <a:pPr>
                <a:defRPr/>
              </a:pPr>
              <a:t>18</a:t>
            </a:fld>
            <a:endParaRPr lang="en-US"/>
          </a:p>
        </p:txBody>
      </p:sp>
    </p:spTree>
    <p:extLst>
      <p:ext uri="{BB962C8B-B14F-4D97-AF65-F5344CB8AC3E}">
        <p14:creationId xmlns:p14="http://schemas.microsoft.com/office/powerpoint/2010/main" xmlns="" val="8136619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4338" y="547688"/>
            <a:ext cx="6291262" cy="471963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90337D-182B-4A72-98CA-1F686B7C6CF9}" type="slidenum">
              <a:rPr lang="en-US" smtClean="0"/>
              <a:pPr/>
              <a:t>19</a:t>
            </a:fld>
            <a:endParaRPr lang="en-US"/>
          </a:p>
        </p:txBody>
      </p:sp>
    </p:spTree>
    <p:extLst>
      <p:ext uri="{BB962C8B-B14F-4D97-AF65-F5344CB8AC3E}">
        <p14:creationId xmlns:p14="http://schemas.microsoft.com/office/powerpoint/2010/main" xmlns="" val="13226745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4515"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smtClean="0"/>
              <a:t>To illustrate this with an actual chromatogram produced on the ACQUITY UPLC I-Class is this separation, here </a:t>
            </a:r>
            <a:r>
              <a:rPr lang="en-US" b="0" dirty="0" smtClean="0"/>
              <a:t>is</a:t>
            </a:r>
            <a:r>
              <a:rPr lang="en-US" b="0" baseline="0" dirty="0" smtClean="0"/>
              <a:t> ONE OF</a:t>
            </a:r>
            <a:r>
              <a:rPr lang="en-US" b="0" dirty="0" smtClean="0"/>
              <a:t> 6 </a:t>
            </a:r>
            <a:r>
              <a:rPr lang="en-US" dirty="0" smtClean="0"/>
              <a:t>replicate INJECTIONS OF  a 10 second gradient with a peak capacity of 46. The system is running at maximum flow rate, 2mL/min and the separation quality is unaffected, because dispersion is controlled allowing the separation to be accelerated to take fullest advantage of the efficiency of sub 2 µm particles. </a:t>
            </a:r>
          </a:p>
          <a:p>
            <a:pPr eaLnBrk="1" hangingPunct="1">
              <a:spcBef>
                <a:spcPct val="0"/>
              </a:spcBef>
            </a:pPr>
            <a:r>
              <a:rPr lang="en-US" dirty="0" smtClean="0"/>
              <a:t> </a:t>
            </a:r>
          </a:p>
        </p:txBody>
      </p:sp>
      <p:sp>
        <p:nvSpPr>
          <p:cNvPr id="64516"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1700">
                <a:solidFill>
                  <a:schemeClr val="tx1"/>
                </a:solidFill>
                <a:latin typeface="Verdana" pitchFamily="34" charset="0"/>
                <a:ea typeface="ＭＳ Ｐゴシック" pitchFamily="34" charset="-128"/>
              </a:defRPr>
            </a:lvl1pPr>
            <a:lvl2pPr marL="769473" indent="-295951" eaLnBrk="0" hangingPunct="0">
              <a:defRPr sz="1700">
                <a:solidFill>
                  <a:schemeClr val="tx1"/>
                </a:solidFill>
                <a:latin typeface="Verdana" pitchFamily="34" charset="0"/>
                <a:ea typeface="ＭＳ Ｐゴシック" pitchFamily="34" charset="-128"/>
              </a:defRPr>
            </a:lvl2pPr>
            <a:lvl3pPr marL="1183805" indent="-236761" eaLnBrk="0" hangingPunct="0">
              <a:defRPr sz="1700">
                <a:solidFill>
                  <a:schemeClr val="tx1"/>
                </a:solidFill>
                <a:latin typeface="Verdana" pitchFamily="34" charset="0"/>
                <a:ea typeface="ＭＳ Ｐゴシック" pitchFamily="34" charset="-128"/>
              </a:defRPr>
            </a:lvl3pPr>
            <a:lvl4pPr marL="1657327" indent="-236761" eaLnBrk="0" hangingPunct="0">
              <a:defRPr sz="1700">
                <a:solidFill>
                  <a:schemeClr val="tx1"/>
                </a:solidFill>
                <a:latin typeface="Verdana" pitchFamily="34" charset="0"/>
                <a:ea typeface="ＭＳ Ｐゴシック" pitchFamily="34" charset="-128"/>
              </a:defRPr>
            </a:lvl4pPr>
            <a:lvl5pPr marL="2130849" indent="-236761" eaLnBrk="0" hangingPunct="0">
              <a:defRPr sz="1700">
                <a:solidFill>
                  <a:schemeClr val="tx1"/>
                </a:solidFill>
                <a:latin typeface="Verdana" pitchFamily="34" charset="0"/>
                <a:ea typeface="ＭＳ Ｐゴシック" pitchFamily="34" charset="-128"/>
              </a:defRPr>
            </a:lvl5pPr>
            <a:lvl6pPr marL="2604371" indent="-236761" eaLnBrk="0" fontAlgn="base" hangingPunct="0">
              <a:spcBef>
                <a:spcPct val="0"/>
              </a:spcBef>
              <a:spcAft>
                <a:spcPct val="0"/>
              </a:spcAft>
              <a:defRPr sz="1700">
                <a:solidFill>
                  <a:schemeClr val="tx1"/>
                </a:solidFill>
                <a:latin typeface="Verdana" pitchFamily="34" charset="0"/>
                <a:ea typeface="ＭＳ Ｐゴシック" pitchFamily="34" charset="-128"/>
              </a:defRPr>
            </a:lvl6pPr>
            <a:lvl7pPr marL="3077893" indent="-236761" eaLnBrk="0" fontAlgn="base" hangingPunct="0">
              <a:spcBef>
                <a:spcPct val="0"/>
              </a:spcBef>
              <a:spcAft>
                <a:spcPct val="0"/>
              </a:spcAft>
              <a:defRPr sz="1700">
                <a:solidFill>
                  <a:schemeClr val="tx1"/>
                </a:solidFill>
                <a:latin typeface="Verdana" pitchFamily="34" charset="0"/>
                <a:ea typeface="ＭＳ Ｐゴシック" pitchFamily="34" charset="-128"/>
              </a:defRPr>
            </a:lvl7pPr>
            <a:lvl8pPr marL="3551415" indent="-236761" eaLnBrk="0" fontAlgn="base" hangingPunct="0">
              <a:spcBef>
                <a:spcPct val="0"/>
              </a:spcBef>
              <a:spcAft>
                <a:spcPct val="0"/>
              </a:spcAft>
              <a:defRPr sz="1700">
                <a:solidFill>
                  <a:schemeClr val="tx1"/>
                </a:solidFill>
                <a:latin typeface="Verdana" pitchFamily="34" charset="0"/>
                <a:ea typeface="ＭＳ Ｐゴシック" pitchFamily="34" charset="-128"/>
              </a:defRPr>
            </a:lvl8pPr>
            <a:lvl9pPr marL="4024937" indent="-236761" eaLnBrk="0" fontAlgn="base" hangingPunct="0">
              <a:spcBef>
                <a:spcPct val="0"/>
              </a:spcBef>
              <a:spcAft>
                <a:spcPct val="0"/>
              </a:spcAft>
              <a:defRPr sz="1700">
                <a:solidFill>
                  <a:schemeClr val="tx1"/>
                </a:solidFill>
                <a:latin typeface="Verdana" pitchFamily="34" charset="0"/>
                <a:ea typeface="ＭＳ Ｐゴシック" pitchFamily="34" charset="-128"/>
              </a:defRPr>
            </a:lvl9pPr>
          </a:lstStyle>
          <a:p>
            <a:pPr eaLnBrk="1" hangingPunct="1"/>
            <a:fld id="{8B5F0B79-A64A-4875-B28F-5C4C882A7079}" type="slidenum">
              <a:rPr lang="en-US" sz="1200" smtClean="0"/>
              <a:pPr eaLnBrk="1" hangingPunct="1"/>
              <a:t>21</a:t>
            </a:fld>
            <a:endParaRPr lang="en-US" sz="1200" dirty="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5539"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marL="0" lvl="1" defTabSz="958554"/>
            <a:r>
              <a:rPr lang="en-US" dirty="0" smtClean="0">
                <a:ea typeface="ＭＳ Ｐゴシック" pitchFamily="34" charset="-128"/>
              </a:rPr>
              <a:t>Here is another comparison of efficiency: a current competitive u-HPLC, current ACQUITY UPLC </a:t>
            </a:r>
            <a:r>
              <a:rPr lang="en-US" b="0" dirty="0" smtClean="0">
                <a:ea typeface="ＭＳ Ｐゴシック" pitchFamily="34" charset="-128"/>
              </a:rPr>
              <a:t>and ACQUITY UPLC I-Class. The separation (of Tricyclic antidepressants) is isocratic, which fully illustrates the effect of dispersion. The same column, samples and mobile phase was used.</a:t>
            </a:r>
          </a:p>
          <a:p>
            <a:pPr marL="0" lvl="1" defTabSz="958554"/>
            <a:endParaRPr lang="en-US" dirty="0" smtClean="0">
              <a:ea typeface="ＭＳ Ｐゴシック" pitchFamily="34" charset="-128"/>
            </a:endParaRPr>
          </a:p>
          <a:p>
            <a:pPr marL="0" lvl="1" defTabSz="958554"/>
            <a:r>
              <a:rPr lang="en-US" dirty="0" smtClean="0">
                <a:ea typeface="ＭＳ Ｐゴシック" pitchFamily="34" charset="-128"/>
              </a:rPr>
              <a:t>NOTE:  Improved peak shape for early</a:t>
            </a:r>
            <a:r>
              <a:rPr lang="en-US" baseline="0" dirty="0" smtClean="0">
                <a:ea typeface="ＭＳ Ｐゴシック" pitchFamily="34" charset="-128"/>
              </a:rPr>
              <a:t> eluting peaks</a:t>
            </a:r>
            <a:r>
              <a:rPr lang="en-US" dirty="0" smtClean="0">
                <a:ea typeface="ＭＳ Ｐゴシック" pitchFamily="34" charset="-128"/>
              </a:rPr>
              <a:t>, increased peak height (100 VS. 60 </a:t>
            </a:r>
            <a:r>
              <a:rPr lang="en-US" dirty="0" err="1" smtClean="0">
                <a:ea typeface="ＭＳ Ｐゴシック" pitchFamily="34" charset="-128"/>
              </a:rPr>
              <a:t>mAU</a:t>
            </a:r>
            <a:r>
              <a:rPr lang="en-US" dirty="0" smtClean="0">
                <a:ea typeface="ＭＳ Ｐゴシック" pitchFamily="34" charset="-128"/>
              </a:rPr>
              <a:t>) and less TAILING.   </a:t>
            </a:r>
          </a:p>
          <a:p>
            <a:pPr marL="0" lvl="1" defTabSz="958554"/>
            <a:endParaRPr lang="en-US" dirty="0" smtClean="0">
              <a:ea typeface="ＭＳ Ｐゴシック" pitchFamily="34" charset="-128"/>
            </a:endParaRPr>
          </a:p>
          <a:p>
            <a:pPr marL="0" lvl="1" defTabSz="958554"/>
            <a:r>
              <a:rPr lang="en-US" dirty="0" smtClean="0">
                <a:ea typeface="ＭＳ Ｐゴシック" pitchFamily="34" charset="-128"/>
              </a:rPr>
              <a:t>It is important to understand it is the difference in total system efficiency that enables the ACQUITY UPLC I-Class to perform as it does and how in the second example the I-Class system can increase throughput without compromising chromatographic fidelity. </a:t>
            </a:r>
          </a:p>
          <a:p>
            <a:pPr marL="0" lvl="1" defTabSz="958554"/>
            <a:endParaRPr lang="en-US" dirty="0" smtClean="0">
              <a:ea typeface="ＭＳ Ｐゴシック" pitchFamily="34" charset="-128"/>
            </a:endParaRPr>
          </a:p>
          <a:p>
            <a:pPr marL="0" lvl="1" defTabSz="958554"/>
            <a:r>
              <a:rPr lang="en-US" dirty="0" smtClean="0">
                <a:ea typeface="ＭＳ Ｐゴシック" pitchFamily="34" charset="-128"/>
              </a:rPr>
              <a:t>This slide is meant to link the bandspreading specification of I-Class or the difference in plate count for a user working routinely.</a:t>
            </a:r>
          </a:p>
        </p:txBody>
      </p:sp>
      <p:sp>
        <p:nvSpPr>
          <p:cNvPr id="65540"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1700">
                <a:solidFill>
                  <a:schemeClr val="tx1"/>
                </a:solidFill>
                <a:latin typeface="Verdana" pitchFamily="34" charset="0"/>
                <a:ea typeface="ＭＳ Ｐゴシック" pitchFamily="34" charset="-128"/>
              </a:defRPr>
            </a:lvl1pPr>
            <a:lvl2pPr marL="769473" indent="-295951" eaLnBrk="0" hangingPunct="0">
              <a:defRPr sz="1700">
                <a:solidFill>
                  <a:schemeClr val="tx1"/>
                </a:solidFill>
                <a:latin typeface="Verdana" pitchFamily="34" charset="0"/>
                <a:ea typeface="ＭＳ Ｐゴシック" pitchFamily="34" charset="-128"/>
              </a:defRPr>
            </a:lvl2pPr>
            <a:lvl3pPr marL="1183805" indent="-236761" eaLnBrk="0" hangingPunct="0">
              <a:defRPr sz="1700">
                <a:solidFill>
                  <a:schemeClr val="tx1"/>
                </a:solidFill>
                <a:latin typeface="Verdana" pitchFamily="34" charset="0"/>
                <a:ea typeface="ＭＳ Ｐゴシック" pitchFamily="34" charset="-128"/>
              </a:defRPr>
            </a:lvl3pPr>
            <a:lvl4pPr marL="1657327" indent="-236761" eaLnBrk="0" hangingPunct="0">
              <a:defRPr sz="1700">
                <a:solidFill>
                  <a:schemeClr val="tx1"/>
                </a:solidFill>
                <a:latin typeface="Verdana" pitchFamily="34" charset="0"/>
                <a:ea typeface="ＭＳ Ｐゴシック" pitchFamily="34" charset="-128"/>
              </a:defRPr>
            </a:lvl4pPr>
            <a:lvl5pPr marL="2130849" indent="-236761" eaLnBrk="0" hangingPunct="0">
              <a:defRPr sz="1700">
                <a:solidFill>
                  <a:schemeClr val="tx1"/>
                </a:solidFill>
                <a:latin typeface="Verdana" pitchFamily="34" charset="0"/>
                <a:ea typeface="ＭＳ Ｐゴシック" pitchFamily="34" charset="-128"/>
              </a:defRPr>
            </a:lvl5pPr>
            <a:lvl6pPr marL="2604371" indent="-236761" eaLnBrk="0" fontAlgn="base" hangingPunct="0">
              <a:spcBef>
                <a:spcPct val="0"/>
              </a:spcBef>
              <a:spcAft>
                <a:spcPct val="0"/>
              </a:spcAft>
              <a:defRPr sz="1700">
                <a:solidFill>
                  <a:schemeClr val="tx1"/>
                </a:solidFill>
                <a:latin typeface="Verdana" pitchFamily="34" charset="0"/>
                <a:ea typeface="ＭＳ Ｐゴシック" pitchFamily="34" charset="-128"/>
              </a:defRPr>
            </a:lvl6pPr>
            <a:lvl7pPr marL="3077893" indent="-236761" eaLnBrk="0" fontAlgn="base" hangingPunct="0">
              <a:spcBef>
                <a:spcPct val="0"/>
              </a:spcBef>
              <a:spcAft>
                <a:spcPct val="0"/>
              </a:spcAft>
              <a:defRPr sz="1700">
                <a:solidFill>
                  <a:schemeClr val="tx1"/>
                </a:solidFill>
                <a:latin typeface="Verdana" pitchFamily="34" charset="0"/>
                <a:ea typeface="ＭＳ Ｐゴシック" pitchFamily="34" charset="-128"/>
              </a:defRPr>
            </a:lvl7pPr>
            <a:lvl8pPr marL="3551415" indent="-236761" eaLnBrk="0" fontAlgn="base" hangingPunct="0">
              <a:spcBef>
                <a:spcPct val="0"/>
              </a:spcBef>
              <a:spcAft>
                <a:spcPct val="0"/>
              </a:spcAft>
              <a:defRPr sz="1700">
                <a:solidFill>
                  <a:schemeClr val="tx1"/>
                </a:solidFill>
                <a:latin typeface="Verdana" pitchFamily="34" charset="0"/>
                <a:ea typeface="ＭＳ Ｐゴシック" pitchFamily="34" charset="-128"/>
              </a:defRPr>
            </a:lvl8pPr>
            <a:lvl9pPr marL="4024937" indent="-236761" eaLnBrk="0" fontAlgn="base" hangingPunct="0">
              <a:spcBef>
                <a:spcPct val="0"/>
              </a:spcBef>
              <a:spcAft>
                <a:spcPct val="0"/>
              </a:spcAft>
              <a:defRPr sz="1700">
                <a:solidFill>
                  <a:schemeClr val="tx1"/>
                </a:solidFill>
                <a:latin typeface="Verdana" pitchFamily="34" charset="0"/>
                <a:ea typeface="ＭＳ Ｐゴシック" pitchFamily="34" charset="-128"/>
              </a:defRPr>
            </a:lvl9pPr>
          </a:lstStyle>
          <a:p>
            <a:pPr eaLnBrk="1" hangingPunct="1"/>
            <a:fld id="{D9C647D7-D02B-45C1-9F8A-E5DA44767BEC}" type="slidenum">
              <a:rPr lang="en-US" sz="1200" smtClean="0"/>
              <a:pPr eaLnBrk="1" hangingPunct="1"/>
              <a:t>22</a:t>
            </a:fld>
            <a:endParaRPr lang="en-US" sz="1200" dirty="0"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656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smtClean="0"/>
              <a:t>Here the current ACQUITY UPLC is compared to the ACQUITY UPLC I-Class, the same 7 peaks are now separated by a gradient with the same chemistry in smaller 1.0 mm I.D. format. And, even though ACQUITY UPLC retain market leading dispersion and speed of </a:t>
            </a:r>
            <a:r>
              <a:rPr lang="en-US" b="0" dirty="0" smtClean="0"/>
              <a:t>analysis, the I-Class can accelerate this separation even farther, delivering a faster separation with perhaps even a higher quality separation, again note the improvement for early </a:t>
            </a:r>
            <a:r>
              <a:rPr lang="en-US" b="0" dirty="0" err="1" smtClean="0"/>
              <a:t>elutors</a:t>
            </a:r>
            <a:r>
              <a:rPr lang="en-US" b="0" dirty="0" smtClean="0"/>
              <a:t>,</a:t>
            </a:r>
            <a:r>
              <a:rPr lang="en-US" b="0" baseline="0" dirty="0" smtClean="0"/>
              <a:t> for reversed phase this is the more polar compounds</a:t>
            </a:r>
            <a:r>
              <a:rPr lang="en-US" b="0" dirty="0" smtClean="0"/>
              <a:t>. Note a flow rate range above 1.0 mL/min is not required to produce a 20 second gradient time, but the control of dispersion is critical to improve throughput. The lower flow rate has the advantage of solvent savings and is suitable for MS detection where less mobile phase assists in ionization efficiency.</a:t>
            </a:r>
          </a:p>
        </p:txBody>
      </p:sp>
      <p:sp>
        <p:nvSpPr>
          <p:cNvPr id="66564"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1700">
                <a:solidFill>
                  <a:schemeClr val="tx1"/>
                </a:solidFill>
                <a:latin typeface="Verdana" pitchFamily="34" charset="0"/>
                <a:ea typeface="ＭＳ Ｐゴシック" pitchFamily="34" charset="-128"/>
              </a:defRPr>
            </a:lvl1pPr>
            <a:lvl2pPr marL="769473" indent="-295951" eaLnBrk="0" hangingPunct="0">
              <a:defRPr sz="1700">
                <a:solidFill>
                  <a:schemeClr val="tx1"/>
                </a:solidFill>
                <a:latin typeface="Verdana" pitchFamily="34" charset="0"/>
                <a:ea typeface="ＭＳ Ｐゴシック" pitchFamily="34" charset="-128"/>
              </a:defRPr>
            </a:lvl2pPr>
            <a:lvl3pPr marL="1183805" indent="-236761" eaLnBrk="0" hangingPunct="0">
              <a:defRPr sz="1700">
                <a:solidFill>
                  <a:schemeClr val="tx1"/>
                </a:solidFill>
                <a:latin typeface="Verdana" pitchFamily="34" charset="0"/>
                <a:ea typeface="ＭＳ Ｐゴシック" pitchFamily="34" charset="-128"/>
              </a:defRPr>
            </a:lvl3pPr>
            <a:lvl4pPr marL="1657327" indent="-236761" eaLnBrk="0" hangingPunct="0">
              <a:defRPr sz="1700">
                <a:solidFill>
                  <a:schemeClr val="tx1"/>
                </a:solidFill>
                <a:latin typeface="Verdana" pitchFamily="34" charset="0"/>
                <a:ea typeface="ＭＳ Ｐゴシック" pitchFamily="34" charset="-128"/>
              </a:defRPr>
            </a:lvl4pPr>
            <a:lvl5pPr marL="2130849" indent="-236761" eaLnBrk="0" hangingPunct="0">
              <a:defRPr sz="1700">
                <a:solidFill>
                  <a:schemeClr val="tx1"/>
                </a:solidFill>
                <a:latin typeface="Verdana" pitchFamily="34" charset="0"/>
                <a:ea typeface="ＭＳ Ｐゴシック" pitchFamily="34" charset="-128"/>
              </a:defRPr>
            </a:lvl5pPr>
            <a:lvl6pPr marL="2604371" indent="-236761" eaLnBrk="0" fontAlgn="base" hangingPunct="0">
              <a:spcBef>
                <a:spcPct val="0"/>
              </a:spcBef>
              <a:spcAft>
                <a:spcPct val="0"/>
              </a:spcAft>
              <a:defRPr sz="1700">
                <a:solidFill>
                  <a:schemeClr val="tx1"/>
                </a:solidFill>
                <a:latin typeface="Verdana" pitchFamily="34" charset="0"/>
                <a:ea typeface="ＭＳ Ｐゴシック" pitchFamily="34" charset="-128"/>
              </a:defRPr>
            </a:lvl6pPr>
            <a:lvl7pPr marL="3077893" indent="-236761" eaLnBrk="0" fontAlgn="base" hangingPunct="0">
              <a:spcBef>
                <a:spcPct val="0"/>
              </a:spcBef>
              <a:spcAft>
                <a:spcPct val="0"/>
              </a:spcAft>
              <a:defRPr sz="1700">
                <a:solidFill>
                  <a:schemeClr val="tx1"/>
                </a:solidFill>
                <a:latin typeface="Verdana" pitchFamily="34" charset="0"/>
                <a:ea typeface="ＭＳ Ｐゴシック" pitchFamily="34" charset="-128"/>
              </a:defRPr>
            </a:lvl7pPr>
            <a:lvl8pPr marL="3551415" indent="-236761" eaLnBrk="0" fontAlgn="base" hangingPunct="0">
              <a:spcBef>
                <a:spcPct val="0"/>
              </a:spcBef>
              <a:spcAft>
                <a:spcPct val="0"/>
              </a:spcAft>
              <a:defRPr sz="1700">
                <a:solidFill>
                  <a:schemeClr val="tx1"/>
                </a:solidFill>
                <a:latin typeface="Verdana" pitchFamily="34" charset="0"/>
                <a:ea typeface="ＭＳ Ｐゴシック" pitchFamily="34" charset="-128"/>
              </a:defRPr>
            </a:lvl8pPr>
            <a:lvl9pPr marL="4024937" indent="-236761" eaLnBrk="0" fontAlgn="base" hangingPunct="0">
              <a:spcBef>
                <a:spcPct val="0"/>
              </a:spcBef>
              <a:spcAft>
                <a:spcPct val="0"/>
              </a:spcAft>
              <a:defRPr sz="1700">
                <a:solidFill>
                  <a:schemeClr val="tx1"/>
                </a:solidFill>
                <a:latin typeface="Verdana" pitchFamily="34" charset="0"/>
                <a:ea typeface="ＭＳ Ｐゴシック" pitchFamily="34" charset="-128"/>
              </a:defRPr>
            </a:lvl9pPr>
          </a:lstStyle>
          <a:p>
            <a:pPr eaLnBrk="1" hangingPunct="1"/>
            <a:fld id="{B0FE8372-58F2-4ADD-9252-9C2D109749C9}" type="slidenum">
              <a:rPr lang="en-US" sz="1200" smtClean="0"/>
              <a:pPr eaLnBrk="1" hangingPunct="1"/>
              <a:t>23</a:t>
            </a:fld>
            <a:endParaRPr lang="en-US" sz="1200" dirty="0"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6758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defTabSz="958554"/>
            <a:r>
              <a:rPr lang="en-US" b="0" dirty="0" smtClean="0"/>
              <a:t>Let me explain the</a:t>
            </a:r>
            <a:r>
              <a:rPr lang="en-US" b="0" baseline="0" dirty="0" smtClean="0"/>
              <a:t> significance of this graphic, we you saw earlier - </a:t>
            </a:r>
            <a:r>
              <a:rPr lang="en-US" b="0" dirty="0" smtClean="0"/>
              <a:t>as the flow rate in a gradient separation is increased, peak capacity approaches a theoretical maximum. The ACQUITY UPLC I-Class System allows you to achieve the theoretical peak capacity for your separation by minimizing dispersion and providing the necessary pressure range.  </a:t>
            </a:r>
          </a:p>
          <a:p>
            <a:pPr defTabSz="958554"/>
            <a:endParaRPr lang="en-US" b="0" dirty="0" smtClean="0"/>
          </a:p>
          <a:p>
            <a:pPr defTabSz="958554">
              <a:defRPr/>
            </a:pPr>
            <a:r>
              <a:rPr lang="en-US" b="0" dirty="0" smtClean="0"/>
              <a:t>Here you can see 14 different components can be separated in the fastest</a:t>
            </a:r>
            <a:r>
              <a:rPr lang="en-US" b="0" baseline="0" dirty="0" smtClean="0"/>
              <a:t> possible time by choosing a value at maximum flow rate – here 1.8 mL/min flow rate, BUT resolution is not lost. The combination of increased flow rate, high pressure require reduced dispersion </a:t>
            </a:r>
            <a:r>
              <a:rPr lang="en-US" b="0" dirty="0" smtClean="0"/>
              <a:t>characteristics</a:t>
            </a:r>
            <a:r>
              <a:rPr lang="en-US" b="0" baseline="0" dirty="0" smtClean="0"/>
              <a:t> in order to attain the fastest possible separation.</a:t>
            </a:r>
            <a:endParaRPr lang="en-US" b="0" dirty="0" smtClean="0"/>
          </a:p>
          <a:p>
            <a:pPr defTabSz="958554" eaLnBrk="1" hangingPunct="1">
              <a:spcBef>
                <a:spcPct val="0"/>
              </a:spcBef>
            </a:pPr>
            <a:endParaRPr lang="en-US" dirty="0" smtClean="0"/>
          </a:p>
        </p:txBody>
      </p:sp>
      <p:sp>
        <p:nvSpPr>
          <p:cNvPr id="67588"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1700">
                <a:solidFill>
                  <a:schemeClr val="tx1"/>
                </a:solidFill>
                <a:latin typeface="Verdana" pitchFamily="34" charset="0"/>
                <a:ea typeface="ＭＳ Ｐゴシック" pitchFamily="34" charset="-128"/>
              </a:defRPr>
            </a:lvl1pPr>
            <a:lvl2pPr marL="769473" indent="-295951" eaLnBrk="0" hangingPunct="0">
              <a:defRPr sz="1700">
                <a:solidFill>
                  <a:schemeClr val="tx1"/>
                </a:solidFill>
                <a:latin typeface="Verdana" pitchFamily="34" charset="0"/>
                <a:ea typeface="ＭＳ Ｐゴシック" pitchFamily="34" charset="-128"/>
              </a:defRPr>
            </a:lvl2pPr>
            <a:lvl3pPr marL="1183805" indent="-236761" eaLnBrk="0" hangingPunct="0">
              <a:defRPr sz="1700">
                <a:solidFill>
                  <a:schemeClr val="tx1"/>
                </a:solidFill>
                <a:latin typeface="Verdana" pitchFamily="34" charset="0"/>
                <a:ea typeface="ＭＳ Ｐゴシック" pitchFamily="34" charset="-128"/>
              </a:defRPr>
            </a:lvl3pPr>
            <a:lvl4pPr marL="1657327" indent="-236761" eaLnBrk="0" hangingPunct="0">
              <a:defRPr sz="1700">
                <a:solidFill>
                  <a:schemeClr val="tx1"/>
                </a:solidFill>
                <a:latin typeface="Verdana" pitchFamily="34" charset="0"/>
                <a:ea typeface="ＭＳ Ｐゴシック" pitchFamily="34" charset="-128"/>
              </a:defRPr>
            </a:lvl4pPr>
            <a:lvl5pPr marL="2130849" indent="-236761" eaLnBrk="0" hangingPunct="0">
              <a:defRPr sz="1700">
                <a:solidFill>
                  <a:schemeClr val="tx1"/>
                </a:solidFill>
                <a:latin typeface="Verdana" pitchFamily="34" charset="0"/>
                <a:ea typeface="ＭＳ Ｐゴシック" pitchFamily="34" charset="-128"/>
              </a:defRPr>
            </a:lvl5pPr>
            <a:lvl6pPr marL="2604371" indent="-236761" eaLnBrk="0" fontAlgn="base" hangingPunct="0">
              <a:spcBef>
                <a:spcPct val="0"/>
              </a:spcBef>
              <a:spcAft>
                <a:spcPct val="0"/>
              </a:spcAft>
              <a:defRPr sz="1700">
                <a:solidFill>
                  <a:schemeClr val="tx1"/>
                </a:solidFill>
                <a:latin typeface="Verdana" pitchFamily="34" charset="0"/>
                <a:ea typeface="ＭＳ Ｐゴシック" pitchFamily="34" charset="-128"/>
              </a:defRPr>
            </a:lvl6pPr>
            <a:lvl7pPr marL="3077893" indent="-236761" eaLnBrk="0" fontAlgn="base" hangingPunct="0">
              <a:spcBef>
                <a:spcPct val="0"/>
              </a:spcBef>
              <a:spcAft>
                <a:spcPct val="0"/>
              </a:spcAft>
              <a:defRPr sz="1700">
                <a:solidFill>
                  <a:schemeClr val="tx1"/>
                </a:solidFill>
                <a:latin typeface="Verdana" pitchFamily="34" charset="0"/>
                <a:ea typeface="ＭＳ Ｐゴシック" pitchFamily="34" charset="-128"/>
              </a:defRPr>
            </a:lvl7pPr>
            <a:lvl8pPr marL="3551415" indent="-236761" eaLnBrk="0" fontAlgn="base" hangingPunct="0">
              <a:spcBef>
                <a:spcPct val="0"/>
              </a:spcBef>
              <a:spcAft>
                <a:spcPct val="0"/>
              </a:spcAft>
              <a:defRPr sz="1700">
                <a:solidFill>
                  <a:schemeClr val="tx1"/>
                </a:solidFill>
                <a:latin typeface="Verdana" pitchFamily="34" charset="0"/>
                <a:ea typeface="ＭＳ Ｐゴシック" pitchFamily="34" charset="-128"/>
              </a:defRPr>
            </a:lvl8pPr>
            <a:lvl9pPr marL="4024937" indent="-236761" eaLnBrk="0" fontAlgn="base" hangingPunct="0">
              <a:spcBef>
                <a:spcPct val="0"/>
              </a:spcBef>
              <a:spcAft>
                <a:spcPct val="0"/>
              </a:spcAft>
              <a:defRPr sz="1700">
                <a:solidFill>
                  <a:schemeClr val="tx1"/>
                </a:solidFill>
                <a:latin typeface="Verdana" pitchFamily="34" charset="0"/>
                <a:ea typeface="ＭＳ Ｐゴシック" pitchFamily="34" charset="-128"/>
              </a:defRPr>
            </a:lvl9pPr>
          </a:lstStyle>
          <a:p>
            <a:pPr eaLnBrk="1" hangingPunct="1"/>
            <a:fld id="{49A71C07-C5F4-4822-A6B0-588D263CBADE}" type="slidenum">
              <a:rPr lang="en-US" sz="1200" smtClean="0"/>
              <a:pPr eaLnBrk="1" hangingPunct="1"/>
              <a:t>24</a:t>
            </a:fld>
            <a:endParaRPr lang="en-US" sz="1200" dirty="0"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7044">
              <a:defRPr/>
            </a:pPr>
            <a:r>
              <a:rPr lang="en-US" dirty="0" smtClean="0">
                <a:ea typeface="ＭＳ Ｐゴシック" pitchFamily="-106" charset="-128"/>
              </a:rPr>
              <a:t>I-class : </a:t>
            </a:r>
            <a:r>
              <a:rPr lang="en-US" dirty="0" err="1" smtClean="0">
                <a:ea typeface="ＭＳ Ｐゴシック" pitchFamily="-106" charset="-128"/>
              </a:rPr>
              <a:t>Methamidophos</a:t>
            </a:r>
            <a:r>
              <a:rPr lang="en-US" dirty="0" smtClean="0">
                <a:ea typeface="ＭＳ Ｐゴシック" pitchFamily="-106" charset="-128"/>
              </a:rPr>
              <a:t> calibration curve</a:t>
            </a:r>
          </a:p>
          <a:p>
            <a:pPr defTabSz="947044">
              <a:defRPr/>
            </a:pPr>
            <a:r>
              <a:rPr lang="en-US" dirty="0" smtClean="0">
                <a:ea typeface="ＭＳ Ｐゴシック" pitchFamily="-106" charset="-128"/>
              </a:rPr>
              <a:t>Calibration points: 100 </a:t>
            </a:r>
            <a:r>
              <a:rPr lang="en-US" dirty="0" err="1" smtClean="0">
                <a:ea typeface="ＭＳ Ｐゴシック" pitchFamily="-106" charset="-128"/>
              </a:rPr>
              <a:t>pg</a:t>
            </a:r>
            <a:r>
              <a:rPr lang="en-US" dirty="0" smtClean="0">
                <a:ea typeface="ＭＳ Ｐゴシック" pitchFamily="-106" charset="-128"/>
              </a:rPr>
              <a:t>/mL, 500 </a:t>
            </a:r>
            <a:r>
              <a:rPr lang="en-US" dirty="0" err="1" smtClean="0">
                <a:ea typeface="ＭＳ Ｐゴシック" pitchFamily="-106" charset="-128"/>
              </a:rPr>
              <a:t>pg</a:t>
            </a:r>
            <a:r>
              <a:rPr lang="en-US" dirty="0" smtClean="0">
                <a:ea typeface="ＭＳ Ｐゴシック" pitchFamily="-106" charset="-128"/>
              </a:rPr>
              <a:t>/mL, 1000 </a:t>
            </a:r>
            <a:r>
              <a:rPr lang="en-US" dirty="0" err="1" smtClean="0">
                <a:ea typeface="ＭＳ Ｐゴシック" pitchFamily="-106" charset="-128"/>
              </a:rPr>
              <a:t>pg</a:t>
            </a:r>
            <a:r>
              <a:rPr lang="en-US" dirty="0" smtClean="0">
                <a:ea typeface="ＭＳ Ｐゴシック" pitchFamily="-106" charset="-128"/>
              </a:rPr>
              <a:t>/mL, 5000 </a:t>
            </a:r>
            <a:r>
              <a:rPr lang="en-US" dirty="0" err="1" smtClean="0">
                <a:ea typeface="ＭＳ Ｐゴシック" pitchFamily="-106" charset="-128"/>
              </a:rPr>
              <a:t>pg</a:t>
            </a:r>
            <a:r>
              <a:rPr lang="en-US" dirty="0" smtClean="0">
                <a:ea typeface="ＭＳ Ｐゴシック" pitchFamily="-106" charset="-128"/>
              </a:rPr>
              <a:t>/mL and 10,000 </a:t>
            </a:r>
            <a:r>
              <a:rPr lang="en-US" dirty="0" err="1" smtClean="0">
                <a:ea typeface="ＭＳ Ｐゴシック" pitchFamily="-106" charset="-128"/>
              </a:rPr>
              <a:t>pg</a:t>
            </a:r>
            <a:r>
              <a:rPr lang="en-US" dirty="0" smtClean="0">
                <a:ea typeface="ＭＳ Ｐゴシック" pitchFamily="-106" charset="-128"/>
              </a:rPr>
              <a:t>/mL </a:t>
            </a:r>
          </a:p>
          <a:p>
            <a:endParaRPr lang="en-US" dirty="0"/>
          </a:p>
        </p:txBody>
      </p:sp>
      <p:sp>
        <p:nvSpPr>
          <p:cNvPr id="4" name="Slide Number Placeholder 3"/>
          <p:cNvSpPr>
            <a:spLocks noGrp="1"/>
          </p:cNvSpPr>
          <p:nvPr>
            <p:ph type="sldNum" sz="quarter" idx="10"/>
          </p:nvPr>
        </p:nvSpPr>
        <p:spPr/>
        <p:txBody>
          <a:bodyPr/>
          <a:lstStyle/>
          <a:p>
            <a:pPr>
              <a:defRPr/>
            </a:pPr>
            <a:fld id="{677886E4-E3D0-4114-82D1-D3B6BD157DA1}" type="slidenum">
              <a:rPr lang="en-US" smtClean="0"/>
              <a:pPr>
                <a:defRPr/>
              </a:pPr>
              <a:t>26</a:t>
            </a:fld>
            <a:endParaRPr lang="en-US"/>
          </a:p>
        </p:txBody>
      </p:sp>
    </p:spTree>
    <p:extLst>
      <p:ext uri="{BB962C8B-B14F-4D97-AF65-F5344CB8AC3E}">
        <p14:creationId xmlns:p14="http://schemas.microsoft.com/office/powerpoint/2010/main" xmlns="" val="28121986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spcBef>
                <a:spcPct val="0"/>
              </a:spcBef>
            </a:pPr>
            <a:r>
              <a:rPr lang="en-US" b="0" dirty="0" smtClean="0"/>
              <a:t>Finally, in the</a:t>
            </a:r>
            <a:r>
              <a:rPr lang="en-US" b="0" baseline="0" dirty="0" smtClean="0"/>
              <a:t> next series  of </a:t>
            </a:r>
            <a:r>
              <a:rPr lang="en-US" b="0" dirty="0" smtClean="0"/>
              <a:t>examples illustrate improved carryover  a key feature of the ACQUITY UPLC I-Class system.</a:t>
            </a:r>
          </a:p>
          <a:p>
            <a:pPr eaLnBrk="1" hangingPunct="1">
              <a:spcBef>
                <a:spcPct val="0"/>
              </a:spcBef>
            </a:pPr>
            <a:r>
              <a:rPr lang="en-US" b="0" dirty="0" smtClean="0"/>
              <a:t>Customers have challenged Waters to improve carryover and this example for UV analyses, demonstrates that the improvement in ACQUITY UPLC I-Class system is significant.</a:t>
            </a:r>
          </a:p>
          <a:p>
            <a:pPr eaLnBrk="1" hangingPunct="1">
              <a:spcBef>
                <a:spcPct val="0"/>
              </a:spcBef>
            </a:pPr>
            <a:r>
              <a:rPr lang="en-US" b="0" dirty="0" smtClean="0"/>
              <a:t>The first analysis uses </a:t>
            </a:r>
            <a:r>
              <a:rPr lang="en-US" b="0" dirty="0" err="1" smtClean="0"/>
              <a:t>Chlorohexidine</a:t>
            </a:r>
            <a:r>
              <a:rPr lang="en-US" b="0" dirty="0" smtClean="0"/>
              <a:t>, a compound that is commonly used in the marketplace to illustrate UV carryover in published performance specifications.</a:t>
            </a:r>
          </a:p>
          <a:p>
            <a:pPr eaLnBrk="1" hangingPunct="1">
              <a:spcBef>
                <a:spcPct val="0"/>
              </a:spcBef>
            </a:pPr>
            <a:r>
              <a:rPr lang="en-US" b="0" dirty="0" smtClean="0"/>
              <a:t>The second uses </a:t>
            </a:r>
            <a:r>
              <a:rPr lang="en-US" b="0" i="1" dirty="0" smtClean="0"/>
              <a:t>Di-</a:t>
            </a:r>
            <a:r>
              <a:rPr lang="en-US" b="0" i="1" dirty="0" err="1" smtClean="0"/>
              <a:t>octyl</a:t>
            </a:r>
            <a:r>
              <a:rPr lang="en-US" b="0" i="1" dirty="0" smtClean="0"/>
              <a:t> </a:t>
            </a:r>
            <a:r>
              <a:rPr lang="en-US" b="0" i="1" dirty="0" err="1" smtClean="0"/>
              <a:t>Thalate</a:t>
            </a:r>
            <a:r>
              <a:rPr lang="en-US" b="0" i="1" dirty="0" smtClean="0"/>
              <a:t>, </a:t>
            </a:r>
            <a:r>
              <a:rPr lang="en-US" b="0" dirty="0" smtClean="0"/>
              <a:t>which is a very  hydrophobic sample, that Waters uses to explore carryover in our systems. </a:t>
            </a:r>
          </a:p>
          <a:p>
            <a:pPr eaLnBrk="1" hangingPunct="1">
              <a:spcBef>
                <a:spcPct val="0"/>
              </a:spcBef>
            </a:pPr>
            <a:r>
              <a:rPr lang="en-US" b="0" dirty="0" smtClean="0"/>
              <a:t> The last separation, is of Caffeine</a:t>
            </a:r>
            <a:r>
              <a:rPr lang="en-US" dirty="0" smtClean="0"/>
              <a:t>, a polar, low k’ sample, that is used by Waters and many others, as a qualification standard.</a:t>
            </a:r>
          </a:p>
          <a:p>
            <a:pPr eaLnBrk="1" hangingPunct="1">
              <a:spcBef>
                <a:spcPct val="0"/>
              </a:spcBef>
            </a:pPr>
            <a:r>
              <a:rPr lang="en-US" dirty="0" smtClean="0"/>
              <a:t>For all three separations, where concentrations of each compound was kept within the linear range of the UV detector, (that is below 2 Absorbance Units): no measurable carryover was observed.</a:t>
            </a:r>
          </a:p>
        </p:txBody>
      </p:sp>
      <p:sp>
        <p:nvSpPr>
          <p:cNvPr id="4" name="Slide Number Placeholder 3"/>
          <p:cNvSpPr>
            <a:spLocks noGrp="1"/>
          </p:cNvSpPr>
          <p:nvPr>
            <p:ph type="sldNum" sz="quarter" idx="10"/>
          </p:nvPr>
        </p:nvSpPr>
        <p:spPr/>
        <p:txBody>
          <a:bodyPr/>
          <a:lstStyle/>
          <a:p>
            <a:pPr>
              <a:defRPr/>
            </a:pPr>
            <a:fld id="{007C0897-6406-43C6-95EA-4F85929FD4E5}" type="slidenum">
              <a:rPr lang="en-US" smtClean="0"/>
              <a:pPr>
                <a:defRPr/>
              </a:pPr>
              <a:t>27</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spcBef>
                <a:spcPct val="0"/>
              </a:spcBef>
            </a:pPr>
            <a:r>
              <a:rPr lang="en-US" dirty="0" smtClean="0"/>
              <a:t>To explore this further, carryover was then quantified at high concentrations, where the absorbance values were above the linear range of the detector. </a:t>
            </a:r>
          </a:p>
          <a:p>
            <a:pPr eaLnBrk="1" hangingPunct="1">
              <a:spcBef>
                <a:spcPct val="0"/>
              </a:spcBef>
            </a:pPr>
            <a:r>
              <a:rPr lang="en-US" dirty="0" smtClean="0"/>
              <a:t>Carryover for these compounds is still extraordinarily low. The highest observed was 0.00093%. </a:t>
            </a:r>
          </a:p>
          <a:p>
            <a:pPr eaLnBrk="1" hangingPunct="1">
              <a:spcBef>
                <a:spcPct val="0"/>
              </a:spcBef>
            </a:pPr>
            <a:r>
              <a:rPr lang="en-US" dirty="0" smtClean="0"/>
              <a:t>In these examples, the ACQUITY UPLC I-Class FTN based system configuration was used.</a:t>
            </a:r>
          </a:p>
          <a:p>
            <a:pPr eaLnBrk="1" hangingPunct="1">
              <a:spcBef>
                <a:spcPct val="0"/>
              </a:spcBef>
            </a:pPr>
            <a:r>
              <a:rPr lang="en-US" dirty="0" smtClean="0"/>
              <a:t>So what does this mean for MS detection?</a:t>
            </a:r>
          </a:p>
        </p:txBody>
      </p:sp>
      <p:sp>
        <p:nvSpPr>
          <p:cNvPr id="4" name="Slide Number Placeholder 3"/>
          <p:cNvSpPr>
            <a:spLocks noGrp="1"/>
          </p:cNvSpPr>
          <p:nvPr>
            <p:ph type="sldNum" sz="quarter" idx="10"/>
          </p:nvPr>
        </p:nvSpPr>
        <p:spPr/>
        <p:txBody>
          <a:bodyPr/>
          <a:lstStyle/>
          <a:p>
            <a:pPr>
              <a:defRPr/>
            </a:pPr>
            <a:fld id="{007C0897-6406-43C6-95EA-4F85929FD4E5}" type="slidenum">
              <a:rPr lang="en-US" smtClean="0"/>
              <a:pPr>
                <a:defRPr/>
              </a:pPr>
              <a:t>28</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76803"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dirty="0" smtClean="0"/>
              <a:t>Now, this reduction in carryover is </a:t>
            </a:r>
            <a:r>
              <a:rPr lang="en-US" b="0" dirty="0" smtClean="0"/>
              <a:t>especially significant for MS and means that methods developed for even the most sensitive MS detectors can be validated and utilized across the full dynamic range of the MS detector without concern that carryover will force the upper limit of quantitation to be reduced. In other words the PRACTICAL and THEORETICAL sensitivity limit of the MS are</a:t>
            </a:r>
            <a:r>
              <a:rPr lang="en-US" b="0" baseline="0" dirty="0" smtClean="0"/>
              <a:t> the same</a:t>
            </a:r>
            <a:r>
              <a:rPr lang="en-US" b="0" dirty="0" smtClean="0"/>
              <a:t>.</a:t>
            </a:r>
          </a:p>
          <a:p>
            <a:pPr eaLnBrk="1" hangingPunct="1">
              <a:spcBef>
                <a:spcPct val="0"/>
              </a:spcBef>
            </a:pPr>
            <a:endParaRPr lang="en-US" b="0" dirty="0" smtClean="0"/>
          </a:p>
          <a:p>
            <a:pPr eaLnBrk="1" hangingPunct="1">
              <a:spcBef>
                <a:spcPct val="0"/>
              </a:spcBef>
            </a:pPr>
            <a:r>
              <a:rPr lang="en-US" b="0" dirty="0" smtClean="0"/>
              <a:t>The ACQUITY UPLC I-Class system is ideally suited for managing the challenging carryover requirements of the most sensitive LC/MS/MS methods requiring quantification across greater than four orders of magnitude. </a:t>
            </a:r>
          </a:p>
          <a:p>
            <a:pPr eaLnBrk="1" hangingPunct="1">
              <a:spcBef>
                <a:spcPct val="0"/>
              </a:spcBef>
            </a:pPr>
            <a:endParaRPr lang="en-US" dirty="0" smtClean="0"/>
          </a:p>
          <a:p>
            <a:pPr eaLnBrk="1" hangingPunct="1">
              <a:spcBef>
                <a:spcPct val="0"/>
              </a:spcBef>
            </a:pPr>
            <a:r>
              <a:rPr lang="en-US" dirty="0" smtClean="0"/>
              <a:t>In this example, the ACQUITY UPLC I-Class system FTN configuration and the very sensitive Waters’ </a:t>
            </a:r>
            <a:r>
              <a:rPr lang="en-US" dirty="0" err="1" smtClean="0"/>
              <a:t>Xevo</a:t>
            </a:r>
            <a:r>
              <a:rPr lang="en-US" dirty="0" smtClean="0"/>
              <a:t> TQS detector are combined. The </a:t>
            </a:r>
            <a:r>
              <a:rPr lang="en-US" dirty="0" err="1" smtClean="0"/>
              <a:t>Xevo</a:t>
            </a:r>
            <a:r>
              <a:rPr lang="en-US" dirty="0" smtClean="0"/>
              <a:t> TQS triple quadruple, has industry leading sensitivity. </a:t>
            </a:r>
          </a:p>
          <a:p>
            <a:pPr eaLnBrk="1" hangingPunct="1">
              <a:spcBef>
                <a:spcPct val="0"/>
              </a:spcBef>
            </a:pPr>
            <a:endParaRPr lang="en-US" dirty="0" smtClean="0"/>
          </a:p>
          <a:p>
            <a:pPr eaLnBrk="1" hangingPunct="1">
              <a:spcBef>
                <a:spcPct val="0"/>
              </a:spcBef>
            </a:pPr>
            <a:r>
              <a:rPr lang="en-US" dirty="0" smtClean="0"/>
              <a:t>During the analysis of omeprazole, carryover was not detected by the </a:t>
            </a:r>
            <a:r>
              <a:rPr lang="en-US" dirty="0" err="1" smtClean="0"/>
              <a:t>Xevo</a:t>
            </a:r>
            <a:r>
              <a:rPr lang="en-US" dirty="0" smtClean="0"/>
              <a:t> TQ-S and was, therefore, reduced to below 0.0005%.  Because sample carryover was minimized, calibration for the method was achieved from an Lower Level of Quantitation, LLOQ of 500 </a:t>
            </a:r>
            <a:r>
              <a:rPr lang="en-US" dirty="0" err="1" smtClean="0"/>
              <a:t>fg</a:t>
            </a:r>
            <a:r>
              <a:rPr lang="en-US" dirty="0" smtClean="0"/>
              <a:t>/mL to Upper level of Quantitation, ULOQ of 10 </a:t>
            </a:r>
            <a:r>
              <a:rPr lang="en-US" dirty="0" err="1" smtClean="0"/>
              <a:t>ng</a:t>
            </a:r>
            <a:r>
              <a:rPr lang="en-US" dirty="0" smtClean="0"/>
              <a:t>/mL or 500 </a:t>
            </a:r>
            <a:r>
              <a:rPr lang="en-US" dirty="0" err="1" smtClean="0"/>
              <a:t>ag</a:t>
            </a:r>
            <a:r>
              <a:rPr lang="en-US" dirty="0" smtClean="0"/>
              <a:t> to 10 </a:t>
            </a:r>
            <a:r>
              <a:rPr lang="en-US" dirty="0" err="1" smtClean="0"/>
              <a:t>pg</a:t>
            </a:r>
            <a:r>
              <a:rPr lang="en-US" dirty="0" smtClean="0"/>
              <a:t> on column.</a:t>
            </a:r>
          </a:p>
          <a:p>
            <a:pPr eaLnBrk="1" hangingPunct="1">
              <a:spcBef>
                <a:spcPct val="0"/>
              </a:spcBef>
            </a:pPr>
            <a:endParaRPr lang="en-US" dirty="0" smtClean="0"/>
          </a:p>
          <a:p>
            <a:pPr eaLnBrk="1" hangingPunct="1">
              <a:spcBef>
                <a:spcPct val="0"/>
              </a:spcBef>
            </a:pPr>
            <a:endParaRPr lang="en-US" dirty="0" smtClean="0"/>
          </a:p>
          <a:p>
            <a:pPr eaLnBrk="1" hangingPunct="1">
              <a:spcBef>
                <a:spcPct val="0"/>
              </a:spcBef>
            </a:pPr>
            <a:endParaRPr lang="en-US" dirty="0" smtClean="0"/>
          </a:p>
        </p:txBody>
      </p:sp>
      <p:sp>
        <p:nvSpPr>
          <p:cNvPr id="76804" name="Slide Number Placeholder 3"/>
          <p:cNvSpPr txBox="1">
            <a:spLocks noGrp="1"/>
          </p:cNvSpPr>
          <p:nvPr/>
        </p:nvSpPr>
        <p:spPr bwMode="auto">
          <a:xfrm>
            <a:off x="4145391" y="9119830"/>
            <a:ext cx="3168156" cy="4797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4813" tIns="47406" rIns="94813" bIns="47406" anchor="b"/>
          <a:lstStyle>
            <a:lvl1pPr defTabSz="923925" eaLnBrk="0" hangingPunct="0">
              <a:defRPr sz="1600">
                <a:solidFill>
                  <a:schemeClr val="tx1"/>
                </a:solidFill>
                <a:latin typeface="Verdana" pitchFamily="34" charset="0"/>
                <a:ea typeface="ＭＳ Ｐゴシック" pitchFamily="34" charset="-128"/>
              </a:defRPr>
            </a:lvl1pPr>
            <a:lvl2pPr marL="742950" indent="-285750" defTabSz="923925" eaLnBrk="0" hangingPunct="0">
              <a:defRPr sz="1600">
                <a:solidFill>
                  <a:schemeClr val="tx1"/>
                </a:solidFill>
                <a:latin typeface="Verdana" pitchFamily="34" charset="0"/>
                <a:ea typeface="ＭＳ Ｐゴシック" pitchFamily="34" charset="-128"/>
              </a:defRPr>
            </a:lvl2pPr>
            <a:lvl3pPr marL="1143000" indent="-228600" defTabSz="923925" eaLnBrk="0" hangingPunct="0">
              <a:defRPr sz="1600">
                <a:solidFill>
                  <a:schemeClr val="tx1"/>
                </a:solidFill>
                <a:latin typeface="Verdana" pitchFamily="34" charset="0"/>
                <a:ea typeface="ＭＳ Ｐゴシック" pitchFamily="34" charset="-128"/>
              </a:defRPr>
            </a:lvl3pPr>
            <a:lvl4pPr marL="1600200" indent="-228600" defTabSz="923925" eaLnBrk="0" hangingPunct="0">
              <a:defRPr sz="1600">
                <a:solidFill>
                  <a:schemeClr val="tx1"/>
                </a:solidFill>
                <a:latin typeface="Verdana" pitchFamily="34" charset="0"/>
                <a:ea typeface="ＭＳ Ｐゴシック" pitchFamily="34" charset="-128"/>
              </a:defRPr>
            </a:lvl4pPr>
            <a:lvl5pPr marL="2057400" indent="-228600" defTabSz="923925" eaLnBrk="0" hangingPunct="0">
              <a:defRPr sz="1600">
                <a:solidFill>
                  <a:schemeClr val="tx1"/>
                </a:solidFill>
                <a:latin typeface="Verdana" pitchFamily="34" charset="0"/>
                <a:ea typeface="ＭＳ Ｐゴシック" pitchFamily="34" charset="-128"/>
              </a:defRPr>
            </a:lvl5pPr>
            <a:lvl6pPr marL="2514600" indent="-228600" defTabSz="923925" eaLnBrk="0" fontAlgn="base" hangingPunct="0">
              <a:spcBef>
                <a:spcPct val="0"/>
              </a:spcBef>
              <a:spcAft>
                <a:spcPct val="0"/>
              </a:spcAft>
              <a:defRPr sz="1600">
                <a:solidFill>
                  <a:schemeClr val="tx1"/>
                </a:solidFill>
                <a:latin typeface="Verdana" pitchFamily="34" charset="0"/>
                <a:ea typeface="ＭＳ Ｐゴシック" pitchFamily="34" charset="-128"/>
              </a:defRPr>
            </a:lvl6pPr>
            <a:lvl7pPr marL="2971800" indent="-228600" defTabSz="923925" eaLnBrk="0" fontAlgn="base" hangingPunct="0">
              <a:spcBef>
                <a:spcPct val="0"/>
              </a:spcBef>
              <a:spcAft>
                <a:spcPct val="0"/>
              </a:spcAft>
              <a:defRPr sz="1600">
                <a:solidFill>
                  <a:schemeClr val="tx1"/>
                </a:solidFill>
                <a:latin typeface="Verdana" pitchFamily="34" charset="0"/>
                <a:ea typeface="ＭＳ Ｐゴシック" pitchFamily="34" charset="-128"/>
              </a:defRPr>
            </a:lvl7pPr>
            <a:lvl8pPr marL="3429000" indent="-228600" defTabSz="923925" eaLnBrk="0" fontAlgn="base" hangingPunct="0">
              <a:spcBef>
                <a:spcPct val="0"/>
              </a:spcBef>
              <a:spcAft>
                <a:spcPct val="0"/>
              </a:spcAft>
              <a:defRPr sz="1600">
                <a:solidFill>
                  <a:schemeClr val="tx1"/>
                </a:solidFill>
                <a:latin typeface="Verdana" pitchFamily="34" charset="0"/>
                <a:ea typeface="ＭＳ Ｐゴシック" pitchFamily="34" charset="-128"/>
              </a:defRPr>
            </a:lvl8pPr>
            <a:lvl9pPr marL="3886200" indent="-228600" defTabSz="923925" eaLnBrk="0" fontAlgn="base" hangingPunct="0">
              <a:spcBef>
                <a:spcPct val="0"/>
              </a:spcBef>
              <a:spcAft>
                <a:spcPct val="0"/>
              </a:spcAft>
              <a:defRPr sz="1600">
                <a:solidFill>
                  <a:schemeClr val="tx1"/>
                </a:solidFill>
                <a:latin typeface="Verdana" pitchFamily="34" charset="0"/>
                <a:ea typeface="ＭＳ Ｐゴシック" pitchFamily="34" charset="-128"/>
              </a:defRPr>
            </a:lvl9pPr>
          </a:lstStyle>
          <a:p>
            <a:pPr algn="r" eaLnBrk="1" hangingPunct="1"/>
            <a:fld id="{F37BD2C3-2A9D-4165-BD2F-40202A1B18F2}" type="slidenum">
              <a:rPr lang="en-US" sz="1200"/>
              <a:pPr algn="r" eaLnBrk="1" hangingPunct="1"/>
              <a:t>29</a:t>
            </a:fld>
            <a:endParaRPr lang="en-US" sz="1200"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spect="1" noChangeArrowheads="1" noTextEdit="1"/>
          </p:cNvSpPr>
          <p:nvPr>
            <p:ph type="sldImg"/>
          </p:nvPr>
        </p:nvSpPr>
        <p:spPr bwMode="auto">
          <a:xfrm>
            <a:off x="414338" y="547688"/>
            <a:ext cx="6291262" cy="4719637"/>
          </a:xfrm>
          <a:noFill/>
          <a:ln>
            <a:solidFill>
              <a:srgbClr val="000000"/>
            </a:solidFill>
            <a:miter lim="800000"/>
            <a:headEnd/>
            <a:tailEnd/>
          </a:ln>
        </p:spPr>
      </p:sp>
      <p:sp>
        <p:nvSpPr>
          <p:cNvPr id="71683"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dirty="0" smtClean="0"/>
              <a:t>Although updated, this slide should be familiar, it details the positioning contrasts between ACQUITY UPLC H-Class and ACQUITY UPLC systems. The sales strategy team has been using since the launch. These are the key differentiators between the two systems, one is not better than the other, but either may be best suited to a particular user task.</a:t>
            </a:r>
          </a:p>
          <a:p>
            <a:pPr eaLnBrk="1" hangingPunct="1">
              <a:spcBef>
                <a:spcPct val="0"/>
              </a:spcBef>
            </a:pPr>
            <a:endParaRPr lang="en-US" dirty="0" smtClean="0"/>
          </a:p>
          <a:p>
            <a:pPr eaLnBrk="1" hangingPunct="1">
              <a:spcBef>
                <a:spcPct val="0"/>
              </a:spcBef>
            </a:pPr>
            <a:r>
              <a:rPr lang="en-US" dirty="0" smtClean="0"/>
              <a:t>In general, if the customer requires an MS based system consider positioning the ACQUITY UPLC I-Class initially, but if HPLC compatibility or the primary user task is method development than H-Class should be considered.</a:t>
            </a:r>
          </a:p>
          <a:p>
            <a:pPr eaLnBrk="1" hangingPunct="1">
              <a:spcBef>
                <a:spcPct val="0"/>
              </a:spcBef>
            </a:pPr>
            <a:endParaRPr lang="en-US" dirty="0"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spect="1" noChangeArrowheads="1" noTextEdit="1"/>
          </p:cNvSpPr>
          <p:nvPr>
            <p:ph type="sldImg"/>
          </p:nvPr>
        </p:nvSpPr>
        <p:spPr>
          <a:xfrm>
            <a:off x="414338" y="547688"/>
            <a:ext cx="6291262" cy="4719637"/>
          </a:xfrm>
          <a:ln/>
        </p:spPr>
      </p:sp>
      <p:sp>
        <p:nvSpPr>
          <p:cNvPr id="7475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spcBef>
                <a:spcPct val="0"/>
              </a:spcBef>
            </a:pPr>
            <a:r>
              <a:rPr lang="en-GB" smtClean="0">
                <a:latin typeface="Verdana" pitchFamily="-109" charset="0"/>
                <a:ea typeface="ＭＳ Ｐゴシック" pitchFamily="-109" charset="-128"/>
              </a:rPr>
              <a:t>I hope that you can see from the last few minutes that we are not standing still. We are continuously evolving the ACQUITY family based on ever changing customer demands and challenges. We are listening to all of our customers, be they from Pharma (small or large molecules), chemical analysis, chemical materials and clinical. We recognize that ours is a global market and there are different challenges across the World. The ACQUITY Family of products is extensive, the competition is way behind where we are and we will not stop evolving. I wish you great success, an enjoyable few days and as always, if thee is any help that you need then please do not hesitate to ask.</a:t>
            </a:r>
            <a:endParaRPr lang="en-US" smtClean="0">
              <a:latin typeface="Verdana" pitchFamily="-109" charset="0"/>
              <a:ea typeface="ＭＳ Ｐゴシック" pitchFamily="-109" charset="-128"/>
            </a:endParaRPr>
          </a:p>
          <a:p>
            <a:pPr eaLnBrk="1" hangingPunct="1">
              <a:spcBef>
                <a:spcPct val="0"/>
              </a:spcBef>
            </a:pPr>
            <a:endParaRPr lang="en-US" smtClean="0">
              <a:latin typeface="Verdana" pitchFamily="-109" charset="0"/>
              <a:ea typeface="ＭＳ Ｐゴシック" pitchFamily="-109"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ltle with Americas">
    <p:spTree>
      <p:nvGrpSpPr>
        <p:cNvPr id="1" name=""/>
        <p:cNvGrpSpPr/>
        <p:nvPr/>
      </p:nvGrpSpPr>
      <p:grpSpPr>
        <a:xfrm>
          <a:off x="0" y="0"/>
          <a:ext cx="0" cy="0"/>
          <a:chOff x="0" y="0"/>
          <a:chExt cx="0" cy="0"/>
        </a:xfrm>
      </p:grpSpPr>
      <p:sp>
        <p:nvSpPr>
          <p:cNvPr id="6" name="Rectangle 8"/>
          <p:cNvSpPr>
            <a:spLocks noGrp="1" noChangeArrowheads="1"/>
          </p:cNvSpPr>
          <p:nvPr>
            <p:ph type="ctrTitle" hasCustomPrompt="1"/>
          </p:nvPr>
        </p:nvSpPr>
        <p:spPr>
          <a:xfrm>
            <a:off x="152400" y="1265208"/>
            <a:ext cx="4114800" cy="1935192"/>
          </a:xfrm>
        </p:spPr>
        <p:txBody>
          <a:bodyPr lIns="0" tIns="0" rIns="0" bIns="0" anchor="ctr"/>
          <a:lstStyle>
            <a:lvl1pPr algn="ctr">
              <a:lnSpc>
                <a:spcPct val="110000"/>
              </a:lnSpc>
              <a:defRPr sz="2000" smtClean="0">
                <a:solidFill>
                  <a:schemeClr val="tx1"/>
                </a:solidFill>
                <a:effectLst/>
              </a:defRPr>
            </a:lvl1pPr>
          </a:lstStyle>
          <a:p>
            <a:r>
              <a:rPr lang="en-US" dirty="0" smtClean="0"/>
              <a:t>Click to edit </a:t>
            </a:r>
            <a:br>
              <a:rPr lang="en-US" dirty="0" smtClean="0"/>
            </a:br>
            <a:r>
              <a:rPr lang="en-US" dirty="0" smtClean="0"/>
              <a:t>Master title style</a:t>
            </a:r>
          </a:p>
        </p:txBody>
      </p:sp>
      <p:sp>
        <p:nvSpPr>
          <p:cNvPr id="7" name="Rectangle 14"/>
          <p:cNvSpPr>
            <a:spLocks noGrp="1" noChangeArrowheads="1"/>
          </p:cNvSpPr>
          <p:nvPr>
            <p:ph type="subTitle" idx="1"/>
          </p:nvPr>
        </p:nvSpPr>
        <p:spPr>
          <a:xfrm>
            <a:off x="152400" y="4114800"/>
            <a:ext cx="4114800" cy="1752600"/>
          </a:xfrm>
        </p:spPr>
        <p:txBody>
          <a:bodyPr anchor="ctr">
            <a:normAutofit/>
          </a:bodyPr>
          <a:lstStyle>
            <a:lvl1pPr marL="0" indent="0" algn="ctr">
              <a:buFont typeface="Wingdings 2" pitchFamily="18" charset="2"/>
              <a:buNone/>
              <a:defRPr sz="1600" b="1" smtClean="0">
                <a:solidFill>
                  <a:schemeClr val="tx1"/>
                </a:solidFill>
                <a:effectLst/>
              </a:defRPr>
            </a:lvl1pPr>
          </a:lstStyle>
          <a:p>
            <a:r>
              <a:rPr lang="en-US" smtClean="0"/>
              <a:t>Click to edit Master subtitle style</a:t>
            </a:r>
            <a:endParaRPr lang="en-US" dirty="0" smtClean="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495800" y="1265208"/>
            <a:ext cx="4498975" cy="5334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999701926"/>
      </p:ext>
    </p:extLst>
  </p:cSld>
  <p:clrMapOvr>
    <a:masterClrMapping/>
  </p:clrMapOvr>
  <p:transition spd="slow"/>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011 Generic Title Slide">
    <p:spTree>
      <p:nvGrpSpPr>
        <p:cNvPr id="1" name=""/>
        <p:cNvGrpSpPr/>
        <p:nvPr/>
      </p:nvGrpSpPr>
      <p:grpSpPr>
        <a:xfrm>
          <a:off x="0" y="0"/>
          <a:ext cx="0" cy="0"/>
          <a:chOff x="0" y="0"/>
          <a:chExt cx="0" cy="0"/>
        </a:xfrm>
      </p:grpSpPr>
      <p:sp>
        <p:nvSpPr>
          <p:cNvPr id="6" name="Rectangle 8"/>
          <p:cNvSpPr>
            <a:spLocks noGrp="1" noChangeArrowheads="1"/>
          </p:cNvSpPr>
          <p:nvPr>
            <p:ph type="ctrTitle" hasCustomPrompt="1"/>
          </p:nvPr>
        </p:nvSpPr>
        <p:spPr>
          <a:xfrm>
            <a:off x="838200" y="2133600"/>
            <a:ext cx="7467600" cy="1935192"/>
          </a:xfrm>
        </p:spPr>
        <p:txBody>
          <a:bodyPr lIns="0" tIns="0" rIns="0" bIns="0" anchor="ctr">
            <a:normAutofit/>
          </a:bodyPr>
          <a:lstStyle>
            <a:lvl1pPr algn="ctr">
              <a:lnSpc>
                <a:spcPct val="110000"/>
              </a:lnSpc>
              <a:defRPr sz="2000" smtClean="0">
                <a:solidFill>
                  <a:schemeClr val="tx1"/>
                </a:solidFill>
                <a:effectLst/>
              </a:defRPr>
            </a:lvl1pPr>
          </a:lstStyle>
          <a:p>
            <a:r>
              <a:rPr lang="en-US" dirty="0" smtClean="0"/>
              <a:t>Click to edit </a:t>
            </a:r>
            <a:br>
              <a:rPr lang="en-US" dirty="0" smtClean="0"/>
            </a:br>
            <a:r>
              <a:rPr lang="en-US" dirty="0" smtClean="0"/>
              <a:t>Master title style</a:t>
            </a:r>
          </a:p>
        </p:txBody>
      </p:sp>
      <p:sp>
        <p:nvSpPr>
          <p:cNvPr id="7" name="Rectangle 14"/>
          <p:cNvSpPr>
            <a:spLocks noGrp="1" noChangeArrowheads="1"/>
          </p:cNvSpPr>
          <p:nvPr>
            <p:ph type="subTitle" idx="1" hasCustomPrompt="1"/>
          </p:nvPr>
        </p:nvSpPr>
        <p:spPr>
          <a:xfrm>
            <a:off x="838200" y="4724400"/>
            <a:ext cx="7467600" cy="1295400"/>
          </a:xfrm>
        </p:spPr>
        <p:txBody>
          <a:bodyPr anchor="ctr">
            <a:normAutofit/>
          </a:bodyPr>
          <a:lstStyle>
            <a:lvl1pPr marL="0" indent="0" algn="ctr">
              <a:buFont typeface="Wingdings 2" pitchFamily="18" charset="2"/>
              <a:buNone/>
              <a:defRPr sz="1600" b="1" smtClean="0">
                <a:solidFill>
                  <a:schemeClr val="tx1"/>
                </a:solidFill>
                <a:effectLst/>
              </a:defRPr>
            </a:lvl1pPr>
          </a:lstStyle>
          <a:p>
            <a:r>
              <a:rPr lang="en-US" dirty="0" smtClean="0"/>
              <a:t>Click to edit </a:t>
            </a:r>
            <a:br>
              <a:rPr lang="en-US" dirty="0" smtClean="0"/>
            </a:br>
            <a:r>
              <a:rPr lang="en-US" dirty="0" smtClean="0"/>
              <a:t>Master subtitle style</a:t>
            </a:r>
          </a:p>
        </p:txBody>
      </p:sp>
    </p:spTree>
    <p:extLst>
      <p:ext uri="{BB962C8B-B14F-4D97-AF65-F5344CB8AC3E}">
        <p14:creationId xmlns:p14="http://schemas.microsoft.com/office/powerpoint/2010/main" xmlns="" val="1052203727"/>
      </p:ext>
    </p:extLst>
  </p:cSld>
  <p:clrMapOvr>
    <a:masterClrMapping/>
  </p:clrMapOvr>
  <p:transition spd="slow"/>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85800" y="2906713"/>
            <a:ext cx="7772400" cy="1500187"/>
          </a:xfrm>
        </p:spPr>
        <p:txBody>
          <a:bodyPr anchor="ctr">
            <a:normAutofit/>
          </a:bodyPr>
          <a:lstStyle>
            <a:lvl1pPr marL="0" indent="0" algn="ctr">
              <a:buNone/>
              <a:defRPr sz="2000" b="1">
                <a:solidFill>
                  <a:schemeClr val="tx1"/>
                </a:solidFill>
                <a:effectLst/>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xmlns="" val="2755065065"/>
      </p:ext>
    </p:extLst>
  </p:cSld>
  <p:clrMapOvr>
    <a:masterClrMapping/>
  </p:clrMapOvr>
  <p:transition spd="slow"/>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82880" y="91440"/>
            <a:ext cx="6858000" cy="1005840"/>
          </a:xfrm>
          <a:noFill/>
        </p:spPr>
        <p:txBody>
          <a:bodyPr lIns="0" tIns="0" rIns="0" bIns="0">
            <a:normAutofit/>
          </a:bodyPr>
          <a:lstStyle/>
          <a:p>
            <a:r>
              <a:rPr lang="en-US" smtClean="0"/>
              <a:t>Click to edit Master title style</a:t>
            </a:r>
            <a:endParaRPr lang="en-US" dirty="0"/>
          </a:p>
        </p:txBody>
      </p:sp>
      <p:sp>
        <p:nvSpPr>
          <p:cNvPr id="3" name="Content Placeholder 2"/>
          <p:cNvSpPr>
            <a:spLocks noGrp="1"/>
          </p:cNvSpPr>
          <p:nvPr>
            <p:ph idx="1"/>
          </p:nvPr>
        </p:nvSpPr>
        <p:spPr>
          <a:xfrm>
            <a:off x="457200" y="1371600"/>
            <a:ext cx="8229600" cy="5029200"/>
          </a:xfrm>
          <a:noFill/>
        </p:spPr>
        <p:txBody>
          <a:bodyPr lIns="0" tIns="0" rIns="0" bIns="0">
            <a:normAutofit/>
          </a:bodyPr>
          <a:lstStyle>
            <a:lvl1pPr marL="228600" indent="-228600">
              <a:defRPr/>
            </a:lvl1pPr>
            <a:lvl2pPr marL="685800" indent="-338138">
              <a:defRPr/>
            </a:lvl2pPr>
            <a:lvl3pPr>
              <a:defRPr/>
            </a:lvl3pPr>
            <a:lvl4pPr>
              <a:defRPr baseline="0"/>
            </a:lvl4pPr>
            <a:lvl5pPr>
              <a:defRPr baseline="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extLst>
      <p:ext uri="{BB962C8B-B14F-4D97-AF65-F5344CB8AC3E}">
        <p14:creationId xmlns:p14="http://schemas.microsoft.com/office/powerpoint/2010/main" xmlns="" val="3820413405"/>
      </p:ext>
    </p:extLst>
  </p:cSld>
  <p:clrMapOvr>
    <a:masterClrMapping/>
  </p:clrMapOvr>
  <p:transition spd="slow"/>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Rectangle 16"/>
          <p:cNvSpPr>
            <a:spLocks noGrp="1" noChangeArrowheads="1"/>
          </p:cNvSpPr>
          <p:nvPr>
            <p:ph type="title"/>
          </p:nvPr>
        </p:nvSpPr>
        <p:spPr bwMode="gray">
          <a:xfrm>
            <a:off x="182880" y="91440"/>
            <a:ext cx="6858000" cy="100584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Tree>
    <p:extLst>
      <p:ext uri="{BB962C8B-B14F-4D97-AF65-F5344CB8AC3E}">
        <p14:creationId xmlns:p14="http://schemas.microsoft.com/office/powerpoint/2010/main" xmlns="" val="2634890033"/>
      </p:ext>
    </p:extLst>
  </p:cSld>
  <p:clrMapOvr>
    <a:masterClrMapping/>
  </p:clrMapOvr>
  <p:transition spd="slow"/>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4150666808"/>
      </p:ext>
    </p:extLst>
  </p:cSld>
  <p:clrMapOvr>
    <a:masterClrMapping/>
  </p:clrMapOvr>
  <p:transition spd="slow"/>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mparison with Header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31754" y="1219200"/>
            <a:ext cx="4114800" cy="914400"/>
          </a:xfrm>
          <a:solidFill>
            <a:schemeClr val="accent1">
              <a:lumMod val="20000"/>
              <a:lumOff val="80000"/>
            </a:schemeClr>
          </a:solidFill>
          <a:ln>
            <a:solidFill>
              <a:schemeClr val="tx1"/>
            </a:solidFill>
          </a:ln>
        </p:spPr>
        <p:txBody>
          <a:bodyPr anchor="ctr">
            <a:normAutofit/>
          </a:bodyPr>
          <a:lstStyle>
            <a:lvl1pPr marL="0" indent="0" algn="ctr">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724400" y="1219200"/>
            <a:ext cx="4114800" cy="914400"/>
          </a:xfrm>
          <a:solidFill>
            <a:schemeClr val="accent2">
              <a:lumMod val="20000"/>
              <a:lumOff val="80000"/>
            </a:schemeClr>
          </a:solidFill>
          <a:ln>
            <a:solidFill>
              <a:schemeClr val="tx1"/>
            </a:solidFill>
          </a:ln>
        </p:spPr>
        <p:txBody>
          <a:bodyPr anchor="ctr">
            <a:normAutofit/>
          </a:bodyPr>
          <a:lstStyle>
            <a:lvl1pPr marL="0" indent="0" algn="ctr">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24400" y="2133600"/>
            <a:ext cx="4114800" cy="4572000"/>
          </a:xfrm>
          <a:ln>
            <a:solidFill>
              <a:schemeClr val="tx1"/>
            </a:solidFill>
          </a:ln>
        </p:spPr>
        <p:txBody>
          <a:bodyPr/>
          <a:lstStyle>
            <a:lvl1pPr marL="233363" indent="-233363">
              <a:defRPr sz="1600"/>
            </a:lvl1pPr>
            <a:lvl2pPr marL="344488" indent="-233363">
              <a:defRPr sz="1400">
                <a:latin typeface="+mn-lt"/>
              </a:defRPr>
            </a:lvl2pPr>
            <a:lvl3pPr marL="457200" indent="-112713">
              <a:defRPr sz="1400">
                <a:latin typeface="+mn-lt"/>
              </a:defRPr>
            </a:lvl3pPr>
            <a:lvl4pPr marL="569913" indent="-112713">
              <a:defRPr sz="1400">
                <a:latin typeface="+mn-lt"/>
              </a:defRPr>
            </a:lvl4pPr>
            <a:lvl5pPr marL="684213" indent="-112713">
              <a:defRPr sz="1400">
                <a:latin typeface="+mn-lt"/>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0" name="Content Placeholder 5"/>
          <p:cNvSpPr>
            <a:spLocks noGrp="1"/>
          </p:cNvSpPr>
          <p:nvPr>
            <p:ph sz="quarter" idx="10"/>
          </p:nvPr>
        </p:nvSpPr>
        <p:spPr>
          <a:xfrm>
            <a:off x="233462" y="2133600"/>
            <a:ext cx="4114800" cy="4572000"/>
          </a:xfrm>
          <a:ln>
            <a:solidFill>
              <a:schemeClr val="tx1"/>
            </a:solidFill>
          </a:ln>
        </p:spPr>
        <p:txBody>
          <a:bodyPr/>
          <a:lstStyle>
            <a:lvl1pPr marL="228600" indent="-228600">
              <a:defRPr sz="1600"/>
            </a:lvl1pPr>
            <a:lvl2pPr marL="344488" indent="-233363">
              <a:defRPr sz="1400">
                <a:latin typeface="+mn-lt"/>
              </a:defRPr>
            </a:lvl2pPr>
            <a:lvl3pPr marL="457200" indent="-112713">
              <a:defRPr sz="1400">
                <a:latin typeface="+mn-lt"/>
              </a:defRPr>
            </a:lvl3pPr>
            <a:lvl4pPr marL="512763" indent="-112713">
              <a:defRPr sz="1400">
                <a:latin typeface="+mn-lt"/>
              </a:defRPr>
            </a:lvl4pPr>
            <a:lvl5pPr marL="627063" indent="-112713">
              <a:defRPr sz="1400">
                <a:latin typeface="+mn-lt"/>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8" name="Rectangle 16"/>
          <p:cNvSpPr>
            <a:spLocks noGrp="1" noChangeArrowheads="1"/>
          </p:cNvSpPr>
          <p:nvPr>
            <p:ph type="title"/>
          </p:nvPr>
        </p:nvSpPr>
        <p:spPr bwMode="gray">
          <a:xfrm>
            <a:off x="182880" y="91440"/>
            <a:ext cx="6858000" cy="100584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Tree>
    <p:extLst>
      <p:ext uri="{BB962C8B-B14F-4D97-AF65-F5344CB8AC3E}">
        <p14:creationId xmlns:p14="http://schemas.microsoft.com/office/powerpoint/2010/main" xmlns="" val="3799696807"/>
      </p:ext>
    </p:extLst>
  </p:cSld>
  <p:clrMapOvr>
    <a:masterClrMapping/>
  </p:clrMapOvr>
  <p:transition spd="slow"/>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304800" y="1295400"/>
            <a:ext cx="4114800" cy="5029200"/>
          </a:xfrm>
        </p:spPr>
        <p:txBody>
          <a:bodyPr>
            <a:normAutofit/>
          </a:bodyPr>
          <a:lstStyle>
            <a:lvl1pPr marL="228600" indent="-228600">
              <a:defRPr sz="1800"/>
            </a:lvl1pPr>
            <a:lvl2pPr marL="398463" indent="-285750">
              <a:defRPr sz="1400">
                <a:latin typeface="+mn-lt"/>
              </a:defRPr>
            </a:lvl2pPr>
            <a:lvl3pPr marL="573088" indent="-176213">
              <a:defRPr sz="1200">
                <a:latin typeface="+mn-lt"/>
              </a:defRPr>
            </a:lvl3pPr>
            <a:lvl4pPr marL="693738" indent="-123825">
              <a:defRPr sz="1200">
                <a:latin typeface="+mn-lt"/>
              </a:defRPr>
            </a:lvl4pPr>
            <a:lvl5pPr marL="804863" indent="-115888">
              <a:defRPr sz="12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Content Placeholder 3"/>
          <p:cNvSpPr>
            <a:spLocks noGrp="1"/>
          </p:cNvSpPr>
          <p:nvPr>
            <p:ph sz="half" idx="2"/>
          </p:nvPr>
        </p:nvSpPr>
        <p:spPr>
          <a:xfrm>
            <a:off x="4724400" y="1295400"/>
            <a:ext cx="4114800" cy="5029200"/>
          </a:xfrm>
        </p:spPr>
        <p:txBody>
          <a:bodyPr>
            <a:normAutofit/>
          </a:bodyPr>
          <a:lstStyle>
            <a:lvl1pPr marL="228600" indent="-228600">
              <a:defRPr sz="1800"/>
            </a:lvl1pPr>
            <a:lvl2pPr marL="398463" indent="-173038">
              <a:defRPr sz="1400">
                <a:latin typeface="+mn-lt"/>
              </a:defRPr>
            </a:lvl2pPr>
            <a:lvl3pPr marL="520700" indent="-176213">
              <a:defRPr sz="1200">
                <a:latin typeface="+mn-lt"/>
              </a:defRPr>
            </a:lvl3pPr>
            <a:lvl4pPr marL="633413" indent="-176213">
              <a:defRPr sz="1200">
                <a:latin typeface="+mn-lt"/>
              </a:defRPr>
            </a:lvl4pPr>
            <a:lvl5pPr marL="744538" indent="-174625">
              <a:defRPr sz="12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Rectangle 16"/>
          <p:cNvSpPr>
            <a:spLocks noGrp="1" noChangeArrowheads="1"/>
          </p:cNvSpPr>
          <p:nvPr>
            <p:ph type="title"/>
          </p:nvPr>
        </p:nvSpPr>
        <p:spPr bwMode="gray">
          <a:xfrm>
            <a:off x="182880" y="91440"/>
            <a:ext cx="6858000" cy="100584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Tree>
    <p:extLst>
      <p:ext uri="{BB962C8B-B14F-4D97-AF65-F5344CB8AC3E}">
        <p14:creationId xmlns:p14="http://schemas.microsoft.com/office/powerpoint/2010/main" xmlns="" val="3782262496"/>
      </p:ext>
    </p:extLst>
  </p:cSld>
  <p:clrMapOvr>
    <a:masterClrMapping/>
  </p:clrMapOvr>
  <p:transition spd="slow"/>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4 Boxes">
    <p:spTree>
      <p:nvGrpSpPr>
        <p:cNvPr id="1" name=""/>
        <p:cNvGrpSpPr/>
        <p:nvPr/>
      </p:nvGrpSpPr>
      <p:grpSpPr>
        <a:xfrm>
          <a:off x="0" y="0"/>
          <a:ext cx="0" cy="0"/>
          <a:chOff x="0" y="0"/>
          <a:chExt cx="0" cy="0"/>
        </a:xfrm>
      </p:grpSpPr>
      <p:sp>
        <p:nvSpPr>
          <p:cNvPr id="2" name="Title 1"/>
          <p:cNvSpPr>
            <a:spLocks noGrp="1"/>
          </p:cNvSpPr>
          <p:nvPr>
            <p:ph type="title"/>
          </p:nvPr>
        </p:nvSpPr>
        <p:spPr>
          <a:xfrm>
            <a:off x="182880" y="91440"/>
            <a:ext cx="6858000" cy="100584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223838" y="1371600"/>
            <a:ext cx="4114800" cy="2514600"/>
          </a:xfrm>
        </p:spPr>
        <p:txBody>
          <a:bodyPr/>
          <a:lstStyle>
            <a:lvl1pPr marL="233363" indent="-233363">
              <a:defRPr sz="1600"/>
            </a:lvl1pPr>
            <a:lvl2pPr marL="398463" indent="-285750">
              <a:defRPr sz="1400">
                <a:latin typeface="+mn-lt"/>
              </a:defRPr>
            </a:lvl2pPr>
            <a:lvl3pPr marL="520700" indent="-228600">
              <a:defRPr sz="1400">
                <a:latin typeface="+mn-lt"/>
              </a:defRPr>
            </a:lvl3pPr>
            <a:lvl4pPr marL="690563" indent="-225425">
              <a:defRPr sz="1400">
                <a:latin typeface="+mn-lt"/>
              </a:defRPr>
            </a:lvl4pPr>
            <a:lvl5pPr marL="917575" indent="-22860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7" name="Content Placeholder 2"/>
          <p:cNvSpPr>
            <a:spLocks noGrp="1"/>
          </p:cNvSpPr>
          <p:nvPr>
            <p:ph sz="half" idx="10"/>
          </p:nvPr>
        </p:nvSpPr>
        <p:spPr>
          <a:xfrm>
            <a:off x="4724400" y="1371600"/>
            <a:ext cx="4114800" cy="2514600"/>
          </a:xfrm>
        </p:spPr>
        <p:txBody>
          <a:bodyPr/>
          <a:lstStyle>
            <a:lvl1pPr marL="233363" indent="-233363">
              <a:defRPr sz="1600"/>
            </a:lvl1pPr>
            <a:lvl2pPr marL="398463" indent="-285750">
              <a:defRPr sz="1400">
                <a:latin typeface="+mn-lt"/>
              </a:defRPr>
            </a:lvl2pPr>
            <a:lvl3pPr marL="520700" indent="-228600">
              <a:defRPr sz="1400">
                <a:latin typeface="+mn-lt"/>
              </a:defRPr>
            </a:lvl3pPr>
            <a:lvl4pPr marL="690563" indent="-225425">
              <a:defRPr sz="1400">
                <a:latin typeface="+mn-lt"/>
              </a:defRPr>
            </a:lvl4pPr>
            <a:lvl5pPr marL="917575" indent="-22860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8" name="Content Placeholder 2"/>
          <p:cNvSpPr>
            <a:spLocks noGrp="1"/>
          </p:cNvSpPr>
          <p:nvPr>
            <p:ph sz="half" idx="11"/>
          </p:nvPr>
        </p:nvSpPr>
        <p:spPr>
          <a:xfrm>
            <a:off x="228600" y="4038600"/>
            <a:ext cx="4114800" cy="2514600"/>
          </a:xfrm>
        </p:spPr>
        <p:txBody>
          <a:bodyPr/>
          <a:lstStyle>
            <a:lvl1pPr marL="233363" indent="-233363">
              <a:defRPr sz="1600"/>
            </a:lvl1pPr>
            <a:lvl2pPr marL="398463" indent="-285750">
              <a:defRPr sz="1400">
                <a:latin typeface="+mn-lt"/>
              </a:defRPr>
            </a:lvl2pPr>
            <a:lvl3pPr marL="520700" indent="-228600">
              <a:defRPr sz="1400">
                <a:latin typeface="+mn-lt"/>
              </a:defRPr>
            </a:lvl3pPr>
            <a:lvl4pPr marL="690563" indent="-225425">
              <a:defRPr sz="1400">
                <a:latin typeface="+mn-lt"/>
              </a:defRPr>
            </a:lvl4pPr>
            <a:lvl5pPr marL="917575" indent="-22860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9" name="Content Placeholder 2"/>
          <p:cNvSpPr>
            <a:spLocks noGrp="1"/>
          </p:cNvSpPr>
          <p:nvPr>
            <p:ph sz="half" idx="12"/>
          </p:nvPr>
        </p:nvSpPr>
        <p:spPr>
          <a:xfrm>
            <a:off x="4729162" y="4038600"/>
            <a:ext cx="4114800" cy="2514600"/>
          </a:xfrm>
        </p:spPr>
        <p:txBody>
          <a:bodyPr/>
          <a:lstStyle>
            <a:lvl1pPr marL="233363" indent="-233363">
              <a:defRPr sz="1600"/>
            </a:lvl1pPr>
            <a:lvl2pPr marL="398463" indent="-285750">
              <a:defRPr sz="1400">
                <a:latin typeface="+mn-lt"/>
              </a:defRPr>
            </a:lvl2pPr>
            <a:lvl3pPr marL="520700" indent="-228600">
              <a:defRPr sz="1400">
                <a:latin typeface="+mn-lt"/>
              </a:defRPr>
            </a:lvl3pPr>
            <a:lvl4pPr marL="690563" indent="-225425">
              <a:defRPr sz="1400">
                <a:latin typeface="+mn-lt"/>
              </a:defRPr>
            </a:lvl4pPr>
            <a:lvl5pPr marL="917575" indent="-22860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extLst>
      <p:ext uri="{BB962C8B-B14F-4D97-AF65-F5344CB8AC3E}">
        <p14:creationId xmlns:p14="http://schemas.microsoft.com/office/powerpoint/2010/main" xmlns="" val="1514740306"/>
      </p:ext>
    </p:extLst>
  </p:cSld>
  <p:clrMapOvr>
    <a:masterClrMapping/>
  </p:clrMapOvr>
  <p:transition spd="slow"/>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 Boxes">
    <p:spTree>
      <p:nvGrpSpPr>
        <p:cNvPr id="1" name=""/>
        <p:cNvGrpSpPr/>
        <p:nvPr/>
      </p:nvGrpSpPr>
      <p:grpSpPr>
        <a:xfrm>
          <a:off x="0" y="0"/>
          <a:ext cx="0" cy="0"/>
          <a:chOff x="0" y="0"/>
          <a:chExt cx="0" cy="0"/>
        </a:xfrm>
      </p:grpSpPr>
      <p:sp>
        <p:nvSpPr>
          <p:cNvPr id="6" name="Content Placeholder 3"/>
          <p:cNvSpPr>
            <a:spLocks noGrp="1"/>
          </p:cNvSpPr>
          <p:nvPr>
            <p:ph sz="half" idx="11"/>
          </p:nvPr>
        </p:nvSpPr>
        <p:spPr>
          <a:xfrm>
            <a:off x="228600" y="4343400"/>
            <a:ext cx="8610600" cy="2286000"/>
          </a:xfrm>
          <a:noFill/>
          <a:ln>
            <a:solidFill>
              <a:schemeClr val="tx1"/>
            </a:solidFill>
          </a:ln>
        </p:spPr>
        <p:txBody>
          <a:bodyPr/>
          <a:lstStyle>
            <a:lvl1pPr marL="233363" indent="-233363">
              <a:defRPr sz="1600"/>
            </a:lvl1pPr>
            <a:lvl2pPr marL="690563" indent="-233363">
              <a:defRPr sz="1400">
                <a:latin typeface="+mn-lt"/>
              </a:defRPr>
            </a:lvl2pPr>
            <a:lvl3pPr marL="854075" indent="-173038">
              <a:defRPr sz="1400">
                <a:latin typeface="+mn-lt"/>
              </a:defRPr>
            </a:lvl3pPr>
            <a:lvl4pPr marL="1030288" indent="-174625">
              <a:defRPr sz="1400">
                <a:latin typeface="+mn-lt"/>
              </a:defRPr>
            </a:lvl4pPr>
            <a:lvl5pPr marL="1198563"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7" name="Rectangle 16"/>
          <p:cNvSpPr>
            <a:spLocks noGrp="1" noChangeArrowheads="1"/>
          </p:cNvSpPr>
          <p:nvPr>
            <p:ph type="title"/>
          </p:nvPr>
        </p:nvSpPr>
        <p:spPr bwMode="gray">
          <a:xfrm>
            <a:off x="182880" y="91440"/>
            <a:ext cx="6858000" cy="100584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
        <p:nvSpPr>
          <p:cNvPr id="8" name="Content Placeholder 2"/>
          <p:cNvSpPr>
            <a:spLocks noGrp="1"/>
          </p:cNvSpPr>
          <p:nvPr>
            <p:ph sz="half" idx="1"/>
          </p:nvPr>
        </p:nvSpPr>
        <p:spPr>
          <a:xfrm>
            <a:off x="223838" y="1371600"/>
            <a:ext cx="4114800" cy="2514600"/>
          </a:xfrm>
        </p:spPr>
        <p:txBody>
          <a:bodyPr/>
          <a:lstStyle>
            <a:lvl1pPr marL="233363" indent="-233363">
              <a:defRPr sz="1600"/>
            </a:lvl1pPr>
            <a:lvl2pPr marL="398463" indent="-285750">
              <a:defRPr sz="1400">
                <a:latin typeface="+mn-lt"/>
              </a:defRPr>
            </a:lvl2pPr>
            <a:lvl3pPr marL="520700" indent="-228600">
              <a:defRPr sz="1400">
                <a:latin typeface="+mn-lt"/>
              </a:defRPr>
            </a:lvl3pPr>
            <a:lvl4pPr marL="690563" indent="-225425">
              <a:defRPr sz="1400">
                <a:latin typeface="+mn-lt"/>
              </a:defRPr>
            </a:lvl4pPr>
            <a:lvl5pPr marL="917575" indent="-22860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9" name="Content Placeholder 2"/>
          <p:cNvSpPr>
            <a:spLocks noGrp="1"/>
          </p:cNvSpPr>
          <p:nvPr>
            <p:ph sz="half" idx="12"/>
          </p:nvPr>
        </p:nvSpPr>
        <p:spPr>
          <a:xfrm>
            <a:off x="4724400" y="1371600"/>
            <a:ext cx="4114800" cy="2514600"/>
          </a:xfrm>
        </p:spPr>
        <p:txBody>
          <a:bodyPr/>
          <a:lstStyle>
            <a:lvl1pPr marL="233363" indent="-233363">
              <a:defRPr sz="1600"/>
            </a:lvl1pPr>
            <a:lvl2pPr marL="398463" indent="-285750">
              <a:defRPr sz="1400">
                <a:latin typeface="+mn-lt"/>
              </a:defRPr>
            </a:lvl2pPr>
            <a:lvl3pPr marL="520700" indent="-228600">
              <a:defRPr sz="1400">
                <a:latin typeface="+mn-lt"/>
              </a:defRPr>
            </a:lvl3pPr>
            <a:lvl4pPr marL="690563" indent="-225425">
              <a:defRPr sz="1400">
                <a:latin typeface="+mn-lt"/>
              </a:defRPr>
            </a:lvl4pPr>
            <a:lvl5pPr marL="917575" indent="-228600">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extLst>
      <p:ext uri="{BB962C8B-B14F-4D97-AF65-F5344CB8AC3E}">
        <p14:creationId xmlns:p14="http://schemas.microsoft.com/office/powerpoint/2010/main" xmlns="" val="512319277"/>
      </p:ext>
    </p:extLst>
  </p:cSld>
  <p:clrMapOvr>
    <a:masterClrMapping/>
  </p:clrMapOvr>
  <p:transition spd="slow"/>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_3 Boxes">
    <p:spTree>
      <p:nvGrpSpPr>
        <p:cNvPr id="1" name=""/>
        <p:cNvGrpSpPr/>
        <p:nvPr/>
      </p:nvGrpSpPr>
      <p:grpSpPr>
        <a:xfrm>
          <a:off x="0" y="0"/>
          <a:ext cx="0" cy="0"/>
          <a:chOff x="0" y="0"/>
          <a:chExt cx="0" cy="0"/>
        </a:xfrm>
      </p:grpSpPr>
      <p:sp>
        <p:nvSpPr>
          <p:cNvPr id="6" name="Content Placeholder 3"/>
          <p:cNvSpPr>
            <a:spLocks noGrp="1"/>
          </p:cNvSpPr>
          <p:nvPr>
            <p:ph sz="half" idx="11"/>
          </p:nvPr>
        </p:nvSpPr>
        <p:spPr>
          <a:xfrm>
            <a:off x="228600" y="1219200"/>
            <a:ext cx="8610600" cy="2286000"/>
          </a:xfrm>
          <a:noFill/>
          <a:ln>
            <a:solidFill>
              <a:schemeClr val="tx1"/>
            </a:solidFill>
          </a:ln>
        </p:spPr>
        <p:txBody>
          <a:bodyPr/>
          <a:lstStyle>
            <a:lvl1pPr marL="233363" indent="-233363">
              <a:defRPr sz="1600"/>
            </a:lvl1pPr>
            <a:lvl2pPr marL="690563" indent="-233363">
              <a:defRPr sz="1400">
                <a:latin typeface="+mn-lt"/>
              </a:defRPr>
            </a:lvl2pPr>
            <a:lvl3pPr marL="854075" indent="-173038">
              <a:defRPr sz="1400">
                <a:latin typeface="+mn-lt"/>
              </a:defRPr>
            </a:lvl3pPr>
            <a:lvl4pPr marL="1030288" indent="-174625">
              <a:defRPr sz="1400">
                <a:latin typeface="+mn-lt"/>
              </a:defRPr>
            </a:lvl4pPr>
            <a:lvl5pPr marL="1198563"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7" name="Rectangle 16"/>
          <p:cNvSpPr>
            <a:spLocks noGrp="1" noChangeArrowheads="1"/>
          </p:cNvSpPr>
          <p:nvPr>
            <p:ph type="title"/>
          </p:nvPr>
        </p:nvSpPr>
        <p:spPr bwMode="gray">
          <a:xfrm>
            <a:off x="182880" y="91440"/>
            <a:ext cx="6858000" cy="100584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
        <p:nvSpPr>
          <p:cNvPr id="10" name="Content Placeholder 3"/>
          <p:cNvSpPr>
            <a:spLocks noGrp="1"/>
          </p:cNvSpPr>
          <p:nvPr>
            <p:ph sz="half" idx="12"/>
          </p:nvPr>
        </p:nvSpPr>
        <p:spPr>
          <a:xfrm>
            <a:off x="228600" y="3733800"/>
            <a:ext cx="8610600" cy="2743200"/>
          </a:xfrm>
          <a:noFill/>
          <a:ln>
            <a:solidFill>
              <a:schemeClr val="tx1"/>
            </a:solidFill>
          </a:ln>
        </p:spPr>
        <p:txBody>
          <a:bodyPr/>
          <a:lstStyle>
            <a:lvl1pPr marL="233363" indent="-233363">
              <a:defRPr sz="1600"/>
            </a:lvl1pPr>
            <a:lvl2pPr marL="690563" indent="-233363">
              <a:defRPr sz="1400">
                <a:latin typeface="+mn-lt"/>
              </a:defRPr>
            </a:lvl2pPr>
            <a:lvl3pPr marL="854075" indent="-173038">
              <a:defRPr sz="1400">
                <a:latin typeface="+mn-lt"/>
              </a:defRPr>
            </a:lvl3pPr>
            <a:lvl4pPr marL="1030288" indent="-174625">
              <a:defRPr sz="1400">
                <a:latin typeface="+mn-lt"/>
              </a:defRPr>
            </a:lvl4pPr>
            <a:lvl5pPr marL="1198563" indent="-173038">
              <a:defRPr sz="1400">
                <a:latin typeface="+mn-lt"/>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extLst>
      <p:ext uri="{BB962C8B-B14F-4D97-AF65-F5344CB8AC3E}">
        <p14:creationId xmlns:p14="http://schemas.microsoft.com/office/powerpoint/2010/main" xmlns="" val="3997976787"/>
      </p:ext>
    </p:extLst>
  </p:cSld>
  <p:clrMapOvr>
    <a:masterClrMapping/>
  </p:clrMapOvr>
  <p:transition spd="slow"/>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447800"/>
            <a:ext cx="5111750" cy="5105400"/>
          </a:xfrm>
        </p:spPr>
        <p:txBody>
          <a:bodyPr/>
          <a:lstStyle>
            <a:lvl1pPr marL="465138" indent="-342900">
              <a:defRPr sz="2000">
                <a:latin typeface="+mn-lt"/>
              </a:defRPr>
            </a:lvl1pPr>
            <a:lvl2pPr marL="627063" indent="-280988">
              <a:defRPr sz="1800">
                <a:latin typeface="+mn-lt"/>
              </a:defRPr>
            </a:lvl2pPr>
            <a:lvl3pPr marL="850900" indent="-228600">
              <a:defRPr sz="1400">
                <a:latin typeface="+mn-lt"/>
              </a:defRPr>
            </a:lvl3pPr>
            <a:lvl4pPr marL="1030288" indent="-228600">
              <a:defRPr sz="1400" baseline="0">
                <a:latin typeface="+mn-lt"/>
              </a:defRPr>
            </a:lvl4pPr>
            <a:lvl5pPr marL="1257300" indent="-228600">
              <a:defRPr sz="1400" baseline="0">
                <a:latin typeface="+mn-lt"/>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Text Placeholder 3"/>
          <p:cNvSpPr>
            <a:spLocks noGrp="1"/>
          </p:cNvSpPr>
          <p:nvPr>
            <p:ph type="body" sz="half" idx="2"/>
          </p:nvPr>
        </p:nvSpPr>
        <p:spPr>
          <a:xfrm>
            <a:off x="457200" y="1447800"/>
            <a:ext cx="3008313" cy="5105400"/>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Rectangle 16"/>
          <p:cNvSpPr>
            <a:spLocks noGrp="1" noChangeArrowheads="1"/>
          </p:cNvSpPr>
          <p:nvPr>
            <p:ph type="title"/>
          </p:nvPr>
        </p:nvSpPr>
        <p:spPr bwMode="gray">
          <a:xfrm>
            <a:off x="182880" y="91440"/>
            <a:ext cx="6858000" cy="100584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Tree>
    <p:extLst>
      <p:ext uri="{BB962C8B-B14F-4D97-AF65-F5344CB8AC3E}">
        <p14:creationId xmlns:p14="http://schemas.microsoft.com/office/powerpoint/2010/main" xmlns="" val="2678737613"/>
      </p:ext>
    </p:extLst>
  </p:cSld>
  <p:clrMapOvr>
    <a:masterClrMapping/>
  </p:clrMapOvr>
  <p:transition spd="slow"/>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5432609"/>
            <a:ext cx="5486400" cy="566738"/>
          </a:xfrm>
        </p:spPr>
        <p:txBody>
          <a:bodyPr anchor="ctr" anchorCtr="1"/>
          <a:lstStyle>
            <a:lvl1pPr algn="l">
              <a:defRPr sz="2000" b="1">
                <a:solidFill>
                  <a:schemeClr val="tx1"/>
                </a:solidFill>
                <a:effectLst/>
                <a:latin typeface="+mn-lt"/>
              </a:defRPr>
            </a:lvl1pPr>
          </a:lstStyle>
          <a:p>
            <a:r>
              <a:rPr lang="en-US" smtClean="0"/>
              <a:t>Click to edit Master title style</a:t>
            </a:r>
            <a:endParaRPr lang="en-US" dirty="0"/>
          </a:p>
        </p:txBody>
      </p:sp>
      <p:sp>
        <p:nvSpPr>
          <p:cNvPr id="3" name="Picture Placeholder 2"/>
          <p:cNvSpPr>
            <a:spLocks noGrp="1"/>
          </p:cNvSpPr>
          <p:nvPr>
            <p:ph type="pic" idx="1"/>
          </p:nvPr>
        </p:nvSpPr>
        <p:spPr>
          <a:xfrm>
            <a:off x="1792288" y="1397184"/>
            <a:ext cx="5486400" cy="3936816"/>
          </a:xfrm>
        </p:spPr>
        <p:txBody>
          <a:bodyPr>
            <a:normAutofit/>
          </a:bodyPr>
          <a:lstStyle>
            <a:lvl1pPr marL="0" indent="0">
              <a:buNone/>
              <a:defRPr sz="2000">
                <a:latin typeface="+mn-lt"/>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1792288" y="5999347"/>
            <a:ext cx="5486400" cy="804862"/>
          </a:xfrm>
        </p:spPr>
        <p:txBody>
          <a:bodyPr anchor="ctr" anchorCtr="1"/>
          <a:lstStyle>
            <a:lvl1pPr marL="0" indent="0">
              <a:buNone/>
              <a:defRPr sz="1600">
                <a:latin typeface="+mn-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xmlns="" val="1101534747"/>
      </p:ext>
    </p:extLst>
  </p:cSld>
  <p:clrMapOvr>
    <a:masterClrMapping/>
  </p:clrMapOvr>
  <p:transition spd="slow"/>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2011 Planning Title">
    <p:spTree>
      <p:nvGrpSpPr>
        <p:cNvPr id="1" name=""/>
        <p:cNvGrpSpPr/>
        <p:nvPr/>
      </p:nvGrpSpPr>
      <p:grpSpPr>
        <a:xfrm>
          <a:off x="0" y="0"/>
          <a:ext cx="0" cy="0"/>
          <a:chOff x="0" y="0"/>
          <a:chExt cx="0" cy="0"/>
        </a:xfrm>
      </p:grpSpPr>
      <p:sp>
        <p:nvSpPr>
          <p:cNvPr id="29699" name="Rectangle 8"/>
          <p:cNvSpPr>
            <a:spLocks noGrp="1" noChangeArrowheads="1"/>
          </p:cNvSpPr>
          <p:nvPr>
            <p:ph type="ctrTitle"/>
          </p:nvPr>
        </p:nvSpPr>
        <p:spPr>
          <a:xfrm>
            <a:off x="247650" y="1752601"/>
            <a:ext cx="4057650" cy="1847850"/>
          </a:xfrm>
        </p:spPr>
        <p:txBody>
          <a:bodyPr lIns="0" tIns="0" rIns="0" bIns="0" anchor="t"/>
          <a:lstStyle>
            <a:lvl1pPr algn="ctr">
              <a:lnSpc>
                <a:spcPct val="110000"/>
              </a:lnSpc>
              <a:defRPr smtClean="0">
                <a:solidFill>
                  <a:schemeClr val="tx1"/>
                </a:solidFill>
              </a:defRPr>
            </a:lvl1pPr>
          </a:lstStyle>
          <a:p>
            <a:r>
              <a:rPr lang="en-US" smtClean="0"/>
              <a:t>Click to edit Master title style</a:t>
            </a:r>
            <a:endParaRPr lang="en-US" dirty="0" smtClean="0"/>
          </a:p>
        </p:txBody>
      </p:sp>
      <p:sp>
        <p:nvSpPr>
          <p:cNvPr id="29701" name="Rectangle 14"/>
          <p:cNvSpPr>
            <a:spLocks noGrp="1" noChangeArrowheads="1"/>
          </p:cNvSpPr>
          <p:nvPr>
            <p:ph type="subTitle" idx="1"/>
          </p:nvPr>
        </p:nvSpPr>
        <p:spPr>
          <a:xfrm>
            <a:off x="212266" y="4800600"/>
            <a:ext cx="4171950" cy="1143000"/>
          </a:xfrm>
        </p:spPr>
        <p:txBody>
          <a:bodyPr/>
          <a:lstStyle>
            <a:lvl1pPr marL="0" indent="0" algn="ctr">
              <a:buFont typeface="Wingdings 2" pitchFamily="18" charset="2"/>
              <a:buNone/>
              <a:defRPr b="1" smtClean="0">
                <a:solidFill>
                  <a:schemeClr val="tx1"/>
                </a:solidFill>
                <a:effectLst>
                  <a:outerShdw blurRad="38100" dist="38100" dir="2700000" algn="tl">
                    <a:srgbClr val="C0C0C0"/>
                  </a:outerShdw>
                </a:effectLst>
              </a:defRPr>
            </a:lvl1pPr>
          </a:lstStyle>
          <a:p>
            <a:r>
              <a:rPr lang="en-US" smtClean="0"/>
              <a:t>Click to edit Master subtitle style</a:t>
            </a:r>
            <a:endParaRPr lang="en-US" dirty="0" smtClean="0"/>
          </a:p>
        </p:txBody>
      </p:sp>
    </p:spTree>
    <p:extLst>
      <p:ext uri="{BB962C8B-B14F-4D97-AF65-F5344CB8AC3E}">
        <p14:creationId xmlns:p14="http://schemas.microsoft.com/office/powerpoint/2010/main" xmlns="" val="3524713879"/>
      </p:ext>
    </p:extLst>
  </p:cSld>
  <p:clrMapOvr>
    <a:masterClrMapping/>
  </p:clrMapOvr>
  <p:transition spd="slow"/>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6489700" cy="1041400"/>
          </a:xfrm>
        </p:spPr>
        <p:txBody>
          <a:bodyPr/>
          <a:lstStyle/>
          <a:p>
            <a:r>
              <a:rPr lang="en-US" smtClean="0"/>
              <a:t>Click to edit Master title style</a:t>
            </a:r>
            <a:endParaRPr lang="en-US"/>
          </a:p>
        </p:txBody>
      </p:sp>
      <p:sp>
        <p:nvSpPr>
          <p:cNvPr id="3" name="Content Placeholder 2"/>
          <p:cNvSpPr>
            <a:spLocks noGrp="1"/>
          </p:cNvSpPr>
          <p:nvPr>
            <p:ph idx="1"/>
          </p:nvPr>
        </p:nvSpPr>
        <p:spPr>
          <a:xfrm>
            <a:off x="152400" y="1219200"/>
            <a:ext cx="8763000" cy="5334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xmlns="" val="52869346"/>
      </p:ext>
    </p:extLst>
  </p:cSld>
  <p:clrMapOvr>
    <a:masterClrMapping/>
  </p:clrMapOvr>
  <p:transition spd="slow"/>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FFFFFF"/>
                </a:solidFil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lvl1pPr>
              <a:defRPr>
                <a:latin typeface="+mn-lt"/>
              </a:defRPr>
            </a:lvl1pPr>
            <a:lvl2pPr>
              <a:defRPr sz="1800">
                <a:latin typeface="+mn-lt"/>
              </a:defRPr>
            </a:lvl2pPr>
            <a:lvl3pPr>
              <a:defRPr sz="1800">
                <a:latin typeface="+mn-lt"/>
              </a:defRPr>
            </a:lvl3pPr>
            <a:lvl4pPr>
              <a:defRPr sz="1800">
                <a:latin typeface="+mn-lt"/>
              </a:defRPr>
            </a:lvl4pPr>
            <a:lvl5pPr>
              <a:defRPr sz="1800">
                <a:latin typeface="+mn-lt"/>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extLst>
      <p:ext uri="{BB962C8B-B14F-4D97-AF65-F5344CB8AC3E}">
        <p14:creationId xmlns:p14="http://schemas.microsoft.com/office/powerpoint/2010/main" xmlns="" val="3777453266"/>
      </p:ext>
    </p:extLst>
  </p:cSld>
  <p:clrMapOvr>
    <a:masterClrMapping/>
  </p:clrMapOvr>
  <p:transition spd="slow"/>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31754" y="1417638"/>
            <a:ext cx="4114800" cy="639762"/>
          </a:xfrm>
          <a:solidFill>
            <a:schemeClr val="accent5"/>
          </a:solidFill>
          <a:ln>
            <a:solidFill>
              <a:schemeClr val="tx1"/>
            </a:solidFill>
          </a:ln>
        </p:spPr>
        <p:txBody>
          <a:bodyPr anchor="ctr"/>
          <a:lstStyle>
            <a:lvl1pPr marL="0" indent="0" algn="ctr">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724400" y="1417638"/>
            <a:ext cx="4114800" cy="639762"/>
          </a:xfrm>
          <a:solidFill>
            <a:srgbClr val="B2C1DB"/>
          </a:solidFill>
          <a:ln>
            <a:solidFill>
              <a:schemeClr val="tx1"/>
            </a:solidFill>
          </a:ln>
        </p:spPr>
        <p:txBody>
          <a:bodyPr anchor="ctr"/>
          <a:lstStyle>
            <a:lvl1pPr marL="0" indent="0" algn="ctr">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24400" y="2057400"/>
            <a:ext cx="4114800" cy="4572000"/>
          </a:xfrm>
          <a:ln>
            <a:solidFill>
              <a:schemeClr val="tx1"/>
            </a:solidFill>
          </a:ln>
        </p:spPr>
        <p:txBody>
          <a:bodyPr/>
          <a:lstStyle>
            <a:lvl1pPr marL="233363" indent="-233363">
              <a:defRPr sz="1600"/>
            </a:lvl1pPr>
            <a:lvl2pPr marL="344488" indent="-233363">
              <a:defRPr sz="1400">
                <a:latin typeface="+mn-lt"/>
              </a:defRPr>
            </a:lvl2pPr>
            <a:lvl3pPr marL="457200" indent="-112713">
              <a:defRPr sz="1400">
                <a:latin typeface="+mn-lt"/>
              </a:defRPr>
            </a:lvl3pPr>
            <a:lvl4pPr marL="569913" indent="-112713">
              <a:defRPr sz="1400">
                <a:latin typeface="+mn-lt"/>
              </a:defRPr>
            </a:lvl4pPr>
            <a:lvl5pPr marL="684213" indent="-112713">
              <a:defRPr sz="1400">
                <a:latin typeface="+mn-lt"/>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0" name="Content Placeholder 5"/>
          <p:cNvSpPr>
            <a:spLocks noGrp="1"/>
          </p:cNvSpPr>
          <p:nvPr>
            <p:ph sz="quarter" idx="10"/>
          </p:nvPr>
        </p:nvSpPr>
        <p:spPr>
          <a:xfrm>
            <a:off x="233462" y="2057400"/>
            <a:ext cx="4114800" cy="4572000"/>
          </a:xfrm>
          <a:ln>
            <a:solidFill>
              <a:schemeClr val="tx1"/>
            </a:solidFill>
          </a:ln>
        </p:spPr>
        <p:txBody>
          <a:bodyPr/>
          <a:lstStyle>
            <a:lvl1pPr marL="228600" indent="-228600">
              <a:defRPr sz="1600"/>
            </a:lvl1pPr>
            <a:lvl2pPr marL="344488" indent="-233363">
              <a:defRPr sz="1400">
                <a:latin typeface="+mn-lt"/>
              </a:defRPr>
            </a:lvl2pPr>
            <a:lvl3pPr marL="457200" indent="-112713">
              <a:defRPr sz="1400">
                <a:latin typeface="+mn-lt"/>
              </a:defRPr>
            </a:lvl3pPr>
            <a:lvl4pPr marL="512763" indent="-112713">
              <a:defRPr sz="1400">
                <a:latin typeface="+mn-lt"/>
              </a:defRPr>
            </a:lvl4pPr>
            <a:lvl5pPr marL="627063" indent="-112713">
              <a:defRPr sz="1400">
                <a:latin typeface="+mn-lt"/>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8" name="Rectangle 16"/>
          <p:cNvSpPr>
            <a:spLocks noGrp="1" noChangeArrowheads="1"/>
          </p:cNvSpPr>
          <p:nvPr>
            <p:ph type="title"/>
          </p:nvPr>
        </p:nvSpPr>
        <p:spPr bwMode="gray">
          <a:xfrm>
            <a:off x="152400" y="0"/>
            <a:ext cx="6489700" cy="1041400"/>
          </a:xfrm>
          <a:prstGeom prst="rect">
            <a:avLst/>
          </a:prstGeom>
          <a:noFill/>
          <a:ln w="9525">
            <a:noFill/>
            <a:miter lim="800000"/>
            <a:headEnd/>
            <a:tailEnd/>
          </a:ln>
          <a:effectLst/>
        </p:spPr>
        <p:txBody>
          <a:bodyPr/>
          <a:lstStyle/>
          <a:p>
            <a:pPr lvl="0"/>
            <a:r>
              <a:rPr lang="en-US" smtClean="0"/>
              <a:t>Click to edit Master title style</a:t>
            </a:r>
            <a:endParaRPr lang="en-US" dirty="0" smtClean="0"/>
          </a:p>
        </p:txBody>
      </p:sp>
    </p:spTree>
    <p:extLst>
      <p:ext uri="{BB962C8B-B14F-4D97-AF65-F5344CB8AC3E}">
        <p14:creationId xmlns:p14="http://schemas.microsoft.com/office/powerpoint/2010/main" xmlns="" val="3799696807"/>
      </p:ext>
    </p:extLst>
  </p:cSld>
  <p:clrMapOvr>
    <a:masterClrMapping/>
  </p:clrMapOvr>
  <p:transition spd="slow"/>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6489700" cy="10414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5613" y="1681163"/>
            <a:ext cx="4070350" cy="4762500"/>
          </a:xfrm>
        </p:spPr>
        <p:txBody>
          <a:bodyPr/>
          <a:lstStyle/>
          <a:p>
            <a:endParaRPr lang="en-US"/>
          </a:p>
        </p:txBody>
      </p:sp>
      <p:sp>
        <p:nvSpPr>
          <p:cNvPr id="4" name="Text Placeholder 3"/>
          <p:cNvSpPr>
            <a:spLocks noGrp="1"/>
          </p:cNvSpPr>
          <p:nvPr>
            <p:ph type="body" sz="half" idx="2"/>
          </p:nvPr>
        </p:nvSpPr>
        <p:spPr>
          <a:xfrm>
            <a:off x="4678363" y="1681163"/>
            <a:ext cx="4070350" cy="4762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spd="slow"/>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1"/>
                </a:solidFill>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lvl3pPr>
              <a:defRPr/>
            </a:lvl3pPr>
            <a:lvl4pPr>
              <a:defRPr baseline="0"/>
            </a:lvl4pPr>
            <a:lvl5pPr>
              <a:defRPr baseline="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extLst>
      <p:ext uri="{BB962C8B-B14F-4D97-AF65-F5344CB8AC3E}">
        <p14:creationId xmlns:p14="http://schemas.microsoft.com/office/powerpoint/2010/main" xmlns="" val="3614232711"/>
      </p:ext>
    </p:extLst>
  </p:cSld>
  <p:clrMapOvr>
    <a:masterClrMapping/>
  </p:clrMapOvr>
  <p:transition spd="slow"/>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06713"/>
            <a:ext cx="7772400" cy="1500187"/>
          </a:xfrm>
        </p:spPr>
        <p:txBody>
          <a:bodyPr anchor="b"/>
          <a:lstStyle>
            <a:lvl1pPr marL="0" indent="0" algn="ctr">
              <a:buNone/>
              <a:defRPr sz="2400" b="0">
                <a:solidFill>
                  <a:schemeClr val="accent1"/>
                </a:solidFill>
                <a:effectLst/>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xmlns="" val="2349783941"/>
      </p:ext>
    </p:extLst>
  </p:cSld>
  <p:clrMapOvr>
    <a:masterClrMapping/>
  </p:clrMapOvr>
  <p:transition spd="slow"/>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535113"/>
            <a:ext cx="4040188" cy="639762"/>
          </a:xfrm>
        </p:spPr>
        <p:txBody>
          <a:bodyPr anchor="b"/>
          <a:lstStyle>
            <a:lvl1pPr marL="0" indent="0">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000"/>
            </a:lvl1pPr>
            <a:lvl2pPr>
              <a:defRPr sz="1800">
                <a:latin typeface="+mn-lt"/>
              </a:defRPr>
            </a:lvl2pPr>
            <a:lvl3pPr>
              <a:defRPr sz="1800">
                <a:latin typeface="+mn-lt"/>
              </a:defRPr>
            </a:lvl3pPr>
            <a:lvl4pPr>
              <a:defRPr sz="1800">
                <a:latin typeface="+mn-lt"/>
              </a:defRPr>
            </a:lvl4pPr>
            <a:lvl5pPr>
              <a:defRPr sz="1800">
                <a:latin typeface="+mn-lt"/>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7" name="Title 1"/>
          <p:cNvSpPr>
            <a:spLocks noGrp="1"/>
          </p:cNvSpPr>
          <p:nvPr>
            <p:ph type="title"/>
          </p:nvPr>
        </p:nvSpPr>
        <p:spPr>
          <a:xfrm>
            <a:off x="452438" y="0"/>
            <a:ext cx="6805612" cy="1038225"/>
          </a:xfrm>
        </p:spPr>
        <p:txBody>
          <a:bodyPr/>
          <a:lstStyle>
            <a:lvl1pPr>
              <a:defRPr>
                <a:solidFill>
                  <a:srgbClr val="FFFFFF"/>
                </a:solidFill>
              </a:defRPr>
            </a:lvl1pPr>
          </a:lstStyle>
          <a:p>
            <a:r>
              <a:rPr lang="en-US" smtClean="0"/>
              <a:t>Click to edit Master title style</a:t>
            </a:r>
            <a:endParaRPr lang="en-US" dirty="0"/>
          </a:p>
        </p:txBody>
      </p:sp>
      <p:sp>
        <p:nvSpPr>
          <p:cNvPr id="10" name="Content Placeholder 5"/>
          <p:cNvSpPr>
            <a:spLocks noGrp="1"/>
          </p:cNvSpPr>
          <p:nvPr>
            <p:ph sz="quarter" idx="10"/>
          </p:nvPr>
        </p:nvSpPr>
        <p:spPr>
          <a:xfrm>
            <a:off x="454044" y="2174875"/>
            <a:ext cx="4041775" cy="3951288"/>
          </a:xfrm>
        </p:spPr>
        <p:txBody>
          <a:bodyPr/>
          <a:lstStyle>
            <a:lvl1pPr>
              <a:defRPr sz="2000"/>
            </a:lvl1pPr>
            <a:lvl2pPr>
              <a:defRPr sz="1800">
                <a:latin typeface="+mn-lt"/>
              </a:defRPr>
            </a:lvl2pPr>
            <a:lvl3pPr>
              <a:defRPr sz="1800">
                <a:latin typeface="+mn-lt"/>
              </a:defRPr>
            </a:lvl3pPr>
            <a:lvl4pPr>
              <a:defRPr sz="1800">
                <a:latin typeface="+mn-lt"/>
              </a:defRPr>
            </a:lvl4pPr>
            <a:lvl5pPr>
              <a:defRPr sz="1800">
                <a:latin typeface="+mn-lt"/>
              </a:defRPr>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Tree>
    <p:extLst>
      <p:ext uri="{BB962C8B-B14F-4D97-AF65-F5344CB8AC3E}">
        <p14:creationId xmlns:p14="http://schemas.microsoft.com/office/powerpoint/2010/main" xmlns="" val="961994942"/>
      </p:ext>
    </p:extLst>
  </p:cSld>
  <p:clrMapOvr>
    <a:masterClrMapping/>
  </p:clrMapOvr>
  <p:transition spd="slow"/>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358153"/>
            <a:ext cx="5111750" cy="5359678"/>
          </a:xfrm>
        </p:spPr>
        <p:txBody>
          <a:bodyPr/>
          <a:lstStyle>
            <a:lvl1pPr>
              <a:defRPr sz="2000">
                <a:latin typeface="+mn-lt"/>
              </a:defRPr>
            </a:lvl1pPr>
            <a:lvl2pPr>
              <a:defRPr sz="1800">
                <a:latin typeface="+mn-lt"/>
              </a:defRPr>
            </a:lvl2pPr>
            <a:lvl3pPr>
              <a:defRPr sz="1800">
                <a:latin typeface="+mn-lt"/>
              </a:defRPr>
            </a:lvl3pPr>
            <a:lvl4pPr>
              <a:defRPr sz="1800" baseline="0">
                <a:latin typeface="+mn-lt"/>
              </a:defRPr>
            </a:lvl4pPr>
            <a:lvl5pPr>
              <a:defRPr sz="1800" baseline="0">
                <a:latin typeface="+mn-lt"/>
              </a:defRPr>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Text Placeholder 3"/>
          <p:cNvSpPr>
            <a:spLocks noGrp="1"/>
          </p:cNvSpPr>
          <p:nvPr>
            <p:ph type="body" sz="half" idx="2"/>
          </p:nvPr>
        </p:nvSpPr>
        <p:spPr>
          <a:xfrm>
            <a:off x="457200" y="1358153"/>
            <a:ext cx="3008313" cy="5359678"/>
          </a:xfrm>
        </p:spPr>
        <p:txBody>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itle 1"/>
          <p:cNvSpPr>
            <a:spLocks noGrp="1"/>
          </p:cNvSpPr>
          <p:nvPr>
            <p:ph type="title"/>
          </p:nvPr>
        </p:nvSpPr>
        <p:spPr>
          <a:xfrm>
            <a:off x="452438" y="0"/>
            <a:ext cx="6805612" cy="1038225"/>
          </a:xfrm>
        </p:spPr>
        <p:txBody>
          <a:bodyPr/>
          <a:lstStyle>
            <a:lvl1pPr>
              <a:defRPr>
                <a:solidFill>
                  <a:srgbClr val="FFFFFF"/>
                </a:solidFill>
              </a:defRPr>
            </a:lvl1pPr>
          </a:lstStyle>
          <a:p>
            <a:r>
              <a:rPr lang="en-US" smtClean="0"/>
              <a:t>Click to edit Master title style</a:t>
            </a:r>
            <a:endParaRPr lang="en-US" dirty="0"/>
          </a:p>
        </p:txBody>
      </p:sp>
    </p:spTree>
    <p:extLst>
      <p:ext uri="{BB962C8B-B14F-4D97-AF65-F5344CB8AC3E}">
        <p14:creationId xmlns:p14="http://schemas.microsoft.com/office/powerpoint/2010/main" xmlns="" val="1030981368"/>
      </p:ext>
    </p:extLst>
  </p:cSld>
  <p:clrMapOvr>
    <a:masterClrMapping/>
  </p:clrMapOvr>
  <p:transition spd="slow"/>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6489700" cy="10414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52400" y="1328738"/>
            <a:ext cx="4267200" cy="51482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0" y="1328738"/>
            <a:ext cx="4267200" cy="51482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036262211"/>
      </p:ext>
    </p:extLst>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pic>
        <p:nvPicPr>
          <p:cNvPr id="1026" name="Picture 9" descr="ppt_header_white_ltblue.jpg"/>
          <p:cNvPicPr>
            <a:picLocks noChangeAspect="1"/>
          </p:cNvPicPr>
          <p:nvPr/>
        </p:nvPicPr>
        <p:blipFill>
          <a:blip r:embed="rId25" cstate="print">
            <a:extLst>
              <a:ext uri="{28A0092B-C50C-407E-A947-70E740481C1C}">
                <a14:useLocalDpi xmlns:a14="http://schemas.microsoft.com/office/drawing/2010/main" xmlns="" val="0"/>
              </a:ext>
            </a:extLst>
          </a:blip>
          <a:srcRect t="1224" b="11974"/>
          <a:stretch>
            <a:fillRect/>
          </a:stretch>
        </p:blipFill>
        <p:spPr bwMode="auto">
          <a:xfrm>
            <a:off x="0" y="0"/>
            <a:ext cx="9144000" cy="1127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27" name="Rectangle 14"/>
          <p:cNvSpPr>
            <a:spLocks noGrp="1" noChangeArrowheads="1"/>
          </p:cNvSpPr>
          <p:nvPr>
            <p:ph type="body" idx="1"/>
          </p:nvPr>
        </p:nvSpPr>
        <p:spPr bwMode="gray">
          <a:xfrm>
            <a:off x="457200" y="1371600"/>
            <a:ext cx="8229600" cy="52120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t" anchorCtr="0" compatLnSpc="1">
            <a:prstTxWarp prst="textNoShape">
              <a:avLst/>
            </a:prstTxWarp>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3076" name="Text Box 4"/>
          <p:cNvSpPr txBox="1">
            <a:spLocks noChangeArrowheads="1"/>
          </p:cNvSpPr>
          <p:nvPr/>
        </p:nvSpPr>
        <p:spPr bwMode="auto">
          <a:xfrm>
            <a:off x="0" y="6675120"/>
            <a:ext cx="1414463" cy="200025"/>
          </a:xfrm>
          <a:prstGeom prst="rect">
            <a:avLst/>
          </a:prstGeom>
          <a:noFill/>
          <a:ln>
            <a:noFill/>
          </a:ln>
          <a:extLst/>
        </p:spPr>
        <p:txBody>
          <a:bodyPr wrap="none">
            <a:spAutoFit/>
          </a:bodyPr>
          <a:lstStyle>
            <a:lvl1pPr eaLnBrk="0" hangingPunct="0">
              <a:defRPr sz="1600">
                <a:solidFill>
                  <a:schemeClr val="tx1"/>
                </a:solidFill>
                <a:latin typeface="Verdana" pitchFamily="31" charset="0"/>
                <a:ea typeface="ＭＳ Ｐゴシック" pitchFamily="31" charset="-128"/>
              </a:defRPr>
            </a:lvl1pPr>
            <a:lvl2pPr marL="37931725" indent="-37474525" eaLnBrk="0" hangingPunct="0">
              <a:defRPr sz="1600">
                <a:solidFill>
                  <a:schemeClr val="tx1"/>
                </a:solidFill>
                <a:latin typeface="Verdana" pitchFamily="31" charset="0"/>
                <a:ea typeface="ＭＳ Ｐゴシック" pitchFamily="31" charset="-128"/>
              </a:defRPr>
            </a:lvl2pPr>
            <a:lvl3pPr eaLnBrk="0" hangingPunct="0">
              <a:defRPr sz="1600">
                <a:solidFill>
                  <a:schemeClr val="tx1"/>
                </a:solidFill>
                <a:latin typeface="Verdana" pitchFamily="31" charset="0"/>
                <a:ea typeface="ＭＳ Ｐゴシック" pitchFamily="31" charset="-128"/>
              </a:defRPr>
            </a:lvl3pPr>
            <a:lvl4pPr eaLnBrk="0" hangingPunct="0">
              <a:defRPr sz="1600">
                <a:solidFill>
                  <a:schemeClr val="tx1"/>
                </a:solidFill>
                <a:latin typeface="Verdana" pitchFamily="31" charset="0"/>
                <a:ea typeface="ＭＳ Ｐゴシック" pitchFamily="31" charset="-128"/>
              </a:defRPr>
            </a:lvl4pPr>
            <a:lvl5pPr eaLnBrk="0" hangingPunct="0">
              <a:defRPr sz="1600">
                <a:solidFill>
                  <a:schemeClr val="tx1"/>
                </a:solidFill>
                <a:latin typeface="Verdana" pitchFamily="31" charset="0"/>
                <a:ea typeface="ＭＳ Ｐゴシック" pitchFamily="31" charset="-128"/>
              </a:defRPr>
            </a:lvl5pPr>
            <a:lvl6pPr marL="457200" eaLnBrk="0" fontAlgn="base" hangingPunct="0">
              <a:spcBef>
                <a:spcPct val="0"/>
              </a:spcBef>
              <a:spcAft>
                <a:spcPct val="0"/>
              </a:spcAft>
              <a:defRPr sz="1600">
                <a:solidFill>
                  <a:schemeClr val="tx1"/>
                </a:solidFill>
                <a:latin typeface="Verdana" pitchFamily="31" charset="0"/>
                <a:ea typeface="ＭＳ Ｐゴシック" pitchFamily="31" charset="-128"/>
              </a:defRPr>
            </a:lvl6pPr>
            <a:lvl7pPr marL="914400" eaLnBrk="0" fontAlgn="base" hangingPunct="0">
              <a:spcBef>
                <a:spcPct val="0"/>
              </a:spcBef>
              <a:spcAft>
                <a:spcPct val="0"/>
              </a:spcAft>
              <a:defRPr sz="1600">
                <a:solidFill>
                  <a:schemeClr val="tx1"/>
                </a:solidFill>
                <a:latin typeface="Verdana" pitchFamily="31" charset="0"/>
                <a:ea typeface="ＭＳ Ｐゴシック" pitchFamily="31" charset="-128"/>
              </a:defRPr>
            </a:lvl7pPr>
            <a:lvl8pPr marL="1371600" eaLnBrk="0" fontAlgn="base" hangingPunct="0">
              <a:spcBef>
                <a:spcPct val="0"/>
              </a:spcBef>
              <a:spcAft>
                <a:spcPct val="0"/>
              </a:spcAft>
              <a:defRPr sz="1600">
                <a:solidFill>
                  <a:schemeClr val="tx1"/>
                </a:solidFill>
                <a:latin typeface="Verdana" pitchFamily="31" charset="0"/>
                <a:ea typeface="ＭＳ Ｐゴシック" pitchFamily="31" charset="-128"/>
              </a:defRPr>
            </a:lvl8pPr>
            <a:lvl9pPr marL="1828800" eaLnBrk="0" fontAlgn="base" hangingPunct="0">
              <a:spcBef>
                <a:spcPct val="0"/>
              </a:spcBef>
              <a:spcAft>
                <a:spcPct val="0"/>
              </a:spcAft>
              <a:defRPr sz="1600">
                <a:solidFill>
                  <a:schemeClr val="tx1"/>
                </a:solidFill>
                <a:latin typeface="Verdana" pitchFamily="31" charset="0"/>
                <a:ea typeface="ＭＳ Ｐゴシック" pitchFamily="31" charset="-128"/>
              </a:defRPr>
            </a:lvl9pPr>
          </a:lstStyle>
          <a:p>
            <a:pPr algn="r">
              <a:buFont typeface="Verdana" pitchFamily="31" charset="0"/>
              <a:buNone/>
              <a:defRPr/>
            </a:pPr>
            <a:r>
              <a:rPr lang="en-US" sz="700" dirty="0" smtClean="0">
                <a:solidFill>
                  <a:srgbClr val="000000"/>
                </a:solidFill>
              </a:rPr>
              <a:t>©2011 Waters Corporation</a:t>
            </a:r>
          </a:p>
        </p:txBody>
      </p:sp>
      <p:sp>
        <p:nvSpPr>
          <p:cNvPr id="1029" name="Rectangle 16"/>
          <p:cNvSpPr>
            <a:spLocks noGrp="1" noChangeArrowheads="1"/>
          </p:cNvSpPr>
          <p:nvPr>
            <p:ph type="title"/>
          </p:nvPr>
        </p:nvSpPr>
        <p:spPr bwMode="gray">
          <a:xfrm>
            <a:off x="182880" y="91440"/>
            <a:ext cx="6858000" cy="10058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0" tIns="0" rIns="0" bIns="0" numCol="1" anchor="b" anchorCtr="0" compatLnSpc="1">
            <a:prstTxWarp prst="textNoShape">
              <a:avLst/>
            </a:prstTxWarp>
            <a:normAutofit/>
          </a:bodyPr>
          <a:lstStyle/>
          <a:p>
            <a:pPr lvl="0"/>
            <a:r>
              <a:rPr lang="en-US" smtClean="0"/>
              <a:t>Click to edit Master title style</a:t>
            </a:r>
            <a:endParaRPr lang="en-US" dirty="0" smtClean="0"/>
          </a:p>
        </p:txBody>
      </p:sp>
      <p:sp>
        <p:nvSpPr>
          <p:cNvPr id="7" name="Text Box 4"/>
          <p:cNvSpPr txBox="1">
            <a:spLocks noChangeArrowheads="1"/>
          </p:cNvSpPr>
          <p:nvPr/>
        </p:nvSpPr>
        <p:spPr bwMode="auto">
          <a:xfrm>
            <a:off x="8774113" y="6656388"/>
            <a:ext cx="369887" cy="200025"/>
          </a:xfrm>
          <a:prstGeom prst="rect">
            <a:avLst/>
          </a:prstGeom>
          <a:noFill/>
          <a:ln>
            <a:noFill/>
          </a:ln>
          <a:extLst/>
        </p:spPr>
        <p:txBody>
          <a:bodyPr wrap="none">
            <a:spAutoFit/>
          </a:bodyPr>
          <a:lstStyle>
            <a:lvl1pPr eaLnBrk="0" hangingPunct="0">
              <a:defRPr sz="1600">
                <a:solidFill>
                  <a:schemeClr val="tx1"/>
                </a:solidFill>
                <a:latin typeface="Verdana" pitchFamily="31" charset="0"/>
                <a:ea typeface="ＭＳ Ｐゴシック" pitchFamily="31" charset="-128"/>
              </a:defRPr>
            </a:lvl1pPr>
            <a:lvl2pPr marL="37931725" indent="-37474525" eaLnBrk="0" hangingPunct="0">
              <a:defRPr sz="1600">
                <a:solidFill>
                  <a:schemeClr val="tx1"/>
                </a:solidFill>
                <a:latin typeface="Verdana" pitchFamily="31" charset="0"/>
                <a:ea typeface="ＭＳ Ｐゴシック" pitchFamily="31" charset="-128"/>
              </a:defRPr>
            </a:lvl2pPr>
            <a:lvl3pPr eaLnBrk="0" hangingPunct="0">
              <a:defRPr sz="1600">
                <a:solidFill>
                  <a:schemeClr val="tx1"/>
                </a:solidFill>
                <a:latin typeface="Verdana" pitchFamily="31" charset="0"/>
                <a:ea typeface="ＭＳ Ｐゴシック" pitchFamily="31" charset="-128"/>
              </a:defRPr>
            </a:lvl3pPr>
            <a:lvl4pPr eaLnBrk="0" hangingPunct="0">
              <a:defRPr sz="1600">
                <a:solidFill>
                  <a:schemeClr val="tx1"/>
                </a:solidFill>
                <a:latin typeface="Verdana" pitchFamily="31" charset="0"/>
                <a:ea typeface="ＭＳ Ｐゴシック" pitchFamily="31" charset="-128"/>
              </a:defRPr>
            </a:lvl4pPr>
            <a:lvl5pPr eaLnBrk="0" hangingPunct="0">
              <a:defRPr sz="1600">
                <a:solidFill>
                  <a:schemeClr val="tx1"/>
                </a:solidFill>
                <a:latin typeface="Verdana" pitchFamily="31" charset="0"/>
                <a:ea typeface="ＭＳ Ｐゴシック" pitchFamily="31" charset="-128"/>
              </a:defRPr>
            </a:lvl5pPr>
            <a:lvl6pPr marL="457200" eaLnBrk="0" fontAlgn="base" hangingPunct="0">
              <a:spcBef>
                <a:spcPct val="0"/>
              </a:spcBef>
              <a:spcAft>
                <a:spcPct val="0"/>
              </a:spcAft>
              <a:defRPr sz="1600">
                <a:solidFill>
                  <a:schemeClr val="tx1"/>
                </a:solidFill>
                <a:latin typeface="Verdana" pitchFamily="31" charset="0"/>
                <a:ea typeface="ＭＳ Ｐゴシック" pitchFamily="31" charset="-128"/>
              </a:defRPr>
            </a:lvl6pPr>
            <a:lvl7pPr marL="914400" eaLnBrk="0" fontAlgn="base" hangingPunct="0">
              <a:spcBef>
                <a:spcPct val="0"/>
              </a:spcBef>
              <a:spcAft>
                <a:spcPct val="0"/>
              </a:spcAft>
              <a:defRPr sz="1600">
                <a:solidFill>
                  <a:schemeClr val="tx1"/>
                </a:solidFill>
                <a:latin typeface="Verdana" pitchFamily="31" charset="0"/>
                <a:ea typeface="ＭＳ Ｐゴシック" pitchFamily="31" charset="-128"/>
              </a:defRPr>
            </a:lvl7pPr>
            <a:lvl8pPr marL="1371600" eaLnBrk="0" fontAlgn="base" hangingPunct="0">
              <a:spcBef>
                <a:spcPct val="0"/>
              </a:spcBef>
              <a:spcAft>
                <a:spcPct val="0"/>
              </a:spcAft>
              <a:defRPr sz="1600">
                <a:solidFill>
                  <a:schemeClr val="tx1"/>
                </a:solidFill>
                <a:latin typeface="Verdana" pitchFamily="31" charset="0"/>
                <a:ea typeface="ＭＳ Ｐゴシック" pitchFamily="31" charset="-128"/>
              </a:defRPr>
            </a:lvl8pPr>
            <a:lvl9pPr marL="1828800" eaLnBrk="0" fontAlgn="base" hangingPunct="0">
              <a:spcBef>
                <a:spcPct val="0"/>
              </a:spcBef>
              <a:spcAft>
                <a:spcPct val="0"/>
              </a:spcAft>
              <a:defRPr sz="1600">
                <a:solidFill>
                  <a:schemeClr val="tx1"/>
                </a:solidFill>
                <a:latin typeface="Verdana" pitchFamily="31" charset="0"/>
                <a:ea typeface="ＭＳ Ｐゴシック" pitchFamily="31" charset="-128"/>
              </a:defRPr>
            </a:lvl9pPr>
          </a:lstStyle>
          <a:p>
            <a:pPr algn="r">
              <a:buFont typeface="Verdana" pitchFamily="31" charset="0"/>
              <a:buNone/>
              <a:defRPr/>
            </a:pPr>
            <a:r>
              <a:rPr lang="en-US" sz="700" smtClean="0">
                <a:solidFill>
                  <a:srgbClr val="000000"/>
                </a:solidFill>
              </a:rPr>
              <a:t> </a:t>
            </a:r>
            <a:fld id="{61038FCA-0082-4B63-AE65-45A27A5182FA}" type="slidenum">
              <a:rPr lang="en-US" sz="700" smtClean="0">
                <a:solidFill>
                  <a:srgbClr val="000000"/>
                </a:solidFill>
              </a:rPr>
              <a:pPr algn="r">
                <a:buFont typeface="Verdana" pitchFamily="31" charset="0"/>
                <a:buNone/>
                <a:defRPr/>
              </a:pPr>
              <a:t>‹#›</a:t>
            </a:fld>
            <a:endParaRPr lang="en-US" sz="700" smtClean="0">
              <a:solidFill>
                <a:srgbClr val="000000"/>
              </a:solidFill>
            </a:endParaRPr>
          </a:p>
        </p:txBody>
      </p:sp>
    </p:spTree>
  </p:cSld>
  <p:clrMap bg1="lt1" tx1="dk1" bg2="lt2" tx2="dk2" accent1="accent1" accent2="accent2" accent3="accent3" accent4="accent4" accent5="accent5" accent6="accent6" hlink="hlink" folHlink="folHlink"/>
  <p:sldLayoutIdLst>
    <p:sldLayoutId id="2147483939" r:id="rId1"/>
    <p:sldLayoutId id="2147483940" r:id="rId2"/>
    <p:sldLayoutId id="2147483941" r:id="rId3"/>
    <p:sldLayoutId id="2147483942" r:id="rId4"/>
    <p:sldLayoutId id="2147483943" r:id="rId5"/>
    <p:sldLayoutId id="2147483944" r:id="rId6"/>
    <p:sldLayoutId id="2147483945" r:id="rId7"/>
    <p:sldLayoutId id="2147483946" r:id="rId8"/>
    <p:sldLayoutId id="2147483947" r:id="rId9"/>
    <p:sldLayoutId id="2147483948" r:id="rId10"/>
    <p:sldLayoutId id="2147483949" r:id="rId11"/>
    <p:sldLayoutId id="2147483950" r:id="rId12"/>
    <p:sldLayoutId id="2147483951" r:id="rId13"/>
    <p:sldLayoutId id="2147483952" r:id="rId14"/>
    <p:sldLayoutId id="2147483953" r:id="rId15"/>
    <p:sldLayoutId id="2147483954" r:id="rId16"/>
    <p:sldLayoutId id="2147483955" r:id="rId17"/>
    <p:sldLayoutId id="2147483956" r:id="rId18"/>
    <p:sldLayoutId id="2147483912" r:id="rId19"/>
    <p:sldLayoutId id="2147483913" r:id="rId20"/>
    <p:sldLayoutId id="2147483915" r:id="rId21"/>
    <p:sldLayoutId id="2147483918" r:id="rId22"/>
    <p:sldLayoutId id="2147483957" r:id="rId23"/>
  </p:sldLayoutIdLst>
  <p:transition spd="slow"/>
  <p:timing>
    <p:tnLst>
      <p:par>
        <p:cTn id="1" dur="indefinite" restart="never" nodeType="tmRoot"/>
      </p:par>
    </p:tnLst>
  </p:timing>
  <p:txStyles>
    <p:titleStyle>
      <a:lvl1pPr algn="l" rtl="0" eaLnBrk="1" fontAlgn="base" hangingPunct="1">
        <a:spcBef>
          <a:spcPct val="0"/>
        </a:spcBef>
        <a:spcAft>
          <a:spcPct val="0"/>
        </a:spcAft>
        <a:defRPr sz="2400" b="1">
          <a:solidFill>
            <a:schemeClr val="bg1"/>
          </a:solidFill>
          <a:effectLst>
            <a:outerShdw blurRad="38100" dist="38100" dir="2700000" algn="tl">
              <a:srgbClr val="000000">
                <a:alpha val="43137"/>
              </a:srgbClr>
            </a:outerShdw>
          </a:effectLst>
          <a:latin typeface="+mj-lt"/>
          <a:ea typeface="ＭＳ Ｐゴシック" pitchFamily="31" charset="-128"/>
          <a:cs typeface="+mj-cs"/>
        </a:defRPr>
      </a:lvl1pPr>
      <a:lvl2pPr algn="l" rtl="0" eaLnBrk="1" fontAlgn="base" hangingPunct="1">
        <a:spcBef>
          <a:spcPct val="0"/>
        </a:spcBef>
        <a:spcAft>
          <a:spcPct val="0"/>
        </a:spcAft>
        <a:defRPr sz="2400">
          <a:solidFill>
            <a:schemeClr val="bg1"/>
          </a:solidFill>
          <a:effectLst>
            <a:outerShdw blurRad="38100" dist="38100" dir="2700000" algn="tl">
              <a:srgbClr val="C0C0C0"/>
            </a:outerShdw>
          </a:effectLst>
          <a:latin typeface="Verdana" pitchFamily="34" charset="0"/>
          <a:ea typeface="ＭＳ Ｐゴシック" pitchFamily="31" charset="-128"/>
        </a:defRPr>
      </a:lvl2pPr>
      <a:lvl3pPr algn="l" rtl="0" eaLnBrk="1" fontAlgn="base" hangingPunct="1">
        <a:spcBef>
          <a:spcPct val="0"/>
        </a:spcBef>
        <a:spcAft>
          <a:spcPct val="0"/>
        </a:spcAft>
        <a:defRPr sz="2400">
          <a:solidFill>
            <a:schemeClr val="bg1"/>
          </a:solidFill>
          <a:effectLst>
            <a:outerShdw blurRad="38100" dist="38100" dir="2700000" algn="tl">
              <a:srgbClr val="C0C0C0"/>
            </a:outerShdw>
          </a:effectLst>
          <a:latin typeface="Verdana" pitchFamily="34" charset="0"/>
          <a:ea typeface="ＭＳ Ｐゴシック" pitchFamily="31" charset="-128"/>
        </a:defRPr>
      </a:lvl3pPr>
      <a:lvl4pPr algn="l" rtl="0" eaLnBrk="1" fontAlgn="base" hangingPunct="1">
        <a:spcBef>
          <a:spcPct val="0"/>
        </a:spcBef>
        <a:spcAft>
          <a:spcPct val="0"/>
        </a:spcAft>
        <a:defRPr sz="2400">
          <a:solidFill>
            <a:schemeClr val="bg1"/>
          </a:solidFill>
          <a:effectLst>
            <a:outerShdw blurRad="38100" dist="38100" dir="2700000" algn="tl">
              <a:srgbClr val="C0C0C0"/>
            </a:outerShdw>
          </a:effectLst>
          <a:latin typeface="Verdana" pitchFamily="34" charset="0"/>
          <a:ea typeface="ＭＳ Ｐゴシック" pitchFamily="31" charset="-128"/>
        </a:defRPr>
      </a:lvl4pPr>
      <a:lvl5pPr algn="l" rtl="0" eaLnBrk="1" fontAlgn="base" hangingPunct="1">
        <a:spcBef>
          <a:spcPct val="0"/>
        </a:spcBef>
        <a:spcAft>
          <a:spcPct val="0"/>
        </a:spcAft>
        <a:defRPr sz="2400">
          <a:solidFill>
            <a:schemeClr val="bg1"/>
          </a:solidFill>
          <a:effectLst>
            <a:outerShdw blurRad="38100" dist="38100" dir="2700000" algn="tl">
              <a:srgbClr val="C0C0C0"/>
            </a:outerShdw>
          </a:effectLst>
          <a:latin typeface="Verdana" pitchFamily="34" charset="0"/>
          <a:ea typeface="ＭＳ Ｐゴシック" pitchFamily="31" charset="-128"/>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p:titleStyle>
    <p:bodyStyle>
      <a:lvl1pPr marL="342900" indent="-342900" algn="l" rtl="0" eaLnBrk="1" fontAlgn="base" hangingPunct="1">
        <a:lnSpc>
          <a:spcPct val="110000"/>
        </a:lnSpc>
        <a:spcBef>
          <a:spcPct val="20000"/>
        </a:spcBef>
        <a:spcAft>
          <a:spcPct val="0"/>
        </a:spcAft>
        <a:buClr>
          <a:schemeClr val="accent1"/>
        </a:buClr>
        <a:buFont typeface="Wingdings 2" pitchFamily="31" charset="2"/>
        <a:buChar char="¡"/>
        <a:defRPr sz="2000">
          <a:solidFill>
            <a:schemeClr val="tx1"/>
          </a:solidFill>
          <a:latin typeface="+mn-lt"/>
          <a:ea typeface="ＭＳ Ｐゴシック" pitchFamily="31" charset="-128"/>
          <a:cs typeface="+mn-cs"/>
        </a:defRPr>
      </a:lvl1pPr>
      <a:lvl2pPr marL="573088" indent="-333375" algn="l" rtl="0" eaLnBrk="1" fontAlgn="base" hangingPunct="1">
        <a:lnSpc>
          <a:spcPct val="110000"/>
        </a:lnSpc>
        <a:spcBef>
          <a:spcPct val="20000"/>
        </a:spcBef>
        <a:spcAft>
          <a:spcPct val="0"/>
        </a:spcAft>
        <a:buClr>
          <a:schemeClr val="accent1"/>
        </a:buClr>
        <a:buFont typeface="Verdana" pitchFamily="31" charset="0"/>
        <a:buChar char="—"/>
        <a:defRPr>
          <a:solidFill>
            <a:schemeClr val="tx1"/>
          </a:solidFill>
          <a:latin typeface="+mn-lt"/>
          <a:ea typeface="ＭＳ Ｐゴシック" pitchFamily="31" charset="-128"/>
        </a:defRPr>
      </a:lvl2pPr>
      <a:lvl3pPr marL="854075" indent="-228600" algn="l" rtl="0" eaLnBrk="1" fontAlgn="base" hangingPunct="1">
        <a:lnSpc>
          <a:spcPct val="110000"/>
        </a:lnSpc>
        <a:spcBef>
          <a:spcPct val="20000"/>
        </a:spcBef>
        <a:spcAft>
          <a:spcPct val="0"/>
        </a:spcAft>
        <a:buClr>
          <a:schemeClr val="accent1"/>
        </a:buClr>
        <a:buFont typeface="Courier New" pitchFamily="31" charset="0"/>
        <a:buChar char="o"/>
        <a:defRPr>
          <a:solidFill>
            <a:schemeClr val="tx1"/>
          </a:solidFill>
          <a:latin typeface="+mn-lt"/>
          <a:ea typeface="ＭＳ Ｐゴシック" pitchFamily="31" charset="-128"/>
        </a:defRPr>
      </a:lvl3pPr>
      <a:lvl4pPr marL="1139825" indent="-228600" algn="l" rtl="0" eaLnBrk="1" fontAlgn="base" hangingPunct="1">
        <a:lnSpc>
          <a:spcPct val="110000"/>
        </a:lnSpc>
        <a:spcBef>
          <a:spcPct val="20000"/>
        </a:spcBef>
        <a:spcAft>
          <a:spcPct val="0"/>
        </a:spcAft>
        <a:buClr>
          <a:schemeClr val="accent1"/>
        </a:buClr>
        <a:buFont typeface="Arial" charset="0"/>
        <a:buChar char="•"/>
        <a:defRPr sz="1600">
          <a:solidFill>
            <a:schemeClr val="tx1"/>
          </a:solidFill>
          <a:latin typeface="+mn-lt"/>
          <a:ea typeface="ＭＳ Ｐゴシック" pitchFamily="31" charset="-128"/>
        </a:defRPr>
      </a:lvl4pPr>
      <a:lvl5pPr marL="1427163" indent="-228600" algn="l" rtl="0" eaLnBrk="1" fontAlgn="base" hangingPunct="1">
        <a:lnSpc>
          <a:spcPct val="110000"/>
        </a:lnSpc>
        <a:spcBef>
          <a:spcPct val="20000"/>
        </a:spcBef>
        <a:spcAft>
          <a:spcPct val="0"/>
        </a:spcAft>
        <a:buClr>
          <a:schemeClr val="accent1"/>
        </a:buClr>
        <a:buFont typeface="Arial" charset="0"/>
        <a:buChar char="•"/>
        <a:defRPr sz="1600">
          <a:solidFill>
            <a:schemeClr val="tx1"/>
          </a:solidFill>
          <a:latin typeface="+mn-lt"/>
          <a:ea typeface="ＭＳ Ｐゴシック" pitchFamily="31" charset="-128"/>
        </a:defRPr>
      </a:lvl5pPr>
      <a:lvl6pPr marL="25146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6pPr>
      <a:lvl7pPr marL="29718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7pPr>
      <a:lvl8pPr marL="3429000" indent="-228600" algn="l" rtl="0" eaLnBrk="1" fontAlgn="base" hangingPunct="1">
        <a:spcBef>
          <a:spcPct val="20000"/>
        </a:spcBef>
        <a:spcAft>
          <a:spcPct val="0"/>
        </a:spcAft>
        <a:buNone/>
        <a:defRPr sz="1800" baseline="0">
          <a:solidFill>
            <a:schemeClr val="tx1"/>
          </a:solidFill>
          <a:latin typeface="+mn-lt"/>
        </a:defRPr>
      </a:lvl8pPr>
      <a:lvl9pPr marL="3886200" indent="-228600" algn="l" rtl="0" eaLnBrk="1" fontAlgn="base" hangingPunct="1">
        <a:spcBef>
          <a:spcPct val="20000"/>
        </a:spcBef>
        <a:spcAft>
          <a:spcPct val="0"/>
        </a:spcAft>
        <a:buNone/>
        <a:defRPr sz="2000" baseline="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17.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diagramLayout" Target="../diagrams/layout1.xml"/><Relationship Id="rId7" Type="http://schemas.openxmlformats.org/officeDocument/2006/relationships/image" Target="../media/image15.jpeg"/><Relationship Id="rId12" Type="http://schemas.openxmlformats.org/officeDocument/2006/relationships/image" Target="../media/image20.jpeg"/><Relationship Id="rId2" Type="http://schemas.openxmlformats.org/officeDocument/2006/relationships/diagramData" Target="../diagrams/data1.xml"/><Relationship Id="rId1" Type="http://schemas.openxmlformats.org/officeDocument/2006/relationships/slideLayout" Target="../slideLayouts/slideLayout23.xml"/><Relationship Id="rId6" Type="http://schemas.microsoft.com/office/2007/relationships/diagramDrawing" Target="../diagrams/drawing1.xml"/><Relationship Id="rId11" Type="http://schemas.openxmlformats.org/officeDocument/2006/relationships/image" Target="../media/image19.jpeg"/><Relationship Id="rId5" Type="http://schemas.openxmlformats.org/officeDocument/2006/relationships/diagramColors" Target="../diagrams/colors1.xml"/><Relationship Id="rId10" Type="http://schemas.openxmlformats.org/officeDocument/2006/relationships/image" Target="../media/image18.jpeg"/><Relationship Id="rId4" Type="http://schemas.openxmlformats.org/officeDocument/2006/relationships/diagramQuickStyle" Target="../diagrams/quickStyle1.xml"/><Relationship Id="rId9" Type="http://schemas.openxmlformats.org/officeDocument/2006/relationships/image" Target="../media/image17.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5.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8.xml"/><Relationship Id="rId1" Type="http://schemas.openxmlformats.org/officeDocument/2006/relationships/slideLayout" Target="../slideLayouts/slideLayout17.xml"/><Relationship Id="rId5" Type="http://schemas.openxmlformats.org/officeDocument/2006/relationships/image" Target="../media/image11.png"/><Relationship Id="rId4" Type="http://schemas.openxmlformats.org/officeDocument/2006/relationships/image" Target="../media/image23.emf"/></Relationships>
</file>

<file path=ppt/slides/_rels/slide10.xml.rels><?xml version="1.0" encoding="UTF-8" standalone="yes"?>
<Relationships xmlns="http://schemas.openxmlformats.org/package/2006/relationships"><Relationship Id="rId3" Type="http://schemas.openxmlformats.org/officeDocument/2006/relationships/image" Target="../media/image24.wmf"/><Relationship Id="rId2" Type="http://schemas.openxmlformats.org/officeDocument/2006/relationships/notesSlide" Target="../notesSlides/notesSlide9.xml"/><Relationship Id="rId1" Type="http://schemas.openxmlformats.org/officeDocument/2006/relationships/slideLayout" Target="../slideLayouts/slideLayout17.xml"/><Relationship Id="rId4" Type="http://schemas.openxmlformats.org/officeDocument/2006/relationships/image" Target="../media/image25.emf"/></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17.xml"/><Relationship Id="rId5" Type="http://schemas.openxmlformats.org/officeDocument/2006/relationships/image" Target="../media/image30.png"/><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8" Type="http://schemas.openxmlformats.org/officeDocument/2006/relationships/image" Target="../media/image15.jpeg"/><Relationship Id="rId13" Type="http://schemas.openxmlformats.org/officeDocument/2006/relationships/image" Target="../media/image20.jpeg"/><Relationship Id="rId3" Type="http://schemas.openxmlformats.org/officeDocument/2006/relationships/diagramData" Target="../diagrams/data2.xml"/><Relationship Id="rId7" Type="http://schemas.microsoft.com/office/2007/relationships/diagramDrawing" Target="../diagrams/drawing2.xml"/><Relationship Id="rId12" Type="http://schemas.openxmlformats.org/officeDocument/2006/relationships/image" Target="../media/image19.jpeg"/><Relationship Id="rId2" Type="http://schemas.openxmlformats.org/officeDocument/2006/relationships/notesSlide" Target="../notesSlides/notesSlide12.xml"/><Relationship Id="rId1" Type="http://schemas.openxmlformats.org/officeDocument/2006/relationships/slideLayout" Target="../slideLayouts/slideLayout23.xml"/><Relationship Id="rId6" Type="http://schemas.openxmlformats.org/officeDocument/2006/relationships/diagramColors" Target="../diagrams/colors2.xml"/><Relationship Id="rId11" Type="http://schemas.openxmlformats.org/officeDocument/2006/relationships/image" Target="../media/image18.jpeg"/><Relationship Id="rId5" Type="http://schemas.openxmlformats.org/officeDocument/2006/relationships/diagramQuickStyle" Target="../diagrams/quickStyle2.xml"/><Relationship Id="rId10" Type="http://schemas.openxmlformats.org/officeDocument/2006/relationships/image" Target="../media/image17.jpeg"/><Relationship Id="rId4" Type="http://schemas.openxmlformats.org/officeDocument/2006/relationships/diagramLayout" Target="../diagrams/layout2.xml"/><Relationship Id="rId9" Type="http://schemas.openxmlformats.org/officeDocument/2006/relationships/image" Target="../media/image16.jpeg"/></Relationships>
</file>

<file path=ppt/slides/_rels/slide14.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32.emf"/></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6.xml"/><Relationship Id="rId1" Type="http://schemas.openxmlformats.org/officeDocument/2006/relationships/slideLayout" Target="../slideLayouts/slideLayout4.xml"/><Relationship Id="rId5" Type="http://schemas.openxmlformats.org/officeDocument/2006/relationships/image" Target="../media/image37.png"/><Relationship Id="rId4" Type="http://schemas.openxmlformats.org/officeDocument/2006/relationships/image" Target="../media/image36.png"/></Relationships>
</file>

<file path=ppt/slides/_rels/slide1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diagramLayout" Target="../diagrams/layout3.xml"/><Relationship Id="rId7" Type="http://schemas.openxmlformats.org/officeDocument/2006/relationships/image" Target="../media/image15.jpeg"/><Relationship Id="rId12" Type="http://schemas.openxmlformats.org/officeDocument/2006/relationships/image" Target="../media/image20.jpeg"/><Relationship Id="rId2" Type="http://schemas.openxmlformats.org/officeDocument/2006/relationships/diagramData" Target="../diagrams/data3.xml"/><Relationship Id="rId1" Type="http://schemas.openxmlformats.org/officeDocument/2006/relationships/slideLayout" Target="../slideLayouts/slideLayout23.xml"/><Relationship Id="rId6" Type="http://schemas.microsoft.com/office/2007/relationships/diagramDrawing" Target="../diagrams/drawing3.xml"/><Relationship Id="rId11" Type="http://schemas.openxmlformats.org/officeDocument/2006/relationships/image" Target="../media/image19.jpeg"/><Relationship Id="rId5" Type="http://schemas.openxmlformats.org/officeDocument/2006/relationships/diagramColors" Target="../diagrams/colors3.xml"/><Relationship Id="rId10" Type="http://schemas.openxmlformats.org/officeDocument/2006/relationships/image" Target="../media/image18.jpeg"/><Relationship Id="rId4" Type="http://schemas.openxmlformats.org/officeDocument/2006/relationships/diagramQuickStyle" Target="../diagrams/quickStyle3.xml"/><Relationship Id="rId9" Type="http://schemas.openxmlformats.org/officeDocument/2006/relationships/image" Target="../media/image17.jpeg"/></Relationships>
</file>

<file path=ppt/slides/_rels/slide21.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image" Target="../media/image22.emf"/></Relationships>
</file>

<file path=ppt/slides/_rels/slide25.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diagramLayout" Target="../diagrams/layout4.xml"/><Relationship Id="rId7" Type="http://schemas.openxmlformats.org/officeDocument/2006/relationships/image" Target="../media/image15.jpeg"/><Relationship Id="rId12" Type="http://schemas.openxmlformats.org/officeDocument/2006/relationships/image" Target="../media/image20.jpeg"/><Relationship Id="rId2" Type="http://schemas.openxmlformats.org/officeDocument/2006/relationships/diagramData" Target="../diagrams/data4.xml"/><Relationship Id="rId1" Type="http://schemas.openxmlformats.org/officeDocument/2006/relationships/slideLayout" Target="../slideLayouts/slideLayout23.xml"/><Relationship Id="rId6" Type="http://schemas.microsoft.com/office/2007/relationships/diagramDrawing" Target="../diagrams/drawing4.xml"/><Relationship Id="rId11" Type="http://schemas.openxmlformats.org/officeDocument/2006/relationships/image" Target="../media/image19.jpeg"/><Relationship Id="rId5" Type="http://schemas.openxmlformats.org/officeDocument/2006/relationships/diagramColors" Target="../diagrams/colors4.xml"/><Relationship Id="rId10" Type="http://schemas.openxmlformats.org/officeDocument/2006/relationships/image" Target="../media/image18.jpeg"/><Relationship Id="rId4" Type="http://schemas.openxmlformats.org/officeDocument/2006/relationships/diagramQuickStyle" Target="../diagrams/quickStyle4.xml"/><Relationship Id="rId9" Type="http://schemas.openxmlformats.org/officeDocument/2006/relationships/image" Target="../media/image17.jpeg"/></Relationships>
</file>

<file path=ppt/slides/_rels/slide2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3.xml"/><Relationship Id="rId1" Type="http://schemas.openxmlformats.org/officeDocument/2006/relationships/slideLayout" Target="../slideLayouts/slideLayout15.xml"/><Relationship Id="rId5" Type="http://schemas.openxmlformats.org/officeDocument/2006/relationships/image" Target="../media/image45.png"/><Relationship Id="rId4" Type="http://schemas.openxmlformats.org/officeDocument/2006/relationships/image" Target="../media/image44.png"/></Relationships>
</file>

<file path=ppt/slides/_rels/slide27.xml.rels><?xml version="1.0" encoding="UTF-8" standalone="yes"?>
<Relationships xmlns="http://schemas.openxmlformats.org/package/2006/relationships"><Relationship Id="rId8" Type="http://schemas.openxmlformats.org/officeDocument/2006/relationships/image" Target="../media/image51.emf"/><Relationship Id="rId3" Type="http://schemas.openxmlformats.org/officeDocument/2006/relationships/image" Target="../media/image46.emf"/><Relationship Id="rId7" Type="http://schemas.openxmlformats.org/officeDocument/2006/relationships/image" Target="../media/image50.emf"/><Relationship Id="rId2" Type="http://schemas.openxmlformats.org/officeDocument/2006/relationships/notesSlide" Target="../notesSlides/notesSlide24.xml"/><Relationship Id="rId1" Type="http://schemas.openxmlformats.org/officeDocument/2006/relationships/slideLayout" Target="../slideLayouts/slideLayout5.xml"/><Relationship Id="rId6" Type="http://schemas.openxmlformats.org/officeDocument/2006/relationships/image" Target="../media/image49.emf"/><Relationship Id="rId5" Type="http://schemas.openxmlformats.org/officeDocument/2006/relationships/image" Target="../media/image48.emf"/><Relationship Id="rId4" Type="http://schemas.openxmlformats.org/officeDocument/2006/relationships/image" Target="../media/image47.emf"/></Relationships>
</file>

<file path=ppt/slides/_rels/slide28.xml.rels><?xml version="1.0" encoding="UTF-8" standalone="yes"?>
<Relationships xmlns="http://schemas.openxmlformats.org/package/2006/relationships"><Relationship Id="rId8" Type="http://schemas.openxmlformats.org/officeDocument/2006/relationships/image" Target="../media/image57.emf"/><Relationship Id="rId3" Type="http://schemas.openxmlformats.org/officeDocument/2006/relationships/image" Target="../media/image52.emf"/><Relationship Id="rId7" Type="http://schemas.openxmlformats.org/officeDocument/2006/relationships/image" Target="../media/image56.emf"/><Relationship Id="rId2" Type="http://schemas.openxmlformats.org/officeDocument/2006/relationships/notesSlide" Target="../notesSlides/notesSlide25.xml"/><Relationship Id="rId1" Type="http://schemas.openxmlformats.org/officeDocument/2006/relationships/slideLayout" Target="../slideLayouts/slideLayout5.xml"/><Relationship Id="rId6" Type="http://schemas.openxmlformats.org/officeDocument/2006/relationships/image" Target="../media/image55.emf"/><Relationship Id="rId5" Type="http://schemas.openxmlformats.org/officeDocument/2006/relationships/image" Target="../media/image54.emf"/><Relationship Id="rId4" Type="http://schemas.openxmlformats.org/officeDocument/2006/relationships/image" Target="../media/image53.emf"/></Relationships>
</file>

<file path=ppt/slides/_rels/slide2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6.xml"/><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7.xml"/><Relationship Id="rId1" Type="http://schemas.openxmlformats.org/officeDocument/2006/relationships/slideLayout" Target="../slideLayouts/slideLayout6.xml"/><Relationship Id="rId5" Type="http://schemas.openxmlformats.org/officeDocument/2006/relationships/image" Target="../media/image61.jpeg"/><Relationship Id="rId4" Type="http://schemas.openxmlformats.org/officeDocument/2006/relationships/image" Target="../media/image60.jpeg"/></Relationships>
</file>

<file path=ppt/slides/_rels/slide3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3010" name="Picture 3" descr="i-class system shot.png"/>
          <p:cNvPicPr>
            <a:picLocks noChangeAspect="1"/>
          </p:cNvPicPr>
          <p:nvPr/>
        </p:nvPicPr>
        <p:blipFill rotWithShape="1">
          <a:blip r:embed="rId3" cstate="print"/>
          <a:srcRect l="9485" t="4003" r="7544" b="7083"/>
          <a:stretch/>
        </p:blipFill>
        <p:spPr bwMode="auto">
          <a:xfrm>
            <a:off x="0" y="0"/>
            <a:ext cx="9144001" cy="6858000"/>
          </a:xfrm>
          <a:prstGeom prst="rect">
            <a:avLst/>
          </a:prstGeom>
          <a:noFill/>
          <a:ln w="9525">
            <a:noFill/>
            <a:miter lim="800000"/>
            <a:headEnd/>
            <a:tailEnd/>
          </a:ln>
        </p:spPr>
      </p:pic>
      <p:sp>
        <p:nvSpPr>
          <p:cNvPr id="5" name="Text Placeholder 4"/>
          <p:cNvSpPr>
            <a:spLocks noGrp="1"/>
          </p:cNvSpPr>
          <p:nvPr>
            <p:ph type="body" idx="1"/>
          </p:nvPr>
        </p:nvSpPr>
        <p:spPr>
          <a:xfrm>
            <a:off x="2654300" y="100013"/>
            <a:ext cx="6273800" cy="522287"/>
          </a:xfrm>
        </p:spPr>
        <p:txBody>
          <a:bodyPr/>
          <a:lstStyle/>
          <a:p>
            <a:r>
              <a:rPr lang="en-US" dirty="0" smtClean="0">
                <a:solidFill>
                  <a:schemeClr val="bg1"/>
                </a:solidFill>
              </a:rPr>
              <a:t>Extending the ACQUITY UPLC Family…</a:t>
            </a:r>
            <a:endParaRPr lang="en-US" dirty="0">
              <a:solidFill>
                <a:schemeClr val="bg1"/>
              </a:solidFill>
            </a:endParaRPr>
          </a:p>
        </p:txBody>
      </p:sp>
    </p:spTree>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showMasterPhAnim="0">
  <p:cSld>
    <p:bg>
      <p:bgPr>
        <a:solidFill>
          <a:schemeClr val="tx1"/>
        </a:soli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04123" y="117567"/>
            <a:ext cx="4264715" cy="3200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482" name="Picture 4" descr="0000_UPLC_storyboard_pages_FINAL_lowres.pdf"/>
          <p:cNvPicPr>
            <a:picLocks noChangeAspect="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663424" y="3604422"/>
            <a:ext cx="4264225" cy="3200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28" name="Picture 4"/>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655479" y="117567"/>
            <a:ext cx="4272170" cy="3200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104123" y="3604422"/>
            <a:ext cx="4262020" cy="3200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 name="Picture 2"/>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3119594" y="2632090"/>
            <a:ext cx="2498487" cy="1560162"/>
          </a:xfrm>
          <a:prstGeom prst="rect">
            <a:avLst/>
          </a:prstGeom>
          <a:ln/>
        </p:spPr>
        <p:style>
          <a:lnRef idx="1">
            <a:schemeClr val="accent1"/>
          </a:lnRef>
          <a:fillRef idx="2">
            <a:schemeClr val="accent1"/>
          </a:fillRef>
          <a:effectRef idx="1">
            <a:schemeClr val="accent1"/>
          </a:effectRef>
          <a:fontRef idx="minor">
            <a:schemeClr val="dk1"/>
          </a:fontRef>
        </p:style>
      </p:pic>
    </p:spTree>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2"/>
          <p:cNvSpPr>
            <a:spLocks noGrp="1"/>
          </p:cNvSpPr>
          <p:nvPr>
            <p:ph type="title"/>
          </p:nvPr>
        </p:nvSpPr>
        <p:spPr/>
        <p:txBody>
          <a:bodyPr/>
          <a:lstStyle/>
          <a:p>
            <a:pPr eaLnBrk="1" hangingPunct="1">
              <a:defRPr/>
            </a:pPr>
            <a:r>
              <a:rPr lang="en-US" smtClean="0">
                <a:cs typeface="+mj-cs"/>
              </a:rPr>
              <a:t>Challenges Continued … </a:t>
            </a:r>
            <a:br>
              <a:rPr lang="en-US" smtClean="0">
                <a:cs typeface="+mj-cs"/>
              </a:rPr>
            </a:br>
            <a:r>
              <a:rPr lang="en-US" smtClean="0">
                <a:cs typeface="+mj-cs"/>
              </a:rPr>
              <a:t>Need Ability to See More</a:t>
            </a:r>
            <a:endParaRPr lang="en-US" dirty="0" smtClean="0">
              <a:cs typeface="+mj-cs"/>
            </a:endParaRPr>
          </a:p>
        </p:txBody>
      </p:sp>
      <p:sp>
        <p:nvSpPr>
          <p:cNvPr id="59395" name="Content Placeholder 3"/>
          <p:cNvSpPr>
            <a:spLocks noGrp="1"/>
          </p:cNvSpPr>
          <p:nvPr>
            <p:ph idx="1"/>
          </p:nvPr>
        </p:nvSpPr>
        <p:spPr/>
        <p:txBody>
          <a:bodyPr/>
          <a:lstStyle/>
          <a:p>
            <a:pPr eaLnBrk="1" hangingPunct="1"/>
            <a:r>
              <a:rPr lang="en-US" b="1" smtClean="0">
                <a:solidFill>
                  <a:srgbClr val="FF0000"/>
                </a:solidFill>
                <a:ea typeface="ＭＳ Ｐゴシック"/>
              </a:rPr>
              <a:t>Complex separation </a:t>
            </a:r>
            <a:r>
              <a:rPr lang="en-US" smtClean="0">
                <a:ea typeface="ＭＳ Ｐゴシック"/>
              </a:rPr>
              <a:t>challenges which require systems that are designed to maximize the benefits of sub 2 µm particle</a:t>
            </a:r>
          </a:p>
          <a:p>
            <a:pPr eaLnBrk="1" hangingPunct="1"/>
            <a:endParaRPr lang="en-US" smtClean="0">
              <a:ea typeface="ＭＳ Ｐゴシック"/>
            </a:endParaRPr>
          </a:p>
          <a:p>
            <a:pPr eaLnBrk="1" hangingPunct="1"/>
            <a:r>
              <a:rPr lang="en-US" smtClean="0">
                <a:ea typeface="ＭＳ Ｐゴシック"/>
              </a:rPr>
              <a:t>Focusing on </a:t>
            </a:r>
            <a:r>
              <a:rPr lang="en-US" b="1" smtClean="0">
                <a:solidFill>
                  <a:srgbClr val="FF0000"/>
                </a:solidFill>
                <a:ea typeface="ＭＳ Ｐゴシック"/>
              </a:rPr>
              <a:t>minimizing dispersion </a:t>
            </a:r>
            <a:r>
              <a:rPr lang="en-US" smtClean="0">
                <a:ea typeface="ＭＳ Ｐゴシック"/>
              </a:rPr>
              <a:t>to enhance chromatographic resolution and sensitivity of UV and MS</a:t>
            </a:r>
          </a:p>
          <a:p>
            <a:pPr eaLnBrk="1" hangingPunct="1"/>
            <a:endParaRPr lang="en-US" smtClean="0">
              <a:ea typeface="ＭＳ Ｐゴシック"/>
            </a:endParaRPr>
          </a:p>
          <a:p>
            <a:pPr eaLnBrk="1" hangingPunct="1"/>
            <a:r>
              <a:rPr lang="en-US" b="1" smtClean="0">
                <a:solidFill>
                  <a:srgbClr val="FF0000"/>
                </a:solidFill>
                <a:ea typeface="ＭＳ Ｐゴシック"/>
              </a:rPr>
              <a:t>Lowering carryover </a:t>
            </a:r>
            <a:r>
              <a:rPr lang="en-US" smtClean="0">
                <a:ea typeface="ＭＳ Ｐゴシック"/>
              </a:rPr>
              <a:t>complements MS sensitivity and extends MS linear dynamic range</a:t>
            </a:r>
          </a:p>
          <a:p>
            <a:pPr eaLnBrk="1" hangingPunct="1"/>
            <a:endParaRPr lang="en-US" smtClean="0">
              <a:ea typeface="ＭＳ Ｐゴシック"/>
            </a:endParaRPr>
          </a:p>
          <a:p>
            <a:pPr eaLnBrk="1" hangingPunct="1"/>
            <a:r>
              <a:rPr lang="en-US" smtClean="0">
                <a:ea typeface="ＭＳ Ｐゴシック"/>
              </a:rPr>
              <a:t>The system’s low dispersion and faster cycle-time allows complex separations to be accelerated without compromising chromatographic performance</a:t>
            </a:r>
            <a:endParaRPr lang="en-US" dirty="0" smtClean="0">
              <a:ea typeface="ＭＳ Ｐゴシック"/>
            </a:endParaRPr>
          </a:p>
        </p:txBody>
      </p:sp>
    </p:spTree>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1"/>
          <p:cNvSpPr>
            <a:spLocks noGrp="1"/>
          </p:cNvSpPr>
          <p:nvPr>
            <p:ph type="body" idx="1"/>
          </p:nvPr>
        </p:nvSpPr>
        <p:spPr>
          <a:solidFill>
            <a:schemeClr val="accent1">
              <a:lumMod val="50000"/>
            </a:schemeClr>
          </a:solidFill>
        </p:spPr>
        <p:txBody>
          <a:bodyPr/>
          <a:lstStyle/>
          <a:p>
            <a:r>
              <a:rPr lang="en-US" dirty="0" smtClean="0">
                <a:solidFill>
                  <a:schemeClr val="bg1"/>
                </a:solidFill>
                <a:latin typeface="Verdana" pitchFamily="31" charset="0"/>
              </a:rPr>
              <a:t>The ACQUITY UPLC I-Class System represents</a:t>
            </a:r>
          </a:p>
        </p:txBody>
      </p:sp>
      <p:sp>
        <p:nvSpPr>
          <p:cNvPr id="13" name="Text Placeholder 12"/>
          <p:cNvSpPr>
            <a:spLocks noGrp="1"/>
          </p:cNvSpPr>
          <p:nvPr>
            <p:ph type="body" sz="quarter" idx="3"/>
          </p:nvPr>
        </p:nvSpPr>
        <p:spPr>
          <a:solidFill>
            <a:schemeClr val="accent1">
              <a:lumMod val="50000"/>
            </a:schemeClr>
          </a:solidFill>
        </p:spPr>
        <p:txBody>
          <a:bodyPr/>
          <a:lstStyle/>
          <a:p>
            <a:r>
              <a:rPr lang="en-US" dirty="0" smtClean="0">
                <a:solidFill>
                  <a:schemeClr val="bg1"/>
                </a:solidFill>
                <a:latin typeface="Verdana" pitchFamily="31" charset="0"/>
              </a:rPr>
              <a:t>The ACQUITY UPLC I-Class System accomplishes</a:t>
            </a:r>
          </a:p>
        </p:txBody>
      </p:sp>
      <p:sp>
        <p:nvSpPr>
          <p:cNvPr id="14" name="Content Placeholder 13"/>
          <p:cNvSpPr>
            <a:spLocks noGrp="1"/>
          </p:cNvSpPr>
          <p:nvPr>
            <p:ph sz="quarter" idx="4"/>
          </p:nvPr>
        </p:nvSpPr>
        <p:spPr>
          <a:xfrm>
            <a:off x="4724400" y="2057400"/>
            <a:ext cx="4114800" cy="2819400"/>
          </a:xfrm>
        </p:spPr>
        <p:txBody>
          <a:bodyPr/>
          <a:lstStyle/>
          <a:p>
            <a:r>
              <a:rPr lang="en-US" dirty="0" smtClean="0"/>
              <a:t>Highest throughput without compromising performance</a:t>
            </a:r>
          </a:p>
          <a:p>
            <a:endParaRPr lang="en-US" dirty="0" smtClean="0"/>
          </a:p>
          <a:p>
            <a:r>
              <a:rPr lang="en-US" dirty="0" smtClean="0"/>
              <a:t>Maximum Peak Capacity</a:t>
            </a:r>
          </a:p>
          <a:p>
            <a:endParaRPr lang="en-US" dirty="0" smtClean="0"/>
          </a:p>
          <a:p>
            <a:r>
              <a:rPr lang="en-US" dirty="0" smtClean="0"/>
              <a:t>Enhances the performance of any Mass Spectrometer</a:t>
            </a:r>
          </a:p>
          <a:p>
            <a:endParaRPr lang="en-US" dirty="0" smtClean="0"/>
          </a:p>
          <a:p>
            <a:r>
              <a:rPr lang="en-US" dirty="0" smtClean="0"/>
              <a:t>Better data quality</a:t>
            </a:r>
            <a:endParaRPr lang="en-US" dirty="0"/>
          </a:p>
        </p:txBody>
      </p:sp>
      <p:sp>
        <p:nvSpPr>
          <p:cNvPr id="15" name="Content Placeholder 14"/>
          <p:cNvSpPr>
            <a:spLocks noGrp="1"/>
          </p:cNvSpPr>
          <p:nvPr>
            <p:ph sz="quarter" idx="10"/>
          </p:nvPr>
        </p:nvSpPr>
        <p:spPr>
          <a:xfrm>
            <a:off x="233462" y="2057400"/>
            <a:ext cx="4114800" cy="2819400"/>
          </a:xfrm>
        </p:spPr>
        <p:txBody>
          <a:bodyPr/>
          <a:lstStyle/>
          <a:p>
            <a:r>
              <a:rPr lang="en-US" dirty="0" smtClean="0"/>
              <a:t>More recent evolution of UPLC</a:t>
            </a:r>
          </a:p>
          <a:p>
            <a:pPr>
              <a:buNone/>
            </a:pPr>
            <a:endParaRPr lang="en-US" dirty="0" smtClean="0"/>
          </a:p>
          <a:p>
            <a:r>
              <a:rPr lang="en-US" dirty="0" smtClean="0"/>
              <a:t>Based on 7 years of engineering innovation</a:t>
            </a:r>
          </a:p>
          <a:p>
            <a:endParaRPr lang="en-US" dirty="0" smtClean="0"/>
          </a:p>
          <a:p>
            <a:r>
              <a:rPr lang="en-US" dirty="0" smtClean="0"/>
              <a:t>Fueled by customer input</a:t>
            </a:r>
          </a:p>
          <a:p>
            <a:endParaRPr lang="en-US" dirty="0" smtClean="0"/>
          </a:p>
          <a:p>
            <a:r>
              <a:rPr lang="en-US" dirty="0" smtClean="0"/>
              <a:t>Pinnacle of chromatographic performance</a:t>
            </a:r>
          </a:p>
          <a:p>
            <a:endParaRPr lang="en-US" dirty="0"/>
          </a:p>
        </p:txBody>
      </p:sp>
      <p:sp>
        <p:nvSpPr>
          <p:cNvPr id="5122" name="Title 1"/>
          <p:cNvSpPr>
            <a:spLocks noGrp="1"/>
          </p:cNvSpPr>
          <p:nvPr>
            <p:ph type="title"/>
          </p:nvPr>
        </p:nvSpPr>
        <p:spPr/>
        <p:txBody>
          <a:bodyPr/>
          <a:lstStyle/>
          <a:p>
            <a:pPr eaLnBrk="1" hangingPunct="1">
              <a:defRPr/>
            </a:pPr>
            <a:r>
              <a:rPr lang="en-US" dirty="0"/>
              <a:t>Introducing ACQUITY UPLC I-Class</a:t>
            </a:r>
            <a:endParaRPr lang="en-US" dirty="0" smtClean="0">
              <a:cs typeface="+mj-cs"/>
            </a:endParaRPr>
          </a:p>
        </p:txBody>
      </p:sp>
      <p:pic>
        <p:nvPicPr>
          <p:cNvPr id="16" name="Picture 10" descr="What_Separates.jpg"/>
          <p:cNvPicPr>
            <a:picLocks noChangeAspect="1"/>
          </p:cNvPicPr>
          <p:nvPr/>
        </p:nvPicPr>
        <p:blipFill>
          <a:blip r:embed="rId3" cstate="print">
            <a:extLst>
              <a:ext uri="{28A0092B-C50C-407E-A947-70E740481C1C}">
                <a14:useLocalDpi xmlns:a14="http://schemas.microsoft.com/office/drawing/2010/main" xmlns="" val="0"/>
              </a:ext>
            </a:extLst>
          </a:blip>
          <a:srcRect l="4765" r="4765"/>
          <a:stretch>
            <a:fillRect/>
          </a:stretch>
        </p:blipFill>
        <p:spPr bwMode="auto">
          <a:xfrm>
            <a:off x="3582775" y="4876800"/>
            <a:ext cx="1979825" cy="1981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 name="Picture 24"/>
          <p:cNvPicPr>
            <a:picLocks noChangeAspect="1" noChangeArrowheads="1"/>
          </p:cNvPicPr>
          <p:nvPr/>
        </p:nvPicPr>
        <p:blipFill>
          <a:blip r:embed="rId4" cstate="print">
            <a:extLst>
              <a:ext uri="{28A0092B-C50C-407E-A947-70E740481C1C}">
                <a14:useLocalDpi xmlns:a14="http://schemas.microsoft.com/office/drawing/2010/main" xmlns="" val="0"/>
              </a:ext>
            </a:extLst>
          </a:blip>
          <a:srcRect l="3870" r="49151"/>
          <a:stretch>
            <a:fillRect/>
          </a:stretch>
        </p:blipFill>
        <p:spPr bwMode="auto">
          <a:xfrm>
            <a:off x="914400" y="5029200"/>
            <a:ext cx="1985962" cy="1752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 name="Picture 24"/>
          <p:cNvPicPr>
            <a:picLocks noChangeAspect="1" noChangeArrowheads="1"/>
          </p:cNvPicPr>
          <p:nvPr/>
        </p:nvPicPr>
        <p:blipFill>
          <a:blip r:embed="rId4" cstate="print">
            <a:extLst>
              <a:ext uri="{28A0092B-C50C-407E-A947-70E740481C1C}">
                <a14:useLocalDpi xmlns:a14="http://schemas.microsoft.com/office/drawing/2010/main" xmlns="" val="0"/>
              </a:ext>
            </a:extLst>
          </a:blip>
          <a:srcRect l="48934" r="5890"/>
          <a:stretch>
            <a:fillRect/>
          </a:stretch>
        </p:blipFill>
        <p:spPr bwMode="auto">
          <a:xfrm>
            <a:off x="6248400" y="5029200"/>
            <a:ext cx="1909762" cy="1752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 calcmode="lin" valueType="num">
                                      <p:cBhvr>
                                        <p:cTn id="7" dur="1000" fill="hold"/>
                                        <p:tgtEl>
                                          <p:spTgt spid="15">
                                            <p:txEl>
                                              <p:pRg st="0" end="0"/>
                                            </p:txEl>
                                          </p:spTgt>
                                        </p:tgtEl>
                                        <p:attrNameLst>
                                          <p:attrName>ppt_x</p:attrName>
                                        </p:attrNameLst>
                                      </p:cBhvr>
                                      <p:tavLst>
                                        <p:tav tm="0">
                                          <p:val>
                                            <p:strVal val="#ppt_x-.2"/>
                                          </p:val>
                                        </p:tav>
                                        <p:tav tm="100000">
                                          <p:val>
                                            <p:strVal val="#ppt_x"/>
                                          </p:val>
                                        </p:tav>
                                      </p:tavLst>
                                    </p:anim>
                                    <p:anim calcmode="lin" valueType="num">
                                      <p:cBhvr>
                                        <p:cTn id="8" dur="1000" fill="hold"/>
                                        <p:tgtEl>
                                          <p:spTgt spid="15">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15">
                                            <p:txEl>
                                              <p:pRg st="0" end="0"/>
                                            </p:txEl>
                                          </p:spTgt>
                                        </p:tgtEl>
                                      </p:cBhvr>
                                    </p:animEffect>
                                  </p:childTnLst>
                                </p:cTn>
                              </p:par>
                              <p:par>
                                <p:cTn id="10" presetID="29" presetClass="entr" presetSubtype="0" fill="hold" nodeType="withEffect">
                                  <p:stCondLst>
                                    <p:cond delay="0"/>
                                  </p:stCondLst>
                                  <p:childTnLst>
                                    <p:set>
                                      <p:cBhvr>
                                        <p:cTn id="11" dur="1" fill="hold">
                                          <p:stCondLst>
                                            <p:cond delay="0"/>
                                          </p:stCondLst>
                                        </p:cTn>
                                        <p:tgtEl>
                                          <p:spTgt spid="15">
                                            <p:txEl>
                                              <p:pRg st="2" end="2"/>
                                            </p:txEl>
                                          </p:spTgt>
                                        </p:tgtEl>
                                        <p:attrNameLst>
                                          <p:attrName>style.visibility</p:attrName>
                                        </p:attrNameLst>
                                      </p:cBhvr>
                                      <p:to>
                                        <p:strVal val="visible"/>
                                      </p:to>
                                    </p:set>
                                    <p:anim calcmode="lin" valueType="num">
                                      <p:cBhvr>
                                        <p:cTn id="12" dur="1000" fill="hold"/>
                                        <p:tgtEl>
                                          <p:spTgt spid="15">
                                            <p:txEl>
                                              <p:pRg st="2" end="2"/>
                                            </p:txEl>
                                          </p:spTgt>
                                        </p:tgtEl>
                                        <p:attrNameLst>
                                          <p:attrName>ppt_x</p:attrName>
                                        </p:attrNameLst>
                                      </p:cBhvr>
                                      <p:tavLst>
                                        <p:tav tm="0">
                                          <p:val>
                                            <p:strVal val="#ppt_x-.2"/>
                                          </p:val>
                                        </p:tav>
                                        <p:tav tm="100000">
                                          <p:val>
                                            <p:strVal val="#ppt_x"/>
                                          </p:val>
                                        </p:tav>
                                      </p:tavLst>
                                    </p:anim>
                                    <p:anim calcmode="lin" valueType="num">
                                      <p:cBhvr>
                                        <p:cTn id="13" dur="1000" fill="hold"/>
                                        <p:tgtEl>
                                          <p:spTgt spid="15">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14" dur="1000"/>
                                        <p:tgtEl>
                                          <p:spTgt spid="15">
                                            <p:txEl>
                                              <p:pRg st="2" end="2"/>
                                            </p:txEl>
                                          </p:spTgt>
                                        </p:tgtEl>
                                      </p:cBhvr>
                                    </p:animEffect>
                                  </p:childTnLst>
                                </p:cTn>
                              </p:par>
                              <p:par>
                                <p:cTn id="15" presetID="29" presetClass="entr" presetSubtype="0" fill="hold" nodeType="withEffect">
                                  <p:stCondLst>
                                    <p:cond delay="0"/>
                                  </p:stCondLst>
                                  <p:childTnLst>
                                    <p:set>
                                      <p:cBhvr>
                                        <p:cTn id="16" dur="1" fill="hold">
                                          <p:stCondLst>
                                            <p:cond delay="0"/>
                                          </p:stCondLst>
                                        </p:cTn>
                                        <p:tgtEl>
                                          <p:spTgt spid="15">
                                            <p:txEl>
                                              <p:pRg st="4" end="4"/>
                                            </p:txEl>
                                          </p:spTgt>
                                        </p:tgtEl>
                                        <p:attrNameLst>
                                          <p:attrName>style.visibility</p:attrName>
                                        </p:attrNameLst>
                                      </p:cBhvr>
                                      <p:to>
                                        <p:strVal val="visible"/>
                                      </p:to>
                                    </p:set>
                                    <p:anim calcmode="lin" valueType="num">
                                      <p:cBhvr>
                                        <p:cTn id="17" dur="1000" fill="hold"/>
                                        <p:tgtEl>
                                          <p:spTgt spid="15">
                                            <p:txEl>
                                              <p:pRg st="4" end="4"/>
                                            </p:txEl>
                                          </p:spTgt>
                                        </p:tgtEl>
                                        <p:attrNameLst>
                                          <p:attrName>ppt_x</p:attrName>
                                        </p:attrNameLst>
                                      </p:cBhvr>
                                      <p:tavLst>
                                        <p:tav tm="0">
                                          <p:val>
                                            <p:strVal val="#ppt_x-.2"/>
                                          </p:val>
                                        </p:tav>
                                        <p:tav tm="100000">
                                          <p:val>
                                            <p:strVal val="#ppt_x"/>
                                          </p:val>
                                        </p:tav>
                                      </p:tavLst>
                                    </p:anim>
                                    <p:anim calcmode="lin" valueType="num">
                                      <p:cBhvr>
                                        <p:cTn id="18" dur="1000" fill="hold"/>
                                        <p:tgtEl>
                                          <p:spTgt spid="15">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19" dur="1000"/>
                                        <p:tgtEl>
                                          <p:spTgt spid="15">
                                            <p:txEl>
                                              <p:pRg st="4" end="4"/>
                                            </p:txEl>
                                          </p:spTgt>
                                        </p:tgtEl>
                                      </p:cBhvr>
                                    </p:animEffect>
                                  </p:childTnLst>
                                </p:cTn>
                              </p:par>
                              <p:par>
                                <p:cTn id="20" presetID="29" presetClass="entr" presetSubtype="0" fill="hold" nodeType="withEffect">
                                  <p:stCondLst>
                                    <p:cond delay="0"/>
                                  </p:stCondLst>
                                  <p:childTnLst>
                                    <p:set>
                                      <p:cBhvr>
                                        <p:cTn id="21" dur="1" fill="hold">
                                          <p:stCondLst>
                                            <p:cond delay="0"/>
                                          </p:stCondLst>
                                        </p:cTn>
                                        <p:tgtEl>
                                          <p:spTgt spid="15">
                                            <p:txEl>
                                              <p:pRg st="6" end="6"/>
                                            </p:txEl>
                                          </p:spTgt>
                                        </p:tgtEl>
                                        <p:attrNameLst>
                                          <p:attrName>style.visibility</p:attrName>
                                        </p:attrNameLst>
                                      </p:cBhvr>
                                      <p:to>
                                        <p:strVal val="visible"/>
                                      </p:to>
                                    </p:set>
                                    <p:anim calcmode="lin" valueType="num">
                                      <p:cBhvr>
                                        <p:cTn id="22" dur="1000" fill="hold"/>
                                        <p:tgtEl>
                                          <p:spTgt spid="15">
                                            <p:txEl>
                                              <p:pRg st="6" end="6"/>
                                            </p:txEl>
                                          </p:spTgt>
                                        </p:tgtEl>
                                        <p:attrNameLst>
                                          <p:attrName>ppt_x</p:attrName>
                                        </p:attrNameLst>
                                      </p:cBhvr>
                                      <p:tavLst>
                                        <p:tav tm="0">
                                          <p:val>
                                            <p:strVal val="#ppt_x-.2"/>
                                          </p:val>
                                        </p:tav>
                                        <p:tav tm="100000">
                                          <p:val>
                                            <p:strVal val="#ppt_x"/>
                                          </p:val>
                                        </p:tav>
                                      </p:tavLst>
                                    </p:anim>
                                    <p:anim calcmode="lin" valueType="num">
                                      <p:cBhvr>
                                        <p:cTn id="23" dur="1000" fill="hold"/>
                                        <p:tgtEl>
                                          <p:spTgt spid="15">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24" dur="1000"/>
                                        <p:tgtEl>
                                          <p:spTgt spid="15">
                                            <p:txEl>
                                              <p:pRg st="6" end="6"/>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9" presetClass="entr" presetSubtype="0" fill="hold" nodeType="clickEffect">
                                  <p:stCondLst>
                                    <p:cond delay="0"/>
                                  </p:stCondLst>
                                  <p:childTnLst>
                                    <p:set>
                                      <p:cBhvr>
                                        <p:cTn id="28" dur="1" fill="hold">
                                          <p:stCondLst>
                                            <p:cond delay="0"/>
                                          </p:stCondLst>
                                        </p:cTn>
                                        <p:tgtEl>
                                          <p:spTgt spid="14">
                                            <p:txEl>
                                              <p:pRg st="0" end="0"/>
                                            </p:txEl>
                                          </p:spTgt>
                                        </p:tgtEl>
                                        <p:attrNameLst>
                                          <p:attrName>style.visibility</p:attrName>
                                        </p:attrNameLst>
                                      </p:cBhvr>
                                      <p:to>
                                        <p:strVal val="visible"/>
                                      </p:to>
                                    </p:set>
                                    <p:anim calcmode="lin" valueType="num">
                                      <p:cBhvr>
                                        <p:cTn id="29" dur="1000" fill="hold"/>
                                        <p:tgtEl>
                                          <p:spTgt spid="14">
                                            <p:txEl>
                                              <p:pRg st="0" end="0"/>
                                            </p:txEl>
                                          </p:spTgt>
                                        </p:tgtEl>
                                        <p:attrNameLst>
                                          <p:attrName>ppt_x</p:attrName>
                                        </p:attrNameLst>
                                      </p:cBhvr>
                                      <p:tavLst>
                                        <p:tav tm="0">
                                          <p:val>
                                            <p:strVal val="#ppt_x-.2"/>
                                          </p:val>
                                        </p:tav>
                                        <p:tav tm="100000">
                                          <p:val>
                                            <p:strVal val="#ppt_x"/>
                                          </p:val>
                                        </p:tav>
                                      </p:tavLst>
                                    </p:anim>
                                    <p:anim calcmode="lin" valueType="num">
                                      <p:cBhvr>
                                        <p:cTn id="30" dur="1000" fill="hold"/>
                                        <p:tgtEl>
                                          <p:spTgt spid="14">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31" dur="1000"/>
                                        <p:tgtEl>
                                          <p:spTgt spid="14">
                                            <p:txEl>
                                              <p:pRg st="0" end="0"/>
                                            </p:txEl>
                                          </p:spTgt>
                                        </p:tgtEl>
                                      </p:cBhvr>
                                    </p:animEffect>
                                  </p:childTnLst>
                                </p:cTn>
                              </p:par>
                              <p:par>
                                <p:cTn id="32" presetID="29" presetClass="entr" presetSubtype="0" fill="hold" nodeType="withEffect">
                                  <p:stCondLst>
                                    <p:cond delay="0"/>
                                  </p:stCondLst>
                                  <p:childTnLst>
                                    <p:set>
                                      <p:cBhvr>
                                        <p:cTn id="33" dur="1" fill="hold">
                                          <p:stCondLst>
                                            <p:cond delay="0"/>
                                          </p:stCondLst>
                                        </p:cTn>
                                        <p:tgtEl>
                                          <p:spTgt spid="14">
                                            <p:txEl>
                                              <p:pRg st="2" end="2"/>
                                            </p:txEl>
                                          </p:spTgt>
                                        </p:tgtEl>
                                        <p:attrNameLst>
                                          <p:attrName>style.visibility</p:attrName>
                                        </p:attrNameLst>
                                      </p:cBhvr>
                                      <p:to>
                                        <p:strVal val="visible"/>
                                      </p:to>
                                    </p:set>
                                    <p:anim calcmode="lin" valueType="num">
                                      <p:cBhvr>
                                        <p:cTn id="34" dur="1000" fill="hold"/>
                                        <p:tgtEl>
                                          <p:spTgt spid="14">
                                            <p:txEl>
                                              <p:pRg st="2" end="2"/>
                                            </p:txEl>
                                          </p:spTgt>
                                        </p:tgtEl>
                                        <p:attrNameLst>
                                          <p:attrName>ppt_x</p:attrName>
                                        </p:attrNameLst>
                                      </p:cBhvr>
                                      <p:tavLst>
                                        <p:tav tm="0">
                                          <p:val>
                                            <p:strVal val="#ppt_x-.2"/>
                                          </p:val>
                                        </p:tav>
                                        <p:tav tm="100000">
                                          <p:val>
                                            <p:strVal val="#ppt_x"/>
                                          </p:val>
                                        </p:tav>
                                      </p:tavLst>
                                    </p:anim>
                                    <p:anim calcmode="lin" valueType="num">
                                      <p:cBhvr>
                                        <p:cTn id="35" dur="1000" fill="hold"/>
                                        <p:tgtEl>
                                          <p:spTgt spid="14">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36" dur="1000"/>
                                        <p:tgtEl>
                                          <p:spTgt spid="14">
                                            <p:txEl>
                                              <p:pRg st="2" end="2"/>
                                            </p:txEl>
                                          </p:spTgt>
                                        </p:tgtEl>
                                      </p:cBhvr>
                                    </p:animEffect>
                                  </p:childTnLst>
                                </p:cTn>
                              </p:par>
                              <p:par>
                                <p:cTn id="37" presetID="29" presetClass="entr" presetSubtype="0" fill="hold" nodeType="withEffect">
                                  <p:stCondLst>
                                    <p:cond delay="0"/>
                                  </p:stCondLst>
                                  <p:childTnLst>
                                    <p:set>
                                      <p:cBhvr>
                                        <p:cTn id="38" dur="1" fill="hold">
                                          <p:stCondLst>
                                            <p:cond delay="0"/>
                                          </p:stCondLst>
                                        </p:cTn>
                                        <p:tgtEl>
                                          <p:spTgt spid="14">
                                            <p:txEl>
                                              <p:pRg st="4" end="4"/>
                                            </p:txEl>
                                          </p:spTgt>
                                        </p:tgtEl>
                                        <p:attrNameLst>
                                          <p:attrName>style.visibility</p:attrName>
                                        </p:attrNameLst>
                                      </p:cBhvr>
                                      <p:to>
                                        <p:strVal val="visible"/>
                                      </p:to>
                                    </p:set>
                                    <p:anim calcmode="lin" valueType="num">
                                      <p:cBhvr>
                                        <p:cTn id="39" dur="1000" fill="hold"/>
                                        <p:tgtEl>
                                          <p:spTgt spid="14">
                                            <p:txEl>
                                              <p:pRg st="4" end="4"/>
                                            </p:txEl>
                                          </p:spTgt>
                                        </p:tgtEl>
                                        <p:attrNameLst>
                                          <p:attrName>ppt_x</p:attrName>
                                        </p:attrNameLst>
                                      </p:cBhvr>
                                      <p:tavLst>
                                        <p:tav tm="0">
                                          <p:val>
                                            <p:strVal val="#ppt_x-.2"/>
                                          </p:val>
                                        </p:tav>
                                        <p:tav tm="100000">
                                          <p:val>
                                            <p:strVal val="#ppt_x"/>
                                          </p:val>
                                        </p:tav>
                                      </p:tavLst>
                                    </p:anim>
                                    <p:anim calcmode="lin" valueType="num">
                                      <p:cBhvr>
                                        <p:cTn id="40" dur="1000" fill="hold"/>
                                        <p:tgtEl>
                                          <p:spTgt spid="14">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41" dur="1000"/>
                                        <p:tgtEl>
                                          <p:spTgt spid="14">
                                            <p:txEl>
                                              <p:pRg st="4" end="4"/>
                                            </p:txEl>
                                          </p:spTgt>
                                        </p:tgtEl>
                                      </p:cBhvr>
                                    </p:animEffect>
                                  </p:childTnLst>
                                </p:cTn>
                              </p:par>
                              <p:par>
                                <p:cTn id="42" presetID="29" presetClass="entr" presetSubtype="0" fill="hold" nodeType="withEffect">
                                  <p:stCondLst>
                                    <p:cond delay="0"/>
                                  </p:stCondLst>
                                  <p:childTnLst>
                                    <p:set>
                                      <p:cBhvr>
                                        <p:cTn id="43" dur="1" fill="hold">
                                          <p:stCondLst>
                                            <p:cond delay="0"/>
                                          </p:stCondLst>
                                        </p:cTn>
                                        <p:tgtEl>
                                          <p:spTgt spid="14">
                                            <p:txEl>
                                              <p:pRg st="6" end="6"/>
                                            </p:txEl>
                                          </p:spTgt>
                                        </p:tgtEl>
                                        <p:attrNameLst>
                                          <p:attrName>style.visibility</p:attrName>
                                        </p:attrNameLst>
                                      </p:cBhvr>
                                      <p:to>
                                        <p:strVal val="visible"/>
                                      </p:to>
                                    </p:set>
                                    <p:anim calcmode="lin" valueType="num">
                                      <p:cBhvr>
                                        <p:cTn id="44" dur="1000" fill="hold"/>
                                        <p:tgtEl>
                                          <p:spTgt spid="14">
                                            <p:txEl>
                                              <p:pRg st="6" end="6"/>
                                            </p:txEl>
                                          </p:spTgt>
                                        </p:tgtEl>
                                        <p:attrNameLst>
                                          <p:attrName>ppt_x</p:attrName>
                                        </p:attrNameLst>
                                      </p:cBhvr>
                                      <p:tavLst>
                                        <p:tav tm="0">
                                          <p:val>
                                            <p:strVal val="#ppt_x-.2"/>
                                          </p:val>
                                        </p:tav>
                                        <p:tav tm="100000">
                                          <p:val>
                                            <p:strVal val="#ppt_x"/>
                                          </p:val>
                                        </p:tav>
                                      </p:tavLst>
                                    </p:anim>
                                    <p:anim calcmode="lin" valueType="num">
                                      <p:cBhvr>
                                        <p:cTn id="45" dur="1000" fill="hold"/>
                                        <p:tgtEl>
                                          <p:spTgt spid="14">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46" dur="1000"/>
                                        <p:tgtEl>
                                          <p:spTgt spid="1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7"/>
          <p:cNvPicPr>
            <a:picLocks noChangeAspect="1" noChangeArrowheads="1"/>
          </p:cNvPicPr>
          <p:nvPr/>
        </p:nvPicPr>
        <p:blipFill>
          <a:blip r:embed="rId3" cstate="print"/>
          <a:srcRect/>
          <a:stretch>
            <a:fillRect/>
          </a:stretch>
        </p:blipFill>
        <p:spPr bwMode="auto">
          <a:xfrm>
            <a:off x="829900" y="2057400"/>
            <a:ext cx="2599100" cy="4800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68642" name="Rectangle 2"/>
          <p:cNvSpPr>
            <a:spLocks noGrp="1" noChangeArrowheads="1"/>
          </p:cNvSpPr>
          <p:nvPr>
            <p:ph type="title" idx="4294967295"/>
          </p:nvPr>
        </p:nvSpPr>
        <p:spPr>
          <a:xfrm>
            <a:off x="0" y="0"/>
            <a:ext cx="6489700" cy="1041400"/>
          </a:xfrm>
        </p:spPr>
        <p:txBody>
          <a:bodyPr/>
          <a:lstStyle/>
          <a:p>
            <a:pPr>
              <a:defRPr/>
            </a:pPr>
            <a:r>
              <a:rPr lang="en-US" dirty="0" smtClean="0"/>
              <a:t>ACQUITY UPLC I-Class System</a:t>
            </a:r>
            <a:br>
              <a:rPr lang="en-US" dirty="0" smtClean="0"/>
            </a:br>
            <a:r>
              <a:rPr lang="en-US" dirty="0" smtClean="0"/>
              <a:t>What is it?</a:t>
            </a:r>
          </a:p>
        </p:txBody>
      </p:sp>
      <p:sp>
        <p:nvSpPr>
          <p:cNvPr id="10243" name="Rectangle 3"/>
          <p:cNvSpPr>
            <a:spLocks noGrp="1" noChangeArrowheads="1"/>
          </p:cNvSpPr>
          <p:nvPr>
            <p:ph type="body" idx="4294967295"/>
          </p:nvPr>
        </p:nvSpPr>
        <p:spPr>
          <a:xfrm>
            <a:off x="3967625" y="5532438"/>
            <a:ext cx="5041900" cy="1181100"/>
          </a:xfrm>
          <a:solidFill>
            <a:schemeClr val="accent1">
              <a:lumMod val="20000"/>
              <a:lumOff val="80000"/>
            </a:schemeClr>
          </a:solidFill>
          <a:ln w="25400">
            <a:solidFill>
              <a:srgbClr val="0070C0"/>
            </a:solidFill>
          </a:ln>
          <a:effectLst>
            <a:outerShdw blurRad="88900" dist="63500" dir="2700000" algn="tl" rotWithShape="0">
              <a:prstClr val="black">
                <a:alpha val="40000"/>
              </a:prstClr>
            </a:outerShdw>
          </a:effectLst>
          <a:scene3d>
            <a:camera prst="orthographicFront"/>
            <a:lightRig rig="soft" dir="t"/>
          </a:scene3d>
          <a:sp3d prstMaterial="metal">
            <a:bevelT prst="angle"/>
            <a:bevelB prst="angle"/>
          </a:sp3d>
        </p:spPr>
        <p:txBody>
          <a:bodyPr/>
          <a:lstStyle/>
          <a:p>
            <a:pPr eaLnBrk="1" hangingPunct="1">
              <a:buNone/>
            </a:pPr>
            <a:r>
              <a:rPr lang="en-GB" sz="1800" dirty="0" smtClean="0"/>
              <a:t>Binary solvent manager</a:t>
            </a:r>
            <a:r>
              <a:rPr lang="en-GB" sz="1400" dirty="0" smtClean="0"/>
              <a:t> (</a:t>
            </a:r>
            <a:r>
              <a:rPr lang="en-GB" sz="1400" b="1" dirty="0" smtClean="0">
                <a:solidFill>
                  <a:srgbClr val="0070C0"/>
                </a:solidFill>
              </a:rPr>
              <a:t>BSM</a:t>
            </a:r>
            <a:r>
              <a:rPr lang="en-GB" sz="1400" dirty="0" smtClean="0"/>
              <a:t>)</a:t>
            </a:r>
          </a:p>
          <a:p>
            <a:pPr lvl="1"/>
            <a:r>
              <a:rPr lang="en-US" sz="1600" dirty="0" smtClean="0"/>
              <a:t>1200 bars</a:t>
            </a:r>
          </a:p>
          <a:p>
            <a:pPr lvl="1"/>
            <a:r>
              <a:rPr lang="en-GB" sz="1600" dirty="0" smtClean="0"/>
              <a:t>New flow path with smaller ID</a:t>
            </a:r>
          </a:p>
        </p:txBody>
      </p:sp>
      <p:cxnSp>
        <p:nvCxnSpPr>
          <p:cNvPr id="10" name="Straight Arrow Connector 9"/>
          <p:cNvCxnSpPr>
            <a:endCxn id="10243" idx="1"/>
          </p:cNvCxnSpPr>
          <p:nvPr/>
        </p:nvCxnSpPr>
        <p:spPr bwMode="auto">
          <a:xfrm>
            <a:off x="2071079" y="5865093"/>
            <a:ext cx="1896546" cy="257895"/>
          </a:xfrm>
          <a:prstGeom prst="straightConnector1">
            <a:avLst/>
          </a:prstGeom>
          <a:solidFill>
            <a:srgbClr val="3374D4"/>
          </a:solidFill>
          <a:ln w="28575" cap="flat" cmpd="sng" algn="ctr">
            <a:solidFill>
              <a:srgbClr val="FFFF00"/>
            </a:solidFill>
            <a:prstDash val="solid"/>
            <a:round/>
            <a:headEnd type="oval" w="med" len="lg"/>
            <a:tailEnd type="none" w="med" len="lg"/>
          </a:ln>
          <a:effectLst/>
        </p:spPr>
      </p:cxnSp>
      <p:cxnSp>
        <p:nvCxnSpPr>
          <p:cNvPr id="11" name="Straight Arrow Connector 10"/>
          <p:cNvCxnSpPr>
            <a:endCxn id="6" idx="1"/>
          </p:cNvCxnSpPr>
          <p:nvPr/>
        </p:nvCxnSpPr>
        <p:spPr bwMode="auto">
          <a:xfrm>
            <a:off x="2157548" y="4794069"/>
            <a:ext cx="1804852" cy="71086"/>
          </a:xfrm>
          <a:prstGeom prst="straightConnector1">
            <a:avLst/>
          </a:prstGeom>
          <a:solidFill>
            <a:srgbClr val="3374D4"/>
          </a:solidFill>
          <a:ln w="28575" cap="flat" cmpd="sng" algn="ctr">
            <a:solidFill>
              <a:srgbClr val="FFFF00"/>
            </a:solidFill>
            <a:prstDash val="solid"/>
            <a:round/>
            <a:headEnd type="oval" w="med" len="lg"/>
            <a:tailEnd type="none" w="med" len="lg"/>
          </a:ln>
          <a:effectLst/>
        </p:spPr>
      </p:cxnSp>
      <p:cxnSp>
        <p:nvCxnSpPr>
          <p:cNvPr id="14" name="Straight Arrow Connector 13"/>
          <p:cNvCxnSpPr>
            <a:endCxn id="7" idx="1"/>
          </p:cNvCxnSpPr>
          <p:nvPr/>
        </p:nvCxnSpPr>
        <p:spPr bwMode="auto">
          <a:xfrm>
            <a:off x="1743364" y="3396343"/>
            <a:ext cx="2219036" cy="265968"/>
          </a:xfrm>
          <a:prstGeom prst="straightConnector1">
            <a:avLst/>
          </a:prstGeom>
          <a:solidFill>
            <a:srgbClr val="3374D4"/>
          </a:solidFill>
          <a:ln w="28575" cap="flat" cmpd="sng" algn="ctr">
            <a:solidFill>
              <a:srgbClr val="FFFF00"/>
            </a:solidFill>
            <a:prstDash val="solid"/>
            <a:round/>
            <a:headEnd type="oval" w="med" len="lg"/>
            <a:tailEnd type="none" w="med" len="lg"/>
          </a:ln>
          <a:effectLst/>
        </p:spPr>
      </p:cxnSp>
      <p:cxnSp>
        <p:nvCxnSpPr>
          <p:cNvPr id="19" name="Straight Arrow Connector 18"/>
          <p:cNvCxnSpPr>
            <a:endCxn id="29" idx="1"/>
          </p:cNvCxnSpPr>
          <p:nvPr/>
        </p:nvCxnSpPr>
        <p:spPr bwMode="auto">
          <a:xfrm flipV="1">
            <a:off x="1894114" y="2293397"/>
            <a:ext cx="2068286" cy="266924"/>
          </a:xfrm>
          <a:prstGeom prst="straightConnector1">
            <a:avLst/>
          </a:prstGeom>
          <a:solidFill>
            <a:srgbClr val="3374D4"/>
          </a:solidFill>
          <a:ln w="28575" cap="flat" cmpd="sng" algn="ctr">
            <a:solidFill>
              <a:srgbClr val="FFFF00"/>
            </a:solidFill>
            <a:prstDash val="solid"/>
            <a:round/>
            <a:headEnd type="oval" w="med" len="lg"/>
            <a:tailEnd type="none" w="med" len="lg"/>
          </a:ln>
          <a:effectLst/>
        </p:spPr>
      </p:cxnSp>
      <p:sp>
        <p:nvSpPr>
          <p:cNvPr id="6" name="Rectangle 3"/>
          <p:cNvSpPr txBox="1">
            <a:spLocks noChangeArrowheads="1"/>
          </p:cNvSpPr>
          <p:nvPr/>
        </p:nvSpPr>
        <p:spPr bwMode="gray">
          <a:xfrm>
            <a:off x="3962400" y="4344159"/>
            <a:ext cx="5105400" cy="1041991"/>
          </a:xfrm>
          <a:prstGeom prst="rect">
            <a:avLst/>
          </a:prstGeom>
          <a:solidFill>
            <a:schemeClr val="accent1">
              <a:lumMod val="20000"/>
              <a:lumOff val="80000"/>
            </a:schemeClr>
          </a:solidFill>
          <a:ln w="25400">
            <a:solidFill>
              <a:srgbClr val="0070C0"/>
            </a:solidFill>
            <a:miter lim="800000"/>
            <a:headEnd/>
            <a:tailEnd/>
          </a:ln>
          <a:effectLst>
            <a:outerShdw blurRad="88900" dist="63500" dir="2700000" algn="tl" rotWithShape="0">
              <a:prstClr val="black">
                <a:alpha val="40000"/>
              </a:prstClr>
            </a:outerShdw>
          </a:effectLst>
          <a:scene3d>
            <a:camera prst="orthographicFront"/>
            <a:lightRig rig="soft" dir="t"/>
          </a:scene3d>
          <a:sp3d prstMaterial="metal">
            <a:bevelT prst="angle"/>
            <a:bevelB prst="angle"/>
          </a:sp3d>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10000"/>
              </a:lnSpc>
              <a:spcBef>
                <a:spcPct val="20000"/>
              </a:spcBef>
              <a:spcAft>
                <a:spcPct val="0"/>
              </a:spcAft>
              <a:buClr>
                <a:srgbClr val="3374D4"/>
              </a:buClr>
              <a:buSzTx/>
              <a:buFont typeface="Wingdings 2" pitchFamily="18" charset="2"/>
              <a:buNone/>
              <a:tabLst/>
              <a:defRPr/>
            </a:pPr>
            <a:r>
              <a:rPr kumimoji="0" lang="en-GB" sz="1800" b="0" i="0" u="none" strike="noStrike" kern="0" cap="none" spc="0" normalizeH="0" baseline="0" noProof="0" dirty="0" smtClean="0">
                <a:ln>
                  <a:noFill/>
                </a:ln>
                <a:solidFill>
                  <a:schemeClr val="tx1"/>
                </a:solidFill>
                <a:effectLst/>
                <a:uLnTx/>
                <a:uFillTx/>
                <a:latin typeface="+mn-lt"/>
                <a:ea typeface="+mn-ea"/>
                <a:cs typeface="+mn-cs"/>
              </a:rPr>
              <a:t>Sample manager </a:t>
            </a:r>
            <a:r>
              <a:rPr kumimoji="0" lang="en-GB" sz="1400" b="0" i="0" u="none" strike="noStrike" kern="0" cap="none" spc="0" normalizeH="0" baseline="0" noProof="0" dirty="0" smtClean="0">
                <a:ln>
                  <a:noFill/>
                </a:ln>
                <a:solidFill>
                  <a:schemeClr val="tx1"/>
                </a:solidFill>
                <a:effectLst/>
                <a:uLnTx/>
                <a:uFillTx/>
                <a:latin typeface="+mn-lt"/>
                <a:ea typeface="+mn-ea"/>
                <a:cs typeface="+mn-cs"/>
              </a:rPr>
              <a:t>(</a:t>
            </a:r>
            <a:r>
              <a:rPr kumimoji="0" lang="en-GB" sz="1400" b="1" i="0" u="none" strike="noStrike" kern="0" cap="none" spc="0" normalizeH="0" baseline="0" noProof="0" dirty="0" smtClean="0">
                <a:ln>
                  <a:noFill/>
                </a:ln>
                <a:solidFill>
                  <a:srgbClr val="0070C0"/>
                </a:solidFill>
                <a:effectLst/>
                <a:uLnTx/>
                <a:uFillTx/>
                <a:latin typeface="+mn-lt"/>
                <a:ea typeface="+mn-ea"/>
                <a:cs typeface="+mn-cs"/>
              </a:rPr>
              <a:t>SM-FTN or SM-FL</a:t>
            </a:r>
            <a:r>
              <a:rPr kumimoji="0" lang="en-GB" sz="1400" b="0" i="0" u="none" strike="noStrike" kern="0" cap="none" spc="0" normalizeH="0" baseline="0" noProof="0" dirty="0" smtClean="0">
                <a:ln>
                  <a:noFill/>
                </a:ln>
                <a:solidFill>
                  <a:schemeClr val="tx1"/>
                </a:solidFill>
                <a:effectLst/>
                <a:uLnTx/>
                <a:uFillTx/>
                <a:latin typeface="+mn-lt"/>
                <a:ea typeface="+mn-ea"/>
                <a:cs typeface="+mn-cs"/>
              </a:rPr>
              <a:t>)</a:t>
            </a:r>
          </a:p>
          <a:p>
            <a:pPr marL="742950" marR="0" lvl="1" indent="-285750" algn="l" defTabSz="914400" rtl="0" eaLnBrk="1" fontAlgn="base" latinLnBrk="0" hangingPunct="1">
              <a:lnSpc>
                <a:spcPct val="110000"/>
              </a:lnSpc>
              <a:spcBef>
                <a:spcPct val="20000"/>
              </a:spcBef>
              <a:spcAft>
                <a:spcPct val="0"/>
              </a:spcAft>
              <a:buClr>
                <a:srgbClr val="3374D4"/>
              </a:buClr>
              <a:buSzTx/>
              <a:buFont typeface="Verdana" pitchFamily="34" charset="0"/>
              <a:buChar char="—"/>
              <a:tabLst/>
              <a:defRPr/>
            </a:pPr>
            <a:r>
              <a:rPr kumimoji="0" lang="en-GB" sz="1600" b="0" i="0" u="none" strike="noStrike" kern="0" cap="none" spc="0" normalizeH="0" baseline="0" noProof="0" dirty="0" smtClean="0">
                <a:ln>
                  <a:noFill/>
                </a:ln>
                <a:solidFill>
                  <a:schemeClr val="tx1"/>
                </a:solidFill>
                <a:effectLst/>
                <a:uLnTx/>
                <a:uFillTx/>
                <a:latin typeface="+mn-lt"/>
              </a:rPr>
              <a:t>Less dispersion volume (tubing,</a:t>
            </a:r>
            <a:r>
              <a:rPr kumimoji="0" lang="en-GB" sz="1600" b="0" i="0" u="none" strike="noStrike" kern="0" cap="none" spc="0" normalizeH="0" noProof="0" dirty="0" smtClean="0">
                <a:ln>
                  <a:noFill/>
                </a:ln>
                <a:solidFill>
                  <a:schemeClr val="tx1"/>
                </a:solidFill>
                <a:effectLst/>
                <a:uLnTx/>
                <a:uFillTx/>
                <a:latin typeface="+mn-lt"/>
              </a:rPr>
              <a:t> valve)</a:t>
            </a:r>
            <a:endParaRPr kumimoji="0" lang="en-GB" sz="1600" b="0" i="0" u="none" strike="noStrike" kern="0" cap="none" spc="0" normalizeH="0" baseline="0" noProof="0" dirty="0" smtClean="0">
              <a:ln>
                <a:noFill/>
              </a:ln>
              <a:solidFill>
                <a:schemeClr val="tx1"/>
              </a:solidFill>
              <a:effectLst/>
              <a:uLnTx/>
              <a:uFillTx/>
              <a:latin typeface="+mn-lt"/>
            </a:endParaRPr>
          </a:p>
          <a:p>
            <a:pPr marL="742950" marR="0" lvl="1" indent="-285750" algn="l" defTabSz="914400" rtl="0" eaLnBrk="1" fontAlgn="base" latinLnBrk="0" hangingPunct="1">
              <a:lnSpc>
                <a:spcPct val="110000"/>
              </a:lnSpc>
              <a:spcBef>
                <a:spcPct val="20000"/>
              </a:spcBef>
              <a:spcAft>
                <a:spcPct val="0"/>
              </a:spcAft>
              <a:buClr>
                <a:srgbClr val="3374D4"/>
              </a:buClr>
              <a:buSzTx/>
              <a:buFont typeface="Verdana" pitchFamily="34" charset="0"/>
              <a:buChar char="—"/>
              <a:tabLst/>
              <a:defRPr/>
            </a:pPr>
            <a:r>
              <a:rPr kumimoji="0" lang="en-GB" sz="1600" b="0" i="0" u="none" strike="noStrike" kern="0" cap="none" spc="0" normalizeH="0" baseline="0" noProof="0" dirty="0" smtClean="0">
                <a:ln>
                  <a:noFill/>
                </a:ln>
                <a:solidFill>
                  <a:schemeClr val="tx1"/>
                </a:solidFill>
                <a:effectLst/>
                <a:uLnTx/>
                <a:uFillTx/>
                <a:latin typeface="+mn-lt"/>
              </a:rPr>
              <a:t>Improved carry over</a:t>
            </a:r>
          </a:p>
        </p:txBody>
      </p:sp>
      <p:sp>
        <p:nvSpPr>
          <p:cNvPr id="7" name="Rectangle 3"/>
          <p:cNvSpPr txBox="1">
            <a:spLocks noChangeArrowheads="1"/>
          </p:cNvSpPr>
          <p:nvPr/>
        </p:nvSpPr>
        <p:spPr bwMode="gray">
          <a:xfrm>
            <a:off x="3962400" y="3122026"/>
            <a:ext cx="5109227" cy="1080570"/>
          </a:xfrm>
          <a:prstGeom prst="rect">
            <a:avLst/>
          </a:prstGeom>
          <a:solidFill>
            <a:schemeClr val="accent1">
              <a:lumMod val="20000"/>
              <a:lumOff val="80000"/>
            </a:schemeClr>
          </a:solidFill>
          <a:ln w="25400">
            <a:solidFill>
              <a:srgbClr val="0070C0"/>
            </a:solidFill>
            <a:miter lim="800000"/>
            <a:headEnd/>
            <a:tailEnd/>
          </a:ln>
          <a:effectLst>
            <a:outerShdw blurRad="88900" dist="63500" dir="2700000" algn="tl" rotWithShape="0">
              <a:prstClr val="black">
                <a:alpha val="40000"/>
              </a:prstClr>
            </a:outerShdw>
          </a:effectLst>
          <a:scene3d>
            <a:camera prst="orthographicFront"/>
            <a:lightRig rig="soft" dir="t"/>
          </a:scene3d>
          <a:sp3d prstMaterial="metal">
            <a:bevelT prst="angle"/>
            <a:bevelB prst="angle"/>
          </a:sp3d>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10000"/>
              </a:lnSpc>
              <a:spcBef>
                <a:spcPct val="20000"/>
              </a:spcBef>
              <a:spcAft>
                <a:spcPct val="0"/>
              </a:spcAft>
              <a:buClr>
                <a:srgbClr val="3374D4"/>
              </a:buClr>
              <a:buSzTx/>
              <a:buFont typeface="Wingdings 2" pitchFamily="18" charset="2"/>
              <a:buNone/>
              <a:tabLst/>
              <a:defRPr/>
            </a:pPr>
            <a:r>
              <a:rPr kumimoji="0" lang="en-GB" sz="1800" b="0" i="0" u="none" strike="noStrike" kern="0" cap="none" spc="0" normalizeH="0" baseline="0" noProof="0" dirty="0" smtClean="0">
                <a:ln>
                  <a:noFill/>
                </a:ln>
                <a:solidFill>
                  <a:schemeClr val="tx1"/>
                </a:solidFill>
                <a:effectLst/>
                <a:uLnTx/>
                <a:uFillTx/>
                <a:latin typeface="+mn-lt"/>
                <a:ea typeface="+mn-ea"/>
                <a:cs typeface="+mn-cs"/>
              </a:rPr>
              <a:t>Column ovens</a:t>
            </a:r>
          </a:p>
          <a:p>
            <a:pPr marL="742950" marR="0" lvl="1" indent="-285750" algn="l" defTabSz="914400" rtl="0" eaLnBrk="1" fontAlgn="base" latinLnBrk="0" hangingPunct="1">
              <a:lnSpc>
                <a:spcPct val="110000"/>
              </a:lnSpc>
              <a:spcBef>
                <a:spcPct val="20000"/>
              </a:spcBef>
              <a:spcAft>
                <a:spcPct val="0"/>
              </a:spcAft>
              <a:buClr>
                <a:srgbClr val="3374D4"/>
              </a:buClr>
              <a:buSzTx/>
              <a:buFont typeface="Verdana" pitchFamily="34" charset="0"/>
              <a:buChar char="—"/>
              <a:tabLst/>
              <a:defRPr/>
            </a:pPr>
            <a:r>
              <a:rPr kumimoji="0" lang="en-GB" sz="1600" b="0" i="0" u="none" strike="noStrike" kern="0" cap="none" spc="0" normalizeH="0" baseline="0" noProof="0" dirty="0" smtClean="0">
                <a:ln>
                  <a:noFill/>
                </a:ln>
                <a:solidFill>
                  <a:schemeClr val="tx1"/>
                </a:solidFill>
                <a:effectLst/>
                <a:uLnTx/>
                <a:uFillTx/>
                <a:latin typeface="+mn-lt"/>
              </a:rPr>
              <a:t>Single or multiple column</a:t>
            </a:r>
          </a:p>
          <a:p>
            <a:pPr marL="742950" marR="0" lvl="1" indent="-285750" algn="l" defTabSz="914400" rtl="0" eaLnBrk="1" fontAlgn="base" latinLnBrk="0" hangingPunct="1">
              <a:lnSpc>
                <a:spcPct val="110000"/>
              </a:lnSpc>
              <a:spcBef>
                <a:spcPct val="20000"/>
              </a:spcBef>
              <a:spcAft>
                <a:spcPct val="0"/>
              </a:spcAft>
              <a:buClr>
                <a:srgbClr val="3374D4"/>
              </a:buClr>
              <a:buSzTx/>
              <a:buFont typeface="Verdana" pitchFamily="34" charset="0"/>
              <a:buChar char="—"/>
              <a:tabLst/>
              <a:defRPr/>
            </a:pPr>
            <a:r>
              <a:rPr lang="en-GB" kern="0" noProof="0" dirty="0" smtClean="0">
                <a:latin typeface="+mn-lt"/>
              </a:rPr>
              <a:t>New APH with smaller ID</a:t>
            </a:r>
            <a:endParaRPr kumimoji="0" lang="en-GB" sz="1600" b="0" i="0" u="none" strike="noStrike" kern="0" cap="none" spc="0" normalizeH="0" baseline="0" noProof="0" dirty="0" smtClean="0">
              <a:ln>
                <a:noFill/>
              </a:ln>
              <a:solidFill>
                <a:schemeClr val="tx1"/>
              </a:solidFill>
              <a:effectLst/>
              <a:uLnTx/>
              <a:uFillTx/>
              <a:latin typeface="+mn-lt"/>
            </a:endParaRPr>
          </a:p>
        </p:txBody>
      </p:sp>
      <p:sp>
        <p:nvSpPr>
          <p:cNvPr id="29" name="Rectangle 3"/>
          <p:cNvSpPr txBox="1">
            <a:spLocks noChangeArrowheads="1"/>
          </p:cNvSpPr>
          <p:nvPr/>
        </p:nvSpPr>
        <p:spPr bwMode="gray">
          <a:xfrm>
            <a:off x="3962400" y="1600200"/>
            <a:ext cx="5081451" cy="1386393"/>
          </a:xfrm>
          <a:prstGeom prst="rect">
            <a:avLst/>
          </a:prstGeom>
          <a:solidFill>
            <a:schemeClr val="accent1">
              <a:lumMod val="20000"/>
              <a:lumOff val="80000"/>
            </a:schemeClr>
          </a:solidFill>
          <a:ln w="25400">
            <a:solidFill>
              <a:srgbClr val="0070C0"/>
            </a:solidFill>
            <a:miter lim="800000"/>
            <a:headEnd/>
            <a:tailEnd/>
          </a:ln>
          <a:effectLst>
            <a:outerShdw blurRad="88900" dist="63500" dir="2700000" algn="tl" rotWithShape="0">
              <a:prstClr val="black">
                <a:alpha val="40000"/>
              </a:prstClr>
            </a:outerShdw>
          </a:effectLst>
          <a:scene3d>
            <a:camera prst="orthographicFront"/>
            <a:lightRig rig="soft" dir="t"/>
          </a:scene3d>
          <a:sp3d prstMaterial="metal">
            <a:bevelT prst="angle"/>
            <a:bevelB prst="angle"/>
          </a:sp3d>
        </p:spPr>
        <p:txBody>
          <a:bodyPr vert="horz" wrap="square" lIns="91440" tIns="45720" rIns="91440" bIns="45720" numCol="1" anchor="t" anchorCtr="0" compatLnSpc="1">
            <a:prstTxWarp prst="textNoShape">
              <a:avLst/>
            </a:prstTxWarp>
          </a:bodyPr>
          <a:lstStyle/>
          <a:p>
            <a:pPr marL="342900" lvl="0" indent="-342900">
              <a:lnSpc>
                <a:spcPct val="110000"/>
              </a:lnSpc>
              <a:spcBef>
                <a:spcPct val="20000"/>
              </a:spcBef>
              <a:buClr>
                <a:srgbClr val="3374D4"/>
              </a:buClr>
              <a:defRPr/>
            </a:pPr>
            <a:r>
              <a:rPr lang="en-GB" sz="1800" kern="0" dirty="0" smtClean="0"/>
              <a:t>New cells for TUV and PDA</a:t>
            </a:r>
          </a:p>
          <a:p>
            <a:pPr marL="742950" lvl="1" indent="-285750">
              <a:lnSpc>
                <a:spcPct val="110000"/>
              </a:lnSpc>
              <a:spcBef>
                <a:spcPct val="20000"/>
              </a:spcBef>
              <a:buClr>
                <a:schemeClr val="accent1"/>
              </a:buClr>
              <a:buFont typeface="Verdana" pitchFamily="31" charset="0"/>
              <a:buChar char="—"/>
            </a:pPr>
            <a:r>
              <a:rPr lang="en-GB" dirty="0" smtClean="0">
                <a:ea typeface="ＭＳ Ｐゴシック" pitchFamily="31" charset="-128"/>
              </a:rPr>
              <a:t>500 </a:t>
            </a:r>
            <a:r>
              <a:rPr lang="en-GB" dirty="0" err="1" smtClean="0">
                <a:ea typeface="ＭＳ Ｐゴシック" pitchFamily="31" charset="-128"/>
              </a:rPr>
              <a:t>nl</a:t>
            </a:r>
            <a:r>
              <a:rPr lang="en-GB" dirty="0" smtClean="0">
                <a:ea typeface="ＭＳ Ｐゴシック" pitchFamily="31" charset="-128"/>
              </a:rPr>
              <a:t>/10mm</a:t>
            </a:r>
            <a:endParaRPr kumimoji="0" lang="en-US" sz="1600" b="0" i="0" u="none" strike="noStrike" kern="0" cap="none" spc="0" normalizeH="0" baseline="0" noProof="0" dirty="0" smtClean="0">
              <a:ln>
                <a:noFill/>
              </a:ln>
              <a:solidFill>
                <a:schemeClr val="tx1"/>
              </a:solidFill>
              <a:effectLst/>
              <a:uLnTx/>
              <a:uFillTx/>
              <a:latin typeface="+mn-lt"/>
              <a:ea typeface="ＭＳ Ｐゴシック" pitchFamily="31" charset="-128"/>
            </a:endParaRPr>
          </a:p>
          <a:p>
            <a:pPr marL="742950" lvl="1" indent="-285750">
              <a:lnSpc>
                <a:spcPct val="110000"/>
              </a:lnSpc>
              <a:spcBef>
                <a:spcPct val="20000"/>
              </a:spcBef>
              <a:buClr>
                <a:schemeClr val="accent1"/>
              </a:buClr>
              <a:buFont typeface="Verdana" pitchFamily="31" charset="0"/>
              <a:buChar char="—"/>
            </a:pPr>
            <a:r>
              <a:rPr lang="en-GB" dirty="0" smtClean="0">
                <a:ea typeface="ＭＳ Ｐゴシック" pitchFamily="31" charset="-128"/>
              </a:rPr>
              <a:t>250 </a:t>
            </a:r>
            <a:r>
              <a:rPr lang="en-GB" dirty="0" err="1" smtClean="0">
                <a:ea typeface="ＭＳ Ｐゴシック" pitchFamily="31" charset="-128"/>
              </a:rPr>
              <a:t>nl</a:t>
            </a:r>
            <a:r>
              <a:rPr lang="en-GB" dirty="0" smtClean="0">
                <a:ea typeface="ＭＳ Ｐゴシック" pitchFamily="31" charset="-128"/>
              </a:rPr>
              <a:t>/10 mm (for 1mm ID columns)</a:t>
            </a:r>
          </a:p>
          <a:p>
            <a:pPr marL="285750" indent="-285750">
              <a:lnSpc>
                <a:spcPct val="110000"/>
              </a:lnSpc>
              <a:spcBef>
                <a:spcPct val="20000"/>
              </a:spcBef>
              <a:buClr>
                <a:schemeClr val="accent1"/>
              </a:buClr>
            </a:pPr>
            <a:r>
              <a:rPr lang="en-GB" sz="1800" kern="0" dirty="0" smtClean="0"/>
              <a:t>Compatible with FLR, ELSD &amp; all MS</a:t>
            </a:r>
          </a:p>
          <a:p>
            <a:pPr marL="742950" lvl="1" indent="-285750">
              <a:lnSpc>
                <a:spcPct val="110000"/>
              </a:lnSpc>
              <a:spcBef>
                <a:spcPct val="20000"/>
              </a:spcBef>
              <a:buClr>
                <a:schemeClr val="accent1"/>
              </a:buClr>
              <a:buFont typeface="Verdana" pitchFamily="31" charset="0"/>
              <a:buChar char="—"/>
            </a:pPr>
            <a:endParaRPr kumimoji="0" lang="en-GB" sz="1600" b="0" i="0" u="none" strike="noStrike" kern="0" cap="none" spc="0" normalizeH="0" baseline="0" noProof="0" dirty="0" smtClean="0">
              <a:ln>
                <a:noFill/>
              </a:ln>
              <a:solidFill>
                <a:schemeClr val="tx1"/>
              </a:solidFill>
              <a:effectLst/>
              <a:uLnTx/>
              <a:uFillTx/>
              <a:latin typeface="+mn-lt"/>
              <a:ea typeface="ＭＳ Ｐゴシック" pitchFamily="31" charset="-128"/>
            </a:endParaRPr>
          </a:p>
        </p:txBody>
      </p:sp>
      <p:sp>
        <p:nvSpPr>
          <p:cNvPr id="13" name="Rectangle 3"/>
          <p:cNvSpPr txBox="1">
            <a:spLocks noChangeArrowheads="1"/>
          </p:cNvSpPr>
          <p:nvPr/>
        </p:nvSpPr>
        <p:spPr bwMode="gray">
          <a:xfrm>
            <a:off x="76200" y="1219200"/>
            <a:ext cx="3581400" cy="685800"/>
          </a:xfrm>
          <a:prstGeom prst="rect">
            <a:avLst/>
          </a:prstGeom>
          <a:solidFill>
            <a:schemeClr val="accent1">
              <a:lumMod val="20000"/>
              <a:lumOff val="80000"/>
            </a:schemeClr>
          </a:solidFill>
          <a:ln w="25400">
            <a:solidFill>
              <a:srgbClr val="0070C0"/>
            </a:solidFill>
          </a:ln>
          <a:effectLst>
            <a:outerShdw blurRad="88900" dist="63500" dir="2700000" algn="tl" rotWithShape="0">
              <a:prstClr val="black">
                <a:alpha val="40000"/>
              </a:prstClr>
            </a:outerShdw>
          </a:effectLst>
          <a:scene3d>
            <a:camera prst="orthographicFront"/>
            <a:lightRig rig="soft" dir="t"/>
          </a:scene3d>
          <a:sp3d prstMaterial="metal">
            <a:bevelT prst="angle"/>
            <a:bevelB prst="angle"/>
          </a:sp3d>
          <a:extLst/>
        </p:spPr>
        <p:txBody>
          <a:bodyPr vert="horz" wrap="square" lIns="91440" tIns="45720" rIns="91440" bIns="45720" numCol="1" anchor="t" anchorCtr="0" compatLnSpc="1">
            <a:prstTxWarp prst="textNoShape">
              <a:avLst/>
            </a:prstTxWarp>
          </a:bodyPr>
          <a:lstStyle/>
          <a:p>
            <a:pPr eaLnBrk="1" hangingPunct="1">
              <a:defRPr/>
            </a:pPr>
            <a:r>
              <a:rPr lang="en-US" sz="1800" dirty="0" smtClean="0"/>
              <a:t>Full range of ACQUITY UPLC Column chemistries</a:t>
            </a:r>
            <a:endParaRPr lang="en-US" sz="1800" dirty="0"/>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243">
                                            <p:bg/>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243">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243">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24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9">
                                            <p:bg/>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9">
                                            <p:txEl>
                                              <p:pRg st="0" end="0"/>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9">
                                            <p:txEl>
                                              <p:pRg st="1" end="1"/>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9">
                                            <p:txEl>
                                              <p:pRg st="2" end="2"/>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9">
                                            <p:txEl>
                                              <p:pRg st="3" end="3"/>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3">
                                            <p:bg/>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build="p" animBg="1"/>
      <p:bldP spid="6" grpId="0" animBg="1"/>
      <p:bldP spid="7" grpId="0" animBg="1"/>
      <p:bldP spid="29" grpId="0" build="p" animBg="1"/>
      <p:bldP spid="13"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fr-FR" dirty="0" smtClean="0"/>
              <a:t>ACQUITY UPLC I-Class</a:t>
            </a:r>
            <a:br>
              <a:rPr lang="fr-FR" dirty="0" smtClean="0"/>
            </a:br>
            <a:r>
              <a:rPr lang="fr-FR" dirty="0" smtClean="0"/>
              <a:t>The  Pinnacle of Chromatographic Performance</a:t>
            </a:r>
            <a:endParaRPr lang="en-US" dirty="0"/>
          </a:p>
        </p:txBody>
      </p:sp>
      <p:graphicFrame>
        <p:nvGraphicFramePr>
          <p:cNvPr id="29" name="Content Placeholder 4"/>
          <p:cNvGraphicFramePr>
            <a:graphicFrameLocks noGrp="1"/>
          </p:cNvGraphicFramePr>
          <p:nvPr>
            <p:ph sz="half" idx="2"/>
          </p:nvPr>
        </p:nvGraphicFramePr>
        <p:xfrm>
          <a:off x="0" y="1143000"/>
          <a:ext cx="9144000" cy="2514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27"/>
          <p:cNvGrpSpPr/>
          <p:nvPr/>
        </p:nvGrpSpPr>
        <p:grpSpPr>
          <a:xfrm>
            <a:off x="-76199" y="5842084"/>
            <a:ext cx="1142999" cy="1015915"/>
            <a:chOff x="5109859" y="988436"/>
            <a:chExt cx="2219160" cy="1712217"/>
          </a:xfrm>
        </p:grpSpPr>
        <p:pic>
          <p:nvPicPr>
            <p:cNvPr id="36" name="Picture 2" descr="ACQUITY SQ featuring the SQ Detector"/>
            <p:cNvPicPr preferRelativeResize="0">
              <a:picLocks noChangeArrowheads="1"/>
            </p:cNvPicPr>
            <p:nvPr/>
          </p:nvPicPr>
          <p:blipFill>
            <a:blip r:embed="rId7" cstate="print"/>
            <a:srcRect/>
            <a:stretch>
              <a:fillRect/>
            </a:stretch>
          </p:blipFill>
          <p:spPr bwMode="auto">
            <a:xfrm>
              <a:off x="5257801" y="1337308"/>
              <a:ext cx="1691640" cy="1363345"/>
            </a:xfrm>
            <a:prstGeom prst="rect">
              <a:avLst/>
            </a:prstGeom>
            <a:noFill/>
            <a:ln w="9525">
              <a:noFill/>
              <a:miter lim="800000"/>
              <a:headEnd/>
              <a:tailEnd/>
            </a:ln>
          </p:spPr>
        </p:pic>
        <p:sp>
          <p:nvSpPr>
            <p:cNvPr id="37" name="Text Box 3"/>
            <p:cNvSpPr txBox="1">
              <a:spLocks noChangeArrowheads="1"/>
            </p:cNvSpPr>
            <p:nvPr/>
          </p:nvSpPr>
          <p:spPr bwMode="auto">
            <a:xfrm>
              <a:off x="5109859" y="988436"/>
              <a:ext cx="2219160" cy="427949"/>
            </a:xfrm>
            <a:prstGeom prst="rect">
              <a:avLst/>
            </a:prstGeom>
            <a:noFill/>
            <a:ln w="9525">
              <a:noFill/>
              <a:miter lim="800000"/>
              <a:headEnd/>
              <a:tailEnd/>
            </a:ln>
          </p:spPr>
          <p:txBody>
            <a:bodyPr wrap="square" lIns="114300" tIns="57150" rIns="114300" bIns="57150">
              <a:spAutoFit/>
            </a:bodyPr>
            <a:lstStyle/>
            <a:p>
              <a:r>
                <a:rPr lang="en-US" sz="900" dirty="0">
                  <a:cs typeface="Arial" pitchFamily="34" charset="0"/>
                </a:rPr>
                <a:t>ACQUITY</a:t>
              </a:r>
              <a:r>
                <a:rPr lang="en-US" sz="900" baseline="30000" dirty="0">
                  <a:cs typeface="Arial" pitchFamily="34" charset="0"/>
                </a:rPr>
                <a:t>® </a:t>
              </a:r>
              <a:r>
                <a:rPr lang="en-US" sz="900" dirty="0">
                  <a:cs typeface="Arial" pitchFamily="34" charset="0"/>
                </a:rPr>
                <a:t>SQD</a:t>
              </a:r>
            </a:p>
          </p:txBody>
        </p:sp>
      </p:grpSp>
      <p:grpSp>
        <p:nvGrpSpPr>
          <p:cNvPr id="3" name="Group 28"/>
          <p:cNvGrpSpPr/>
          <p:nvPr/>
        </p:nvGrpSpPr>
        <p:grpSpPr>
          <a:xfrm>
            <a:off x="1447800" y="5869884"/>
            <a:ext cx="1143000" cy="988115"/>
            <a:chOff x="5040592" y="2440725"/>
            <a:chExt cx="2219162" cy="1856957"/>
          </a:xfrm>
        </p:grpSpPr>
        <p:pic>
          <p:nvPicPr>
            <p:cNvPr id="39" name="Picture 2" descr="Acquity2"/>
            <p:cNvPicPr preferRelativeResize="0">
              <a:picLocks noChangeArrowheads="1"/>
            </p:cNvPicPr>
            <p:nvPr/>
          </p:nvPicPr>
          <p:blipFill>
            <a:blip r:embed="rId8" cstate="print"/>
            <a:srcRect/>
            <a:stretch>
              <a:fillRect/>
            </a:stretch>
          </p:blipFill>
          <p:spPr bwMode="auto">
            <a:xfrm>
              <a:off x="5260658" y="2782663"/>
              <a:ext cx="1703206" cy="1515019"/>
            </a:xfrm>
            <a:prstGeom prst="rect">
              <a:avLst/>
            </a:prstGeom>
            <a:noFill/>
            <a:ln w="9525">
              <a:noFill/>
              <a:miter lim="800000"/>
              <a:headEnd/>
              <a:tailEnd/>
            </a:ln>
          </p:spPr>
        </p:pic>
        <p:sp>
          <p:nvSpPr>
            <p:cNvPr id="40" name="Text Box 3"/>
            <p:cNvSpPr txBox="1">
              <a:spLocks noChangeArrowheads="1"/>
            </p:cNvSpPr>
            <p:nvPr/>
          </p:nvSpPr>
          <p:spPr bwMode="auto">
            <a:xfrm>
              <a:off x="5040592" y="2440725"/>
              <a:ext cx="2219162" cy="477182"/>
            </a:xfrm>
            <a:prstGeom prst="rect">
              <a:avLst/>
            </a:prstGeom>
            <a:noFill/>
            <a:ln w="9525">
              <a:noFill/>
              <a:miter lim="800000"/>
              <a:headEnd/>
              <a:tailEnd/>
            </a:ln>
          </p:spPr>
          <p:txBody>
            <a:bodyPr wrap="square" lIns="114300" tIns="57150" rIns="114300" bIns="57150">
              <a:spAutoFit/>
            </a:bodyPr>
            <a:lstStyle/>
            <a:p>
              <a:r>
                <a:rPr lang="en-US" sz="900" dirty="0">
                  <a:cs typeface="Arial" pitchFamily="34" charset="0"/>
                </a:rPr>
                <a:t>ACQUITY</a:t>
              </a:r>
              <a:r>
                <a:rPr lang="en-US" sz="900" baseline="30000" dirty="0">
                  <a:cs typeface="Arial" pitchFamily="34" charset="0"/>
                </a:rPr>
                <a:t>® </a:t>
              </a:r>
              <a:r>
                <a:rPr lang="en-US" sz="900" dirty="0" smtClean="0">
                  <a:cs typeface="Arial" pitchFamily="34" charset="0"/>
                </a:rPr>
                <a:t>TQD</a:t>
              </a:r>
              <a:endParaRPr lang="en-US" sz="900" dirty="0">
                <a:cs typeface="Arial" pitchFamily="34" charset="0"/>
              </a:endParaRPr>
            </a:p>
          </p:txBody>
        </p:sp>
      </p:grpSp>
      <p:grpSp>
        <p:nvGrpSpPr>
          <p:cNvPr id="5" name="Group 32"/>
          <p:cNvGrpSpPr/>
          <p:nvPr/>
        </p:nvGrpSpPr>
        <p:grpSpPr>
          <a:xfrm>
            <a:off x="2895600" y="5791201"/>
            <a:ext cx="1143000" cy="1066798"/>
            <a:chOff x="661623" y="4498504"/>
            <a:chExt cx="2448648" cy="1946110"/>
          </a:xfrm>
        </p:grpSpPr>
        <p:pic>
          <p:nvPicPr>
            <p:cNvPr id="42" name="Picture 11" descr="_DSC1761 C"/>
            <p:cNvPicPr>
              <a:picLocks noChangeAspect="1" noChangeArrowheads="1"/>
            </p:cNvPicPr>
            <p:nvPr/>
          </p:nvPicPr>
          <p:blipFill>
            <a:blip r:embed="rId9" cstate="print"/>
            <a:srcRect/>
            <a:stretch>
              <a:fillRect/>
            </a:stretch>
          </p:blipFill>
          <p:spPr bwMode="auto">
            <a:xfrm>
              <a:off x="826454" y="4915873"/>
              <a:ext cx="2120574" cy="1528741"/>
            </a:xfrm>
            <a:prstGeom prst="rect">
              <a:avLst/>
            </a:prstGeom>
            <a:noFill/>
            <a:ln w="9525">
              <a:noFill/>
              <a:miter lim="800000"/>
              <a:headEnd/>
              <a:tailEnd/>
            </a:ln>
          </p:spPr>
        </p:pic>
        <p:sp>
          <p:nvSpPr>
            <p:cNvPr id="43" name="Rectangle 42"/>
            <p:cNvSpPr>
              <a:spLocks noChangeArrowheads="1"/>
            </p:cNvSpPr>
            <p:nvPr/>
          </p:nvSpPr>
          <p:spPr bwMode="auto">
            <a:xfrm>
              <a:off x="661623" y="4498504"/>
              <a:ext cx="2448648" cy="421096"/>
            </a:xfrm>
            <a:prstGeom prst="rect">
              <a:avLst/>
            </a:prstGeom>
            <a:noFill/>
            <a:ln w="9525">
              <a:noFill/>
              <a:miter lim="800000"/>
              <a:headEnd/>
              <a:tailEnd/>
            </a:ln>
          </p:spPr>
          <p:txBody>
            <a:bodyPr wrap="square">
              <a:spAutoFit/>
            </a:bodyPr>
            <a:lstStyle/>
            <a:p>
              <a:pPr defTabSz="731838"/>
              <a:r>
                <a:rPr lang="en-US" sz="900" dirty="0" err="1" smtClean="0">
                  <a:cs typeface="Arial" pitchFamily="34" charset="0"/>
                </a:rPr>
                <a:t>Xevo</a:t>
              </a:r>
              <a:r>
                <a:rPr lang="en-US" sz="900" dirty="0">
                  <a:cs typeface="Arial" pitchFamily="34" charset="0"/>
                </a:rPr>
                <a:t>™ TQ MS</a:t>
              </a:r>
            </a:p>
          </p:txBody>
        </p:sp>
      </p:grpSp>
      <p:grpSp>
        <p:nvGrpSpPr>
          <p:cNvPr id="6" name="Group 31"/>
          <p:cNvGrpSpPr/>
          <p:nvPr/>
        </p:nvGrpSpPr>
        <p:grpSpPr>
          <a:xfrm>
            <a:off x="4571999" y="5791199"/>
            <a:ext cx="1219200" cy="1066803"/>
            <a:chOff x="7184722" y="1512654"/>
            <a:chExt cx="1977917" cy="1731881"/>
          </a:xfrm>
        </p:grpSpPr>
        <p:pic>
          <p:nvPicPr>
            <p:cNvPr id="45" name="Picture 2" descr="nanoACQUITY UPLC System with the SYNAPT HDMS System"/>
            <p:cNvPicPr preferRelativeResize="0">
              <a:picLocks noChangeArrowheads="1"/>
            </p:cNvPicPr>
            <p:nvPr/>
          </p:nvPicPr>
          <p:blipFill>
            <a:blip r:embed="rId10" cstate="print"/>
            <a:srcRect/>
            <a:stretch>
              <a:fillRect/>
            </a:stretch>
          </p:blipFill>
          <p:spPr bwMode="auto">
            <a:xfrm>
              <a:off x="7431964" y="1883775"/>
              <a:ext cx="1483438" cy="1360760"/>
            </a:xfrm>
            <a:prstGeom prst="rect">
              <a:avLst/>
            </a:prstGeom>
            <a:noFill/>
            <a:ln w="9525">
              <a:noFill/>
              <a:miter lim="800000"/>
              <a:headEnd/>
              <a:tailEnd/>
            </a:ln>
          </p:spPr>
        </p:pic>
        <p:sp>
          <p:nvSpPr>
            <p:cNvPr id="46" name="Text Box 4"/>
            <p:cNvSpPr txBox="1">
              <a:spLocks noChangeArrowheads="1"/>
            </p:cNvSpPr>
            <p:nvPr/>
          </p:nvSpPr>
          <p:spPr bwMode="auto">
            <a:xfrm>
              <a:off x="7184722" y="1512654"/>
              <a:ext cx="1977917" cy="374740"/>
            </a:xfrm>
            <a:prstGeom prst="rect">
              <a:avLst/>
            </a:prstGeom>
            <a:noFill/>
            <a:ln w="9525">
              <a:noFill/>
              <a:miter lim="800000"/>
              <a:headEnd/>
              <a:tailEnd/>
            </a:ln>
          </p:spPr>
          <p:txBody>
            <a:bodyPr wrap="square">
              <a:spAutoFit/>
            </a:bodyPr>
            <a:lstStyle/>
            <a:p>
              <a:pPr defTabSz="731838"/>
              <a:r>
                <a:rPr lang="en-US" sz="900" dirty="0" smtClean="0">
                  <a:cs typeface="Arial" pitchFamily="34" charset="0"/>
                </a:rPr>
                <a:t>SYNAPT</a:t>
              </a:r>
              <a:r>
                <a:rPr lang="en-US" sz="900" baseline="30000" dirty="0">
                  <a:cs typeface="Arial" pitchFamily="34" charset="0"/>
                </a:rPr>
                <a:t>™</a:t>
              </a:r>
              <a:r>
                <a:rPr lang="en-US" sz="900" dirty="0">
                  <a:cs typeface="Arial" pitchFamily="34" charset="0"/>
                </a:rPr>
                <a:t> G2 MS</a:t>
              </a:r>
            </a:p>
          </p:txBody>
        </p:sp>
      </p:grpSp>
      <p:grpSp>
        <p:nvGrpSpPr>
          <p:cNvPr id="7" name="Group 30"/>
          <p:cNvGrpSpPr/>
          <p:nvPr/>
        </p:nvGrpSpPr>
        <p:grpSpPr>
          <a:xfrm>
            <a:off x="7848600" y="5791201"/>
            <a:ext cx="1524000" cy="1066801"/>
            <a:chOff x="7008325" y="2469197"/>
            <a:chExt cx="2512559" cy="2002789"/>
          </a:xfrm>
        </p:grpSpPr>
        <p:pic>
          <p:nvPicPr>
            <p:cNvPr id="48" name="Picture 2" descr="ACQUITY UPLC System with the SYNAPT HDMS System"/>
            <p:cNvPicPr preferRelativeResize="0">
              <a:picLocks noChangeArrowheads="1"/>
            </p:cNvPicPr>
            <p:nvPr/>
          </p:nvPicPr>
          <p:blipFill>
            <a:blip r:embed="rId11" cstate="print"/>
            <a:srcRect/>
            <a:stretch>
              <a:fillRect/>
            </a:stretch>
          </p:blipFill>
          <p:spPr bwMode="auto">
            <a:xfrm>
              <a:off x="7636463" y="2898365"/>
              <a:ext cx="1507535" cy="1573621"/>
            </a:xfrm>
            <a:prstGeom prst="rect">
              <a:avLst/>
            </a:prstGeom>
            <a:noFill/>
            <a:ln w="9525">
              <a:noFill/>
              <a:miter lim="800000"/>
              <a:headEnd/>
              <a:tailEnd/>
            </a:ln>
          </p:spPr>
        </p:pic>
        <p:sp>
          <p:nvSpPr>
            <p:cNvPr id="49" name="Text Box 4"/>
            <p:cNvSpPr txBox="1">
              <a:spLocks noChangeArrowheads="1"/>
            </p:cNvSpPr>
            <p:nvPr/>
          </p:nvSpPr>
          <p:spPr bwMode="auto">
            <a:xfrm>
              <a:off x="7008325" y="2469197"/>
              <a:ext cx="2512559" cy="429169"/>
            </a:xfrm>
            <a:prstGeom prst="rect">
              <a:avLst/>
            </a:prstGeom>
            <a:noFill/>
            <a:ln w="9525">
              <a:noFill/>
              <a:miter lim="800000"/>
              <a:headEnd/>
              <a:tailEnd/>
            </a:ln>
          </p:spPr>
          <p:txBody>
            <a:bodyPr wrap="square">
              <a:spAutoFit/>
            </a:bodyPr>
            <a:lstStyle/>
            <a:p>
              <a:pPr defTabSz="731838"/>
              <a:r>
                <a:rPr lang="en-US" sz="900" dirty="0" smtClean="0">
                  <a:cs typeface="Arial" pitchFamily="34" charset="0"/>
                </a:rPr>
                <a:t>SYNAPT</a:t>
              </a:r>
              <a:r>
                <a:rPr lang="en-US" sz="900" baseline="30000" dirty="0">
                  <a:cs typeface="Arial" pitchFamily="34" charset="0"/>
                </a:rPr>
                <a:t>™</a:t>
              </a:r>
              <a:r>
                <a:rPr lang="en-US" sz="900" dirty="0">
                  <a:cs typeface="Arial" pitchFamily="34" charset="0"/>
                </a:rPr>
                <a:t> G2 HDMS</a:t>
              </a:r>
            </a:p>
          </p:txBody>
        </p:sp>
      </p:grpSp>
      <p:grpSp>
        <p:nvGrpSpPr>
          <p:cNvPr id="8" name="Group 29"/>
          <p:cNvGrpSpPr/>
          <p:nvPr/>
        </p:nvGrpSpPr>
        <p:grpSpPr>
          <a:xfrm>
            <a:off x="6400800" y="5791198"/>
            <a:ext cx="1143000" cy="1066798"/>
            <a:chOff x="6676108" y="4444184"/>
            <a:chExt cx="2404553" cy="2139501"/>
          </a:xfrm>
        </p:grpSpPr>
        <p:pic>
          <p:nvPicPr>
            <p:cNvPr id="51" name="Picture 14" descr="QTof"/>
            <p:cNvPicPr>
              <a:picLocks noChangeAspect="1" noChangeArrowheads="1"/>
            </p:cNvPicPr>
            <p:nvPr/>
          </p:nvPicPr>
          <p:blipFill>
            <a:blip r:embed="rId12" cstate="print"/>
            <a:srcRect/>
            <a:stretch>
              <a:fillRect/>
            </a:stretch>
          </p:blipFill>
          <p:spPr bwMode="auto">
            <a:xfrm>
              <a:off x="6836411" y="4902648"/>
              <a:ext cx="2083946" cy="1681037"/>
            </a:xfrm>
            <a:prstGeom prst="rect">
              <a:avLst/>
            </a:prstGeom>
            <a:noFill/>
            <a:ln w="0">
              <a:noFill/>
              <a:miter lim="800000"/>
              <a:headEnd/>
              <a:tailEnd/>
            </a:ln>
          </p:spPr>
        </p:pic>
        <p:sp>
          <p:nvSpPr>
            <p:cNvPr id="52" name="Rectangle 15"/>
            <p:cNvSpPr>
              <a:spLocks noChangeArrowheads="1"/>
            </p:cNvSpPr>
            <p:nvPr/>
          </p:nvSpPr>
          <p:spPr bwMode="auto">
            <a:xfrm>
              <a:off x="6676108" y="4444184"/>
              <a:ext cx="2404553" cy="458465"/>
            </a:xfrm>
            <a:prstGeom prst="rect">
              <a:avLst/>
            </a:prstGeom>
            <a:noFill/>
            <a:ln w="0">
              <a:noFill/>
              <a:miter lim="800000"/>
              <a:headEnd/>
              <a:tailEnd/>
            </a:ln>
          </p:spPr>
          <p:txBody>
            <a:bodyPr wrap="square">
              <a:spAutoFit/>
            </a:bodyPr>
            <a:lstStyle/>
            <a:p>
              <a:pPr defTabSz="731838"/>
              <a:r>
                <a:rPr lang="en-US" sz="900" dirty="0" err="1" smtClean="0">
                  <a:cs typeface="Arial" pitchFamily="34" charset="0"/>
                </a:rPr>
                <a:t>Xevo</a:t>
              </a:r>
              <a:r>
                <a:rPr lang="en-US" sz="900" dirty="0">
                  <a:cs typeface="Arial" pitchFamily="34" charset="0"/>
                </a:rPr>
                <a:t>™ </a:t>
              </a:r>
              <a:r>
                <a:rPr lang="en-US" sz="900" dirty="0" err="1">
                  <a:cs typeface="Arial" pitchFamily="34" charset="0"/>
                </a:rPr>
                <a:t>QTof</a:t>
              </a:r>
              <a:r>
                <a:rPr lang="en-US" sz="900" dirty="0">
                  <a:cs typeface="Arial" pitchFamily="34" charset="0"/>
                </a:rPr>
                <a:t> MS</a:t>
              </a:r>
            </a:p>
          </p:txBody>
        </p:sp>
      </p:grpSp>
    </p:spTree>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ln/>
        </p:spPr>
        <p:txBody>
          <a:bodyPr/>
          <a:lstStyle/>
          <a:p>
            <a:pPr eaLnBrk="1" hangingPunct="1"/>
            <a:r>
              <a:rPr lang="en-US" smtClean="0">
                <a:ea typeface="ＭＳ Ｐゴシック" pitchFamily="34" charset="-128"/>
              </a:rPr>
              <a:t>Instrument Contribution to </a:t>
            </a:r>
            <a:br>
              <a:rPr lang="en-US" smtClean="0">
                <a:ea typeface="ＭＳ Ｐゴシック" pitchFamily="34" charset="-128"/>
              </a:rPr>
            </a:br>
            <a:r>
              <a:rPr lang="en-US" smtClean="0">
                <a:ea typeface="ＭＳ Ｐゴシック" pitchFamily="34" charset="-128"/>
              </a:rPr>
              <a:t>Bandspread/Extra-Column Effects</a:t>
            </a:r>
          </a:p>
        </p:txBody>
      </p:sp>
      <p:sp>
        <p:nvSpPr>
          <p:cNvPr id="23555" name="Content Placeholder 1"/>
          <p:cNvSpPr>
            <a:spLocks noGrp="1"/>
          </p:cNvSpPr>
          <p:nvPr>
            <p:ph idx="4294967295"/>
          </p:nvPr>
        </p:nvSpPr>
        <p:spPr>
          <a:xfrm>
            <a:off x="990600" y="4572000"/>
            <a:ext cx="8686800" cy="1768475"/>
          </a:xfrm>
        </p:spPr>
        <p:txBody>
          <a:bodyPr/>
          <a:lstStyle/>
          <a:p>
            <a:pPr eaLnBrk="1" hangingPunct="1"/>
            <a:r>
              <a:rPr lang="en-US" sz="1600" dirty="0" smtClean="0">
                <a:ea typeface="ＭＳ Ｐゴシック" pitchFamily="34" charset="-128"/>
              </a:rPr>
              <a:t>Engineering developments have specifically improved dispersion </a:t>
            </a:r>
          </a:p>
          <a:p>
            <a:pPr lvl="1" eaLnBrk="1" hangingPunct="1"/>
            <a:r>
              <a:rPr lang="en-US" sz="1600" dirty="0" smtClean="0">
                <a:ea typeface="ＭＳ Ｐゴシック" pitchFamily="34" charset="-128"/>
              </a:rPr>
              <a:t>Injector design, injector volume, fittings, flow path, sealing surfaces</a:t>
            </a:r>
          </a:p>
          <a:p>
            <a:pPr lvl="1" eaLnBrk="1" hangingPunct="1"/>
            <a:r>
              <a:rPr lang="en-US" sz="1600" dirty="0" smtClean="0">
                <a:ea typeface="ＭＳ Ｐゴシック" pitchFamily="34" charset="-128"/>
              </a:rPr>
              <a:t>Reduced tubing volumes - higher pressure/extended flow rate range</a:t>
            </a:r>
          </a:p>
          <a:p>
            <a:pPr lvl="1" eaLnBrk="1" hangingPunct="1"/>
            <a:r>
              <a:rPr lang="en-US" sz="1600" dirty="0" smtClean="0">
                <a:ea typeface="ＭＳ Ｐゴシック" pitchFamily="34" charset="-128"/>
              </a:rPr>
              <a:t>Improved flow cell dispersion</a:t>
            </a:r>
          </a:p>
        </p:txBody>
      </p:sp>
      <p:graphicFrame>
        <p:nvGraphicFramePr>
          <p:cNvPr id="23556" name="Object 40"/>
          <p:cNvGraphicFramePr>
            <a:graphicFrameLocks noChangeAspect="1"/>
          </p:cNvGraphicFramePr>
          <p:nvPr/>
        </p:nvGraphicFramePr>
        <p:xfrm>
          <a:off x="304800" y="1524000"/>
          <a:ext cx="8286750" cy="454025"/>
        </p:xfrm>
        <a:graphic>
          <a:graphicData uri="http://schemas.openxmlformats.org/presentationml/2006/ole">
            <p:oleObj spid="_x0000_s1028" name="Equation" r:id="rId4" imgW="4572000" imgH="254000" progId="Equation.3">
              <p:embed/>
            </p:oleObj>
          </a:graphicData>
        </a:graphic>
      </p:graphicFrame>
      <p:sp>
        <p:nvSpPr>
          <p:cNvPr id="219140" name="Text Box 4"/>
          <p:cNvSpPr txBox="1">
            <a:spLocks noChangeArrowheads="1"/>
          </p:cNvSpPr>
          <p:nvPr/>
        </p:nvSpPr>
        <p:spPr bwMode="auto">
          <a:xfrm>
            <a:off x="1068388" y="2114550"/>
            <a:ext cx="1009650" cy="2076450"/>
          </a:xfrm>
          <a:prstGeom prst="rect">
            <a:avLst/>
          </a:prstGeom>
          <a:solidFill>
            <a:schemeClr val="tx2">
              <a:lumMod val="40000"/>
              <a:lumOff val="60000"/>
            </a:schemeClr>
          </a:solidFill>
          <a:ln/>
          <a:extLst/>
        </p:spPr>
        <p:style>
          <a:lnRef idx="1">
            <a:schemeClr val="accent1"/>
          </a:lnRef>
          <a:fillRef idx="2">
            <a:schemeClr val="accent1"/>
          </a:fillRef>
          <a:effectRef idx="1">
            <a:schemeClr val="accent1"/>
          </a:effectRef>
          <a:fontRef idx="minor">
            <a:schemeClr val="dk1"/>
          </a:fontRef>
        </p:style>
        <p:txBody>
          <a:bodyPr wrap="none"/>
          <a:lstStyle>
            <a:lvl1pPr algn="l">
              <a:defRPr sz="1600">
                <a:solidFill>
                  <a:schemeClr val="tx1"/>
                </a:solidFill>
                <a:latin typeface="Verdana" pitchFamily="34" charset="0"/>
                <a:ea typeface="ＭＳ Ｐゴシック" pitchFamily="34" charset="-128"/>
              </a:defRPr>
            </a:lvl1pPr>
            <a:lvl2pPr marL="742950" indent="-285750" algn="l">
              <a:defRPr sz="1600">
                <a:solidFill>
                  <a:schemeClr val="tx1"/>
                </a:solidFill>
                <a:latin typeface="Verdana" pitchFamily="34" charset="0"/>
                <a:ea typeface="ＭＳ Ｐゴシック" pitchFamily="34" charset="-128"/>
              </a:defRPr>
            </a:lvl2pPr>
            <a:lvl3pPr marL="1143000" indent="-228600" algn="l">
              <a:defRPr sz="1600">
                <a:solidFill>
                  <a:schemeClr val="tx1"/>
                </a:solidFill>
                <a:latin typeface="Verdana" pitchFamily="34" charset="0"/>
                <a:ea typeface="ＭＳ Ｐゴシック" pitchFamily="34" charset="-128"/>
              </a:defRPr>
            </a:lvl3pPr>
            <a:lvl4pPr marL="1600200" indent="-228600" algn="l">
              <a:defRPr sz="1600">
                <a:solidFill>
                  <a:schemeClr val="tx1"/>
                </a:solidFill>
                <a:latin typeface="Verdana" pitchFamily="34" charset="0"/>
                <a:ea typeface="ＭＳ Ｐゴシック" pitchFamily="34" charset="-128"/>
              </a:defRPr>
            </a:lvl4pPr>
            <a:lvl5pPr marL="2057400" indent="-228600" algn="l">
              <a:defRPr sz="1600">
                <a:solidFill>
                  <a:schemeClr val="tx1"/>
                </a:solidFill>
                <a:latin typeface="Verdana" pitchFamily="34" charset="0"/>
                <a:ea typeface="ＭＳ Ｐゴシック" pitchFamily="34" charset="-128"/>
              </a:defRPr>
            </a:lvl5pPr>
            <a:lvl6pPr marL="2514600" indent="-228600" fontAlgn="base">
              <a:spcBef>
                <a:spcPct val="0"/>
              </a:spcBef>
              <a:spcAft>
                <a:spcPct val="0"/>
              </a:spcAft>
              <a:defRPr sz="1600">
                <a:solidFill>
                  <a:schemeClr val="tx1"/>
                </a:solidFill>
                <a:latin typeface="Verdana" pitchFamily="34" charset="0"/>
                <a:ea typeface="ＭＳ Ｐゴシック" pitchFamily="34" charset="-128"/>
              </a:defRPr>
            </a:lvl6pPr>
            <a:lvl7pPr marL="2971800" indent="-228600" fontAlgn="base">
              <a:spcBef>
                <a:spcPct val="0"/>
              </a:spcBef>
              <a:spcAft>
                <a:spcPct val="0"/>
              </a:spcAft>
              <a:defRPr sz="1600">
                <a:solidFill>
                  <a:schemeClr val="tx1"/>
                </a:solidFill>
                <a:latin typeface="Verdana" pitchFamily="34" charset="0"/>
                <a:ea typeface="ＭＳ Ｐゴシック" pitchFamily="34" charset="-128"/>
              </a:defRPr>
            </a:lvl7pPr>
            <a:lvl8pPr marL="3429000" indent="-228600" fontAlgn="base">
              <a:spcBef>
                <a:spcPct val="0"/>
              </a:spcBef>
              <a:spcAft>
                <a:spcPct val="0"/>
              </a:spcAft>
              <a:defRPr sz="1600">
                <a:solidFill>
                  <a:schemeClr val="tx1"/>
                </a:solidFill>
                <a:latin typeface="Verdana" pitchFamily="34" charset="0"/>
                <a:ea typeface="ＭＳ Ｐゴシック" pitchFamily="34" charset="-128"/>
              </a:defRPr>
            </a:lvl8pPr>
            <a:lvl9pPr marL="3886200" indent="-228600" fontAlgn="base">
              <a:spcBef>
                <a:spcPct val="0"/>
              </a:spcBef>
              <a:spcAft>
                <a:spcPct val="0"/>
              </a:spcAft>
              <a:defRPr sz="1600">
                <a:solidFill>
                  <a:schemeClr val="tx1"/>
                </a:solidFill>
                <a:latin typeface="Verdana" pitchFamily="34" charset="0"/>
                <a:ea typeface="ＭＳ Ｐゴシック" pitchFamily="34" charset="-128"/>
              </a:defRPr>
            </a:lvl9pPr>
          </a:lstStyle>
          <a:p>
            <a:pPr algn="ctr">
              <a:defRPr/>
            </a:pPr>
            <a:r>
              <a:rPr lang="en-US" sz="1400" dirty="0" smtClean="0">
                <a:solidFill>
                  <a:srgbClr val="000000"/>
                </a:solidFill>
              </a:rPr>
              <a:t>Injection</a:t>
            </a:r>
          </a:p>
          <a:p>
            <a:pPr algn="ctr">
              <a:defRPr/>
            </a:pPr>
            <a:r>
              <a:rPr lang="en-US" sz="1400" dirty="0" smtClean="0">
                <a:solidFill>
                  <a:srgbClr val="000000"/>
                </a:solidFill>
              </a:rPr>
              <a:t>volume</a:t>
            </a:r>
          </a:p>
          <a:p>
            <a:pPr algn="ctr">
              <a:defRPr/>
            </a:pPr>
            <a:r>
              <a:rPr lang="en-US" sz="1400" dirty="0" smtClean="0">
                <a:solidFill>
                  <a:srgbClr val="000000"/>
                </a:solidFill>
              </a:rPr>
              <a:t>+</a:t>
            </a:r>
          </a:p>
          <a:p>
            <a:pPr algn="ctr">
              <a:defRPr/>
            </a:pPr>
            <a:r>
              <a:rPr lang="en-US" sz="1400" dirty="0" smtClean="0">
                <a:solidFill>
                  <a:srgbClr val="000000"/>
                </a:solidFill>
              </a:rPr>
              <a:t>injector</a:t>
            </a:r>
          </a:p>
          <a:p>
            <a:pPr algn="ctr">
              <a:defRPr/>
            </a:pPr>
            <a:r>
              <a:rPr lang="en-US" sz="1400" dirty="0" smtClean="0">
                <a:solidFill>
                  <a:srgbClr val="000000"/>
                </a:solidFill>
              </a:rPr>
              <a:t>band-</a:t>
            </a:r>
          </a:p>
          <a:p>
            <a:pPr algn="ctr">
              <a:defRPr/>
            </a:pPr>
            <a:r>
              <a:rPr lang="en-US" sz="1400" dirty="0" smtClean="0">
                <a:solidFill>
                  <a:srgbClr val="000000"/>
                </a:solidFill>
              </a:rPr>
              <a:t>spreading</a:t>
            </a:r>
          </a:p>
        </p:txBody>
      </p:sp>
      <p:sp>
        <p:nvSpPr>
          <p:cNvPr id="219141" name="Text Box 5"/>
          <p:cNvSpPr txBox="1">
            <a:spLocks noChangeArrowheads="1"/>
          </p:cNvSpPr>
          <p:nvPr/>
        </p:nvSpPr>
        <p:spPr bwMode="auto">
          <a:xfrm>
            <a:off x="2419350" y="2114550"/>
            <a:ext cx="898525" cy="2076450"/>
          </a:xfrm>
          <a:prstGeom prst="rect">
            <a:avLst/>
          </a:prstGeom>
          <a:solidFill>
            <a:schemeClr val="accent2">
              <a:lumMod val="40000"/>
              <a:lumOff val="60000"/>
            </a:schemeClr>
          </a:solidFill>
          <a:ln/>
          <a:extLst/>
        </p:spPr>
        <p:style>
          <a:lnRef idx="1">
            <a:schemeClr val="accent2"/>
          </a:lnRef>
          <a:fillRef idx="2">
            <a:schemeClr val="accent2"/>
          </a:fillRef>
          <a:effectRef idx="1">
            <a:schemeClr val="accent2"/>
          </a:effectRef>
          <a:fontRef idx="minor">
            <a:schemeClr val="dk1"/>
          </a:fontRef>
        </p:style>
        <p:txBody>
          <a:bodyPr wrap="none"/>
          <a:lstStyle/>
          <a:p>
            <a:pPr algn="ctr">
              <a:defRPr/>
            </a:pPr>
            <a:r>
              <a:rPr lang="en-US" sz="1400" dirty="0"/>
              <a:t>Tubing</a:t>
            </a:r>
          </a:p>
          <a:p>
            <a:pPr algn="ctr">
              <a:defRPr/>
            </a:pPr>
            <a:r>
              <a:rPr lang="en-US" sz="1400" dirty="0"/>
              <a:t>between</a:t>
            </a:r>
          </a:p>
          <a:p>
            <a:pPr algn="ctr">
              <a:defRPr/>
            </a:pPr>
            <a:r>
              <a:rPr lang="en-US" sz="1400" dirty="0"/>
              <a:t>injector</a:t>
            </a:r>
          </a:p>
          <a:p>
            <a:pPr algn="ctr">
              <a:defRPr/>
            </a:pPr>
            <a:r>
              <a:rPr lang="en-US" sz="1400" dirty="0"/>
              <a:t>and </a:t>
            </a:r>
          </a:p>
          <a:p>
            <a:pPr algn="ctr">
              <a:defRPr/>
            </a:pPr>
            <a:r>
              <a:rPr lang="en-US" sz="1400" dirty="0"/>
              <a:t>column</a:t>
            </a:r>
          </a:p>
        </p:txBody>
      </p:sp>
      <p:sp>
        <p:nvSpPr>
          <p:cNvPr id="7175" name="Text Box 6"/>
          <p:cNvSpPr txBox="1">
            <a:spLocks noChangeArrowheads="1"/>
          </p:cNvSpPr>
          <p:nvPr/>
        </p:nvSpPr>
        <p:spPr bwMode="auto">
          <a:xfrm>
            <a:off x="3762375" y="2114550"/>
            <a:ext cx="823913" cy="2076450"/>
          </a:xfrm>
          <a:prstGeom prst="rect">
            <a:avLst/>
          </a:prstGeom>
          <a:solidFill>
            <a:schemeClr val="tx2">
              <a:lumMod val="40000"/>
              <a:lumOff val="60000"/>
            </a:schemeClr>
          </a:solidFill>
          <a:ln/>
        </p:spPr>
        <p:style>
          <a:lnRef idx="1">
            <a:schemeClr val="accent1"/>
          </a:lnRef>
          <a:fillRef idx="2">
            <a:schemeClr val="accent1"/>
          </a:fillRef>
          <a:effectRef idx="1">
            <a:schemeClr val="accent1"/>
          </a:effectRef>
          <a:fontRef idx="minor">
            <a:schemeClr val="dk1"/>
          </a:fontRef>
        </p:style>
        <p:txBody>
          <a:bodyPr wrap="none"/>
          <a:lstStyle>
            <a:lvl1pPr eaLnBrk="0" hangingPunct="0">
              <a:defRPr sz="1600">
                <a:solidFill>
                  <a:schemeClr val="tx1"/>
                </a:solidFill>
                <a:latin typeface="Verdana" pitchFamily="34" charset="0"/>
                <a:ea typeface="ＭＳ Ｐゴシック" pitchFamily="34" charset="-128"/>
              </a:defRPr>
            </a:lvl1pPr>
            <a:lvl2pPr marL="742950" indent="-285750" eaLnBrk="0" hangingPunct="0">
              <a:defRPr sz="1600">
                <a:solidFill>
                  <a:schemeClr val="tx1"/>
                </a:solidFill>
                <a:latin typeface="Verdana" pitchFamily="34" charset="0"/>
                <a:ea typeface="ＭＳ Ｐゴシック" pitchFamily="34" charset="-128"/>
              </a:defRPr>
            </a:lvl2pPr>
            <a:lvl3pPr marL="1143000" indent="-228600" eaLnBrk="0" hangingPunct="0">
              <a:defRPr sz="1600">
                <a:solidFill>
                  <a:schemeClr val="tx1"/>
                </a:solidFill>
                <a:latin typeface="Verdana" pitchFamily="34" charset="0"/>
                <a:ea typeface="ＭＳ Ｐゴシック" pitchFamily="34" charset="-128"/>
              </a:defRPr>
            </a:lvl3pPr>
            <a:lvl4pPr marL="1600200" indent="-228600" eaLnBrk="0" hangingPunct="0">
              <a:defRPr sz="1600">
                <a:solidFill>
                  <a:schemeClr val="tx1"/>
                </a:solidFill>
                <a:latin typeface="Verdana" pitchFamily="34" charset="0"/>
                <a:ea typeface="ＭＳ Ｐゴシック" pitchFamily="34" charset="-128"/>
              </a:defRPr>
            </a:lvl4pPr>
            <a:lvl5pPr marL="2057400" indent="-228600" eaLnBrk="0" hangingPunct="0">
              <a:defRPr sz="1600">
                <a:solidFill>
                  <a:schemeClr val="tx1"/>
                </a:solidFill>
                <a:latin typeface="Verdana" pitchFamily="34" charset="0"/>
                <a:ea typeface="ＭＳ Ｐゴシック" pitchFamily="34" charset="-128"/>
              </a:defRPr>
            </a:lvl5pPr>
            <a:lvl6pPr marL="25146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6pPr>
            <a:lvl7pPr marL="29718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7pPr>
            <a:lvl8pPr marL="34290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8pPr>
            <a:lvl9pPr marL="38862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9pPr>
          </a:lstStyle>
          <a:p>
            <a:pPr algn="ctr" eaLnBrk="1" hangingPunct="1">
              <a:defRPr/>
            </a:pPr>
            <a:r>
              <a:rPr lang="en-US" sz="1400" dirty="0" smtClean="0"/>
              <a:t>Column</a:t>
            </a:r>
          </a:p>
          <a:p>
            <a:pPr algn="ctr" eaLnBrk="1" hangingPunct="1">
              <a:defRPr/>
            </a:pPr>
            <a:r>
              <a:rPr lang="en-US" sz="1400" dirty="0" smtClean="0"/>
              <a:t>volume</a:t>
            </a:r>
          </a:p>
          <a:p>
            <a:pPr algn="ctr" eaLnBrk="1" hangingPunct="1">
              <a:defRPr/>
            </a:pPr>
            <a:r>
              <a:rPr lang="en-US" sz="1400" dirty="0" smtClean="0"/>
              <a:t>+</a:t>
            </a:r>
          </a:p>
          <a:p>
            <a:pPr algn="ctr" eaLnBrk="1" hangingPunct="1">
              <a:defRPr/>
            </a:pPr>
            <a:r>
              <a:rPr lang="en-US" sz="1400" dirty="0" smtClean="0"/>
              <a:t>frits</a:t>
            </a:r>
          </a:p>
        </p:txBody>
      </p:sp>
      <p:sp>
        <p:nvSpPr>
          <p:cNvPr id="219143" name="Text Box 7"/>
          <p:cNvSpPr txBox="1">
            <a:spLocks noChangeArrowheads="1"/>
          </p:cNvSpPr>
          <p:nvPr/>
        </p:nvSpPr>
        <p:spPr bwMode="auto">
          <a:xfrm>
            <a:off x="4968875" y="2114550"/>
            <a:ext cx="898525" cy="2076450"/>
          </a:xfrm>
          <a:prstGeom prst="rect">
            <a:avLst/>
          </a:prstGeom>
          <a:solidFill>
            <a:schemeClr val="accent2">
              <a:lumMod val="40000"/>
              <a:lumOff val="60000"/>
            </a:schemeClr>
          </a:solidFill>
          <a:ln/>
          <a:extLst/>
        </p:spPr>
        <p:style>
          <a:lnRef idx="1">
            <a:schemeClr val="accent2"/>
          </a:lnRef>
          <a:fillRef idx="2">
            <a:schemeClr val="accent2"/>
          </a:fillRef>
          <a:effectRef idx="1">
            <a:schemeClr val="accent2"/>
          </a:effectRef>
          <a:fontRef idx="minor">
            <a:schemeClr val="dk1"/>
          </a:fontRef>
        </p:style>
        <p:txBody>
          <a:bodyPr wrap="none"/>
          <a:lstStyle/>
          <a:p>
            <a:pPr algn="ctr">
              <a:defRPr/>
            </a:pPr>
            <a:r>
              <a:rPr lang="en-US" sz="1400" dirty="0"/>
              <a:t>Tubing</a:t>
            </a:r>
          </a:p>
          <a:p>
            <a:pPr algn="ctr">
              <a:defRPr/>
            </a:pPr>
            <a:r>
              <a:rPr lang="en-US" sz="1400" dirty="0"/>
              <a:t>between</a:t>
            </a:r>
          </a:p>
          <a:p>
            <a:pPr algn="ctr">
              <a:defRPr/>
            </a:pPr>
            <a:r>
              <a:rPr lang="en-US" sz="1400" dirty="0"/>
              <a:t>column</a:t>
            </a:r>
          </a:p>
          <a:p>
            <a:pPr algn="ctr">
              <a:defRPr/>
            </a:pPr>
            <a:r>
              <a:rPr lang="en-US" sz="1400" dirty="0"/>
              <a:t>and </a:t>
            </a:r>
          </a:p>
          <a:p>
            <a:pPr algn="ctr">
              <a:defRPr/>
            </a:pPr>
            <a:r>
              <a:rPr lang="en-US" sz="1400" dirty="0"/>
              <a:t>detector</a:t>
            </a:r>
          </a:p>
        </p:txBody>
      </p:sp>
      <p:sp>
        <p:nvSpPr>
          <p:cNvPr id="219144" name="Text Box 8"/>
          <p:cNvSpPr txBox="1">
            <a:spLocks noChangeArrowheads="1"/>
          </p:cNvSpPr>
          <p:nvPr/>
        </p:nvSpPr>
        <p:spPr bwMode="auto">
          <a:xfrm>
            <a:off x="6084888" y="2114550"/>
            <a:ext cx="1009650" cy="2076450"/>
          </a:xfrm>
          <a:prstGeom prst="rect">
            <a:avLst/>
          </a:prstGeom>
          <a:solidFill>
            <a:schemeClr val="tx2">
              <a:lumMod val="40000"/>
              <a:lumOff val="60000"/>
            </a:schemeClr>
          </a:solidFill>
          <a:ln/>
          <a:extLst/>
        </p:spPr>
        <p:style>
          <a:lnRef idx="1">
            <a:schemeClr val="accent1"/>
          </a:lnRef>
          <a:fillRef idx="2">
            <a:schemeClr val="accent1"/>
          </a:fillRef>
          <a:effectRef idx="1">
            <a:schemeClr val="accent1"/>
          </a:effectRef>
          <a:fontRef idx="minor">
            <a:schemeClr val="dk1"/>
          </a:fontRef>
        </p:style>
        <p:txBody>
          <a:bodyPr wrap="none"/>
          <a:lstStyle>
            <a:lvl1pPr algn="l">
              <a:defRPr sz="1600">
                <a:solidFill>
                  <a:schemeClr val="tx1"/>
                </a:solidFill>
                <a:latin typeface="Verdana" pitchFamily="34" charset="0"/>
                <a:ea typeface="ＭＳ Ｐゴシック" pitchFamily="34" charset="-128"/>
              </a:defRPr>
            </a:lvl1pPr>
            <a:lvl2pPr marL="742950" indent="-285750" algn="l">
              <a:defRPr sz="1600">
                <a:solidFill>
                  <a:schemeClr val="tx1"/>
                </a:solidFill>
                <a:latin typeface="Verdana" pitchFamily="34" charset="0"/>
                <a:ea typeface="ＭＳ Ｐゴシック" pitchFamily="34" charset="-128"/>
              </a:defRPr>
            </a:lvl2pPr>
            <a:lvl3pPr marL="1143000" indent="-228600" algn="l">
              <a:defRPr sz="1600">
                <a:solidFill>
                  <a:schemeClr val="tx1"/>
                </a:solidFill>
                <a:latin typeface="Verdana" pitchFamily="34" charset="0"/>
                <a:ea typeface="ＭＳ Ｐゴシック" pitchFamily="34" charset="-128"/>
              </a:defRPr>
            </a:lvl3pPr>
            <a:lvl4pPr marL="1600200" indent="-228600" algn="l">
              <a:defRPr sz="1600">
                <a:solidFill>
                  <a:schemeClr val="tx1"/>
                </a:solidFill>
                <a:latin typeface="Verdana" pitchFamily="34" charset="0"/>
                <a:ea typeface="ＭＳ Ｐゴシック" pitchFamily="34" charset="-128"/>
              </a:defRPr>
            </a:lvl4pPr>
            <a:lvl5pPr marL="2057400" indent="-228600" algn="l">
              <a:defRPr sz="1600">
                <a:solidFill>
                  <a:schemeClr val="tx1"/>
                </a:solidFill>
                <a:latin typeface="Verdana" pitchFamily="34" charset="0"/>
                <a:ea typeface="ＭＳ Ｐゴシック" pitchFamily="34" charset="-128"/>
              </a:defRPr>
            </a:lvl5pPr>
            <a:lvl6pPr marL="2514600" indent="-228600" fontAlgn="base">
              <a:spcBef>
                <a:spcPct val="0"/>
              </a:spcBef>
              <a:spcAft>
                <a:spcPct val="0"/>
              </a:spcAft>
              <a:defRPr sz="1600">
                <a:solidFill>
                  <a:schemeClr val="tx1"/>
                </a:solidFill>
                <a:latin typeface="Verdana" pitchFamily="34" charset="0"/>
                <a:ea typeface="ＭＳ Ｐゴシック" pitchFamily="34" charset="-128"/>
              </a:defRPr>
            </a:lvl6pPr>
            <a:lvl7pPr marL="2971800" indent="-228600" fontAlgn="base">
              <a:spcBef>
                <a:spcPct val="0"/>
              </a:spcBef>
              <a:spcAft>
                <a:spcPct val="0"/>
              </a:spcAft>
              <a:defRPr sz="1600">
                <a:solidFill>
                  <a:schemeClr val="tx1"/>
                </a:solidFill>
                <a:latin typeface="Verdana" pitchFamily="34" charset="0"/>
                <a:ea typeface="ＭＳ Ｐゴシック" pitchFamily="34" charset="-128"/>
              </a:defRPr>
            </a:lvl7pPr>
            <a:lvl8pPr marL="3429000" indent="-228600" fontAlgn="base">
              <a:spcBef>
                <a:spcPct val="0"/>
              </a:spcBef>
              <a:spcAft>
                <a:spcPct val="0"/>
              </a:spcAft>
              <a:defRPr sz="1600">
                <a:solidFill>
                  <a:schemeClr val="tx1"/>
                </a:solidFill>
                <a:latin typeface="Verdana" pitchFamily="34" charset="0"/>
                <a:ea typeface="ＭＳ Ｐゴシック" pitchFamily="34" charset="-128"/>
              </a:defRPr>
            </a:lvl8pPr>
            <a:lvl9pPr marL="3886200" indent="-228600" fontAlgn="base">
              <a:spcBef>
                <a:spcPct val="0"/>
              </a:spcBef>
              <a:spcAft>
                <a:spcPct val="0"/>
              </a:spcAft>
              <a:defRPr sz="1600">
                <a:solidFill>
                  <a:schemeClr val="tx1"/>
                </a:solidFill>
                <a:latin typeface="Verdana" pitchFamily="34" charset="0"/>
                <a:ea typeface="ＭＳ Ｐゴシック" pitchFamily="34" charset="-128"/>
              </a:defRPr>
            </a:lvl9pPr>
          </a:lstStyle>
          <a:p>
            <a:pPr algn="ctr">
              <a:defRPr/>
            </a:pPr>
            <a:r>
              <a:rPr lang="en-US" sz="1400" smtClean="0">
                <a:solidFill>
                  <a:srgbClr val="000000"/>
                </a:solidFill>
              </a:rPr>
              <a:t>Band-</a:t>
            </a:r>
          </a:p>
          <a:p>
            <a:pPr algn="ctr">
              <a:defRPr/>
            </a:pPr>
            <a:r>
              <a:rPr lang="en-US" sz="1400" smtClean="0">
                <a:solidFill>
                  <a:srgbClr val="000000"/>
                </a:solidFill>
              </a:rPr>
              <a:t>spreading</a:t>
            </a:r>
          </a:p>
          <a:p>
            <a:pPr algn="ctr">
              <a:defRPr/>
            </a:pPr>
            <a:r>
              <a:rPr lang="en-US" sz="1400" smtClean="0">
                <a:solidFill>
                  <a:srgbClr val="000000"/>
                </a:solidFill>
              </a:rPr>
              <a:t>inside the</a:t>
            </a:r>
          </a:p>
          <a:p>
            <a:pPr algn="ctr">
              <a:defRPr/>
            </a:pPr>
            <a:r>
              <a:rPr lang="en-US" sz="1400" smtClean="0">
                <a:solidFill>
                  <a:srgbClr val="000000"/>
                </a:solidFill>
              </a:rPr>
              <a:t>detector</a:t>
            </a:r>
          </a:p>
          <a:p>
            <a:pPr algn="ctr">
              <a:defRPr/>
            </a:pPr>
            <a:r>
              <a:rPr lang="en-US" sz="1400" smtClean="0">
                <a:solidFill>
                  <a:srgbClr val="000000"/>
                </a:solidFill>
              </a:rPr>
              <a:t>cell</a:t>
            </a:r>
          </a:p>
          <a:p>
            <a:pPr algn="ctr">
              <a:defRPr/>
            </a:pPr>
            <a:r>
              <a:rPr lang="en-US" sz="1400" smtClean="0">
                <a:solidFill>
                  <a:srgbClr val="000000"/>
                </a:solidFill>
              </a:rPr>
              <a:t>+</a:t>
            </a:r>
          </a:p>
          <a:p>
            <a:pPr algn="ctr">
              <a:defRPr/>
            </a:pPr>
            <a:r>
              <a:rPr lang="en-US" sz="1400" smtClean="0">
                <a:solidFill>
                  <a:srgbClr val="000000"/>
                </a:solidFill>
              </a:rPr>
              <a:t>tubing</a:t>
            </a:r>
          </a:p>
        </p:txBody>
      </p:sp>
      <p:sp>
        <p:nvSpPr>
          <p:cNvPr id="7178" name="Text Box 9"/>
          <p:cNvSpPr txBox="1">
            <a:spLocks noChangeArrowheads="1"/>
          </p:cNvSpPr>
          <p:nvPr/>
        </p:nvSpPr>
        <p:spPr bwMode="auto">
          <a:xfrm>
            <a:off x="7391400" y="2098675"/>
            <a:ext cx="1295400" cy="2092325"/>
          </a:xfrm>
          <a:prstGeom prst="rect">
            <a:avLst/>
          </a:prstGeom>
          <a:ln/>
        </p:spPr>
        <p:style>
          <a:lnRef idx="1">
            <a:schemeClr val="dk1"/>
          </a:lnRef>
          <a:fillRef idx="2">
            <a:schemeClr val="dk1"/>
          </a:fillRef>
          <a:effectRef idx="1">
            <a:schemeClr val="dk1"/>
          </a:effectRef>
          <a:fontRef idx="minor">
            <a:schemeClr val="dk1"/>
          </a:fontRef>
        </p:style>
        <p:txBody>
          <a:bodyPr wrap="none"/>
          <a:lstStyle>
            <a:lvl1pPr eaLnBrk="0" hangingPunct="0">
              <a:defRPr sz="1600">
                <a:solidFill>
                  <a:schemeClr val="tx1"/>
                </a:solidFill>
                <a:latin typeface="Verdana" pitchFamily="34" charset="0"/>
                <a:ea typeface="ＭＳ Ｐゴシック" pitchFamily="34" charset="-128"/>
              </a:defRPr>
            </a:lvl1pPr>
            <a:lvl2pPr marL="742950" indent="-285750" eaLnBrk="0" hangingPunct="0">
              <a:defRPr sz="1600">
                <a:solidFill>
                  <a:schemeClr val="tx1"/>
                </a:solidFill>
                <a:latin typeface="Verdana" pitchFamily="34" charset="0"/>
                <a:ea typeface="ＭＳ Ｐゴシック" pitchFamily="34" charset="-128"/>
              </a:defRPr>
            </a:lvl2pPr>
            <a:lvl3pPr marL="1143000" indent="-228600" eaLnBrk="0" hangingPunct="0">
              <a:defRPr sz="1600">
                <a:solidFill>
                  <a:schemeClr val="tx1"/>
                </a:solidFill>
                <a:latin typeface="Verdana" pitchFamily="34" charset="0"/>
                <a:ea typeface="ＭＳ Ｐゴシック" pitchFamily="34" charset="-128"/>
              </a:defRPr>
            </a:lvl3pPr>
            <a:lvl4pPr marL="1600200" indent="-228600" eaLnBrk="0" hangingPunct="0">
              <a:defRPr sz="1600">
                <a:solidFill>
                  <a:schemeClr val="tx1"/>
                </a:solidFill>
                <a:latin typeface="Verdana" pitchFamily="34" charset="0"/>
                <a:ea typeface="ＭＳ Ｐゴシック" pitchFamily="34" charset="-128"/>
              </a:defRPr>
            </a:lvl4pPr>
            <a:lvl5pPr marL="2057400" indent="-228600" eaLnBrk="0" hangingPunct="0">
              <a:defRPr sz="1600">
                <a:solidFill>
                  <a:schemeClr val="tx1"/>
                </a:solidFill>
                <a:latin typeface="Verdana" pitchFamily="34" charset="0"/>
                <a:ea typeface="ＭＳ Ｐゴシック" pitchFamily="34" charset="-128"/>
              </a:defRPr>
            </a:lvl5pPr>
            <a:lvl6pPr marL="25146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6pPr>
            <a:lvl7pPr marL="29718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7pPr>
            <a:lvl8pPr marL="34290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8pPr>
            <a:lvl9pPr marL="38862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9pPr>
          </a:lstStyle>
          <a:p>
            <a:pPr algn="ctr" eaLnBrk="1" hangingPunct="1">
              <a:defRPr/>
            </a:pPr>
            <a:r>
              <a:rPr lang="en-US" sz="1400" dirty="0" smtClean="0"/>
              <a:t>Time-based</a:t>
            </a:r>
          </a:p>
          <a:p>
            <a:pPr algn="ctr" eaLnBrk="1" hangingPunct="1">
              <a:defRPr/>
            </a:pPr>
            <a:r>
              <a:rPr lang="en-US" sz="1400" dirty="0" smtClean="0"/>
              <a:t>Band-</a:t>
            </a:r>
          </a:p>
          <a:p>
            <a:pPr algn="ctr" eaLnBrk="1" hangingPunct="1">
              <a:defRPr/>
            </a:pPr>
            <a:r>
              <a:rPr lang="en-US" sz="1400" dirty="0" smtClean="0"/>
              <a:t>spreading</a:t>
            </a:r>
          </a:p>
          <a:p>
            <a:pPr algn="ctr" eaLnBrk="1" hangingPunct="1">
              <a:defRPr/>
            </a:pPr>
            <a:r>
              <a:rPr lang="en-US" sz="1400" dirty="0" smtClean="0"/>
              <a:t>in the</a:t>
            </a:r>
          </a:p>
          <a:p>
            <a:pPr algn="ctr" eaLnBrk="1" hangingPunct="1">
              <a:defRPr/>
            </a:pPr>
            <a:r>
              <a:rPr lang="en-US" sz="1400" dirty="0" smtClean="0"/>
              <a:t>Detector</a:t>
            </a:r>
          </a:p>
          <a:p>
            <a:pPr algn="ctr" eaLnBrk="1" hangingPunct="1">
              <a:defRPr/>
            </a:pPr>
            <a:r>
              <a:rPr lang="en-US" sz="1400" dirty="0" smtClean="0"/>
              <a:t>(Sampling</a:t>
            </a:r>
          </a:p>
          <a:p>
            <a:pPr algn="ctr" eaLnBrk="1" hangingPunct="1">
              <a:defRPr/>
            </a:pPr>
            <a:r>
              <a:rPr lang="en-US" sz="1400" dirty="0" smtClean="0"/>
              <a:t>Rate; Time</a:t>
            </a:r>
          </a:p>
          <a:p>
            <a:pPr algn="ctr" eaLnBrk="1" hangingPunct="1">
              <a:defRPr/>
            </a:pPr>
            <a:r>
              <a:rPr lang="en-US" sz="1400" dirty="0" smtClean="0"/>
              <a:t>Constant)</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9141"/>
                                        </p:tgtEl>
                                        <p:attrNameLst>
                                          <p:attrName>style.visibility</p:attrName>
                                        </p:attrNameLst>
                                      </p:cBhvr>
                                      <p:to>
                                        <p:strVal val="visible"/>
                                      </p:to>
                                    </p:set>
                                    <p:animEffect transition="in" filter="fade">
                                      <p:cBhvr>
                                        <p:cTn id="7" dur="500"/>
                                        <p:tgtEl>
                                          <p:spTgt spid="21914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9143"/>
                                        </p:tgtEl>
                                        <p:attrNameLst>
                                          <p:attrName>style.visibility</p:attrName>
                                        </p:attrNameLst>
                                      </p:cBhvr>
                                      <p:to>
                                        <p:strVal val="visible"/>
                                      </p:to>
                                    </p:set>
                                    <p:animEffect transition="in" filter="fade">
                                      <p:cBhvr>
                                        <p:cTn id="10" dur="500"/>
                                        <p:tgtEl>
                                          <p:spTgt spid="219143"/>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19140"/>
                                        </p:tgtEl>
                                        <p:attrNameLst>
                                          <p:attrName>style.visibility</p:attrName>
                                        </p:attrNameLst>
                                      </p:cBhvr>
                                      <p:to>
                                        <p:strVal val="visible"/>
                                      </p:to>
                                    </p:set>
                                    <p:animEffect transition="in" filter="fade">
                                      <p:cBhvr>
                                        <p:cTn id="15" dur="500"/>
                                        <p:tgtEl>
                                          <p:spTgt spid="219140"/>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19144"/>
                                        </p:tgtEl>
                                        <p:attrNameLst>
                                          <p:attrName>style.visibility</p:attrName>
                                        </p:attrNameLst>
                                      </p:cBhvr>
                                      <p:to>
                                        <p:strVal val="visible"/>
                                      </p:to>
                                    </p:set>
                                    <p:animEffect transition="in" filter="fade">
                                      <p:cBhvr>
                                        <p:cTn id="20" dur="500"/>
                                        <p:tgtEl>
                                          <p:spTgt spid="219144"/>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7178"/>
                                        </p:tgtEl>
                                        <p:attrNameLst>
                                          <p:attrName>style.visibility</p:attrName>
                                        </p:attrNameLst>
                                      </p:cBhvr>
                                      <p:to>
                                        <p:strVal val="visible"/>
                                      </p:to>
                                    </p:set>
                                    <p:animEffect transition="in" filter="fade">
                                      <p:cBhvr>
                                        <p:cTn id="23" dur="500"/>
                                        <p:tgtEl>
                                          <p:spTgt spid="71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9140" grpId="0" animBg="1"/>
      <p:bldP spid="219141" grpId="0" animBg="1"/>
      <p:bldP spid="219143" grpId="0" animBg="1"/>
      <p:bldP spid="219144" grpId="0" animBg="1"/>
      <p:bldP spid="717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sz="half" idx="1"/>
          </p:nvPr>
        </p:nvGraphicFramePr>
        <p:xfrm>
          <a:off x="1070610" y="1303698"/>
          <a:ext cx="7512050" cy="1999572"/>
        </p:xfrm>
        <a:graphic>
          <a:graphicData uri="http://schemas.openxmlformats.org/drawingml/2006/table">
            <a:tbl>
              <a:tblPr firstRow="1" bandRow="1">
                <a:tableStyleId>{5C22544A-7EE6-4342-B048-85BDC9FD1C3A}</a:tableStyleId>
              </a:tblPr>
              <a:tblGrid>
                <a:gridCol w="2504017"/>
                <a:gridCol w="2331326"/>
                <a:gridCol w="2676707"/>
              </a:tblGrid>
              <a:tr h="536532">
                <a:tc>
                  <a:txBody>
                    <a:bodyPr/>
                    <a:lstStyle/>
                    <a:p>
                      <a:pPr algn="ctr"/>
                      <a:r>
                        <a:rPr lang="fr-FR" dirty="0" smtClean="0"/>
                        <a:t>Tubing</a:t>
                      </a:r>
                      <a:r>
                        <a:rPr lang="fr-FR" baseline="0" dirty="0" smtClean="0"/>
                        <a:t> ID</a:t>
                      </a:r>
                      <a:endParaRPr lang="en-US" dirty="0"/>
                    </a:p>
                  </a:txBody>
                  <a:tcPr marL="59909" marR="59909">
                    <a:solidFill>
                      <a:schemeClr val="accent1">
                        <a:lumMod val="50000"/>
                      </a:schemeClr>
                    </a:solidFill>
                  </a:tcPr>
                </a:tc>
                <a:tc>
                  <a:txBody>
                    <a:bodyPr/>
                    <a:lstStyle/>
                    <a:p>
                      <a:pPr algn="ctr"/>
                      <a:r>
                        <a:rPr lang="fr-FR" dirty="0" smtClean="0"/>
                        <a:t>Volume</a:t>
                      </a:r>
                      <a:r>
                        <a:rPr lang="fr-FR" baseline="0" dirty="0" smtClean="0"/>
                        <a:t>/foot</a:t>
                      </a:r>
                      <a:endParaRPr lang="en-US" dirty="0"/>
                    </a:p>
                  </a:txBody>
                  <a:tcPr marL="59909" marR="59909">
                    <a:solidFill>
                      <a:schemeClr val="accent1">
                        <a:lumMod val="50000"/>
                      </a:schemeClr>
                    </a:solidFill>
                  </a:tcPr>
                </a:tc>
                <a:tc>
                  <a:txBody>
                    <a:bodyPr/>
                    <a:lstStyle/>
                    <a:p>
                      <a:pPr algn="ctr"/>
                      <a:r>
                        <a:rPr lang="fr-FR" dirty="0" smtClean="0"/>
                        <a:t>Volume/100 cm</a:t>
                      </a:r>
                      <a:endParaRPr lang="en-US" dirty="0"/>
                    </a:p>
                  </a:txBody>
                  <a:tcPr marL="59909" marR="59909">
                    <a:solidFill>
                      <a:schemeClr val="accent1">
                        <a:lumMod val="50000"/>
                      </a:schemeClr>
                    </a:solidFill>
                  </a:tcPr>
                </a:tc>
              </a:tr>
              <a:tr h="340534">
                <a:tc>
                  <a:txBody>
                    <a:bodyPr/>
                    <a:lstStyle/>
                    <a:p>
                      <a:pPr algn="ctr"/>
                      <a:r>
                        <a:rPr lang="fr-FR" dirty="0" smtClean="0"/>
                        <a:t>0.009’’</a:t>
                      </a:r>
                      <a:endParaRPr lang="en-US" dirty="0"/>
                    </a:p>
                  </a:txBody>
                  <a:tcPr marL="59909" marR="59909">
                    <a:solidFill>
                      <a:schemeClr val="accent1">
                        <a:lumMod val="20000"/>
                        <a:lumOff val="80000"/>
                      </a:schemeClr>
                    </a:solidFill>
                  </a:tcPr>
                </a:tc>
                <a:tc>
                  <a:txBody>
                    <a:bodyPr/>
                    <a:lstStyle/>
                    <a:p>
                      <a:pPr algn="ctr"/>
                      <a:r>
                        <a:rPr lang="fr-FR" dirty="0" smtClean="0"/>
                        <a:t>12 µl</a:t>
                      </a:r>
                      <a:endParaRPr lang="en-US" dirty="0"/>
                    </a:p>
                  </a:txBody>
                  <a:tcPr marL="59909" marR="59909">
                    <a:solidFill>
                      <a:schemeClr val="accent1">
                        <a:lumMod val="20000"/>
                        <a:lumOff val="80000"/>
                      </a:schemeClr>
                    </a:solidFill>
                  </a:tcPr>
                </a:tc>
                <a:tc>
                  <a:txBody>
                    <a:bodyPr/>
                    <a:lstStyle/>
                    <a:p>
                      <a:pPr algn="ctr"/>
                      <a:r>
                        <a:rPr lang="fr-FR" dirty="0" smtClean="0"/>
                        <a:t>42 µl</a:t>
                      </a:r>
                      <a:endParaRPr lang="en-US" dirty="0"/>
                    </a:p>
                  </a:txBody>
                  <a:tcPr marL="59909" marR="59909">
                    <a:solidFill>
                      <a:schemeClr val="accent1">
                        <a:lumMod val="20000"/>
                        <a:lumOff val="80000"/>
                      </a:schemeClr>
                    </a:solidFill>
                  </a:tcPr>
                </a:tc>
              </a:tr>
              <a:tr h="340534">
                <a:tc>
                  <a:txBody>
                    <a:bodyPr/>
                    <a:lstStyle/>
                    <a:p>
                      <a:pPr algn="ctr"/>
                      <a:r>
                        <a:rPr lang="fr-FR" dirty="0" smtClean="0"/>
                        <a:t>0.005’’</a:t>
                      </a:r>
                      <a:endParaRPr lang="en-US" dirty="0"/>
                    </a:p>
                  </a:txBody>
                  <a:tcPr marL="59909" marR="59909">
                    <a:solidFill>
                      <a:schemeClr val="accent1">
                        <a:lumMod val="20000"/>
                        <a:lumOff val="80000"/>
                      </a:schemeClr>
                    </a:solidFill>
                  </a:tcPr>
                </a:tc>
                <a:tc>
                  <a:txBody>
                    <a:bodyPr/>
                    <a:lstStyle/>
                    <a:p>
                      <a:pPr algn="ctr"/>
                      <a:r>
                        <a:rPr lang="fr-FR" dirty="0" smtClean="0"/>
                        <a:t>3.5 µl</a:t>
                      </a:r>
                      <a:endParaRPr lang="en-US" dirty="0"/>
                    </a:p>
                  </a:txBody>
                  <a:tcPr marL="59909" marR="59909">
                    <a:solidFill>
                      <a:schemeClr val="accent1">
                        <a:lumMod val="20000"/>
                        <a:lumOff val="80000"/>
                      </a:schemeClr>
                    </a:solidFill>
                  </a:tcPr>
                </a:tc>
                <a:tc>
                  <a:txBody>
                    <a:bodyPr/>
                    <a:lstStyle/>
                    <a:p>
                      <a:pPr algn="ctr"/>
                      <a:r>
                        <a:rPr lang="fr-FR" dirty="0" smtClean="0"/>
                        <a:t>12.5 µl</a:t>
                      </a:r>
                      <a:endParaRPr lang="en-US" dirty="0"/>
                    </a:p>
                  </a:txBody>
                  <a:tcPr marL="59909" marR="59909">
                    <a:solidFill>
                      <a:schemeClr val="accent1">
                        <a:lumMod val="20000"/>
                        <a:lumOff val="80000"/>
                      </a:schemeClr>
                    </a:solidFill>
                  </a:tcPr>
                </a:tc>
              </a:tr>
              <a:tr h="340534">
                <a:tc>
                  <a:txBody>
                    <a:bodyPr/>
                    <a:lstStyle/>
                    <a:p>
                      <a:pPr algn="ctr"/>
                      <a:r>
                        <a:rPr lang="fr-FR" dirty="0" smtClean="0"/>
                        <a:t>0.004’’</a:t>
                      </a:r>
                      <a:endParaRPr lang="en-US" dirty="0"/>
                    </a:p>
                  </a:txBody>
                  <a:tcPr marL="59909" marR="59909">
                    <a:solidFill>
                      <a:schemeClr val="accent1">
                        <a:lumMod val="20000"/>
                        <a:lumOff val="80000"/>
                      </a:schemeClr>
                    </a:solidFill>
                  </a:tcPr>
                </a:tc>
                <a:tc>
                  <a:txBody>
                    <a:bodyPr/>
                    <a:lstStyle/>
                    <a:p>
                      <a:pPr algn="ctr"/>
                      <a:r>
                        <a:rPr lang="fr-FR" dirty="0" smtClean="0"/>
                        <a:t>2.5 µl</a:t>
                      </a:r>
                      <a:endParaRPr lang="en-US" dirty="0"/>
                    </a:p>
                  </a:txBody>
                  <a:tcPr marL="59909" marR="59909">
                    <a:solidFill>
                      <a:schemeClr val="accent1">
                        <a:lumMod val="20000"/>
                        <a:lumOff val="80000"/>
                      </a:schemeClr>
                    </a:solidFill>
                  </a:tcPr>
                </a:tc>
                <a:tc>
                  <a:txBody>
                    <a:bodyPr/>
                    <a:lstStyle/>
                    <a:p>
                      <a:pPr algn="ctr"/>
                      <a:r>
                        <a:rPr lang="fr-FR" dirty="0" smtClean="0"/>
                        <a:t>8.2 µl</a:t>
                      </a:r>
                    </a:p>
                  </a:txBody>
                  <a:tcPr marL="59909" marR="59909">
                    <a:solidFill>
                      <a:schemeClr val="accent1">
                        <a:lumMod val="20000"/>
                        <a:lumOff val="80000"/>
                      </a:schemeClr>
                    </a:solidFill>
                  </a:tcPr>
                </a:tc>
              </a:tr>
              <a:tr h="313097">
                <a:tc>
                  <a:txBody>
                    <a:bodyPr/>
                    <a:lstStyle/>
                    <a:p>
                      <a:pPr algn="ctr"/>
                      <a:r>
                        <a:rPr lang="fr-FR" dirty="0" smtClean="0"/>
                        <a:t>0.003’’</a:t>
                      </a:r>
                      <a:endParaRPr lang="en-US" dirty="0"/>
                    </a:p>
                  </a:txBody>
                  <a:tcPr marL="59909" marR="59909">
                    <a:solidFill>
                      <a:schemeClr val="accent1">
                        <a:lumMod val="20000"/>
                        <a:lumOff val="80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dirty="0" smtClean="0"/>
                        <a:t>1.4 µl</a:t>
                      </a:r>
                      <a:endParaRPr lang="en-US" dirty="0" smtClean="0"/>
                    </a:p>
                  </a:txBody>
                  <a:tcPr marL="59909" marR="59909">
                    <a:solidFill>
                      <a:schemeClr val="accent1">
                        <a:lumMod val="20000"/>
                        <a:lumOff val="80000"/>
                      </a:schemeClr>
                    </a:solidFill>
                  </a:tcPr>
                </a:tc>
                <a:tc>
                  <a:txBody>
                    <a:bodyPr/>
                    <a:lstStyle/>
                    <a:p>
                      <a:pPr algn="ctr"/>
                      <a:r>
                        <a:rPr lang="fr-FR" dirty="0" smtClean="0"/>
                        <a:t>4.6 µl</a:t>
                      </a:r>
                      <a:endParaRPr lang="en-US" dirty="0"/>
                    </a:p>
                  </a:txBody>
                  <a:tcPr marL="59909" marR="59909">
                    <a:solidFill>
                      <a:schemeClr val="accent1">
                        <a:lumMod val="20000"/>
                        <a:lumOff val="80000"/>
                      </a:schemeClr>
                    </a:solidFill>
                  </a:tcPr>
                </a:tc>
              </a:tr>
            </a:tbl>
          </a:graphicData>
        </a:graphic>
      </p:graphicFrame>
      <p:sp>
        <p:nvSpPr>
          <p:cNvPr id="10276" name="Content Placeholder 4"/>
          <p:cNvSpPr>
            <a:spLocks noGrp="1"/>
          </p:cNvSpPr>
          <p:nvPr>
            <p:ph sz="half" idx="2"/>
          </p:nvPr>
        </p:nvSpPr>
        <p:spPr>
          <a:xfrm>
            <a:off x="605790" y="3326130"/>
            <a:ext cx="8385810" cy="3394710"/>
          </a:xfrm>
        </p:spPr>
        <p:txBody>
          <a:bodyPr>
            <a:normAutofit/>
          </a:bodyPr>
          <a:lstStyle/>
          <a:p>
            <a:r>
              <a:rPr lang="fr-FR" dirty="0" smtClean="0">
                <a:ea typeface="ＭＳ Ｐゴシック" pitchFamily="34" charset="-128"/>
              </a:rPr>
              <a:t>How </a:t>
            </a:r>
            <a:r>
              <a:rPr lang="fr-FR" dirty="0" err="1" smtClean="0">
                <a:ea typeface="ＭＳ Ｐゴシック" pitchFamily="34" charset="-128"/>
              </a:rPr>
              <a:t>does</a:t>
            </a:r>
            <a:r>
              <a:rPr lang="fr-FR" dirty="0" smtClean="0">
                <a:ea typeface="ＭＳ Ｐゴシック" pitchFamily="34" charset="-128"/>
              </a:rPr>
              <a:t> </a:t>
            </a:r>
            <a:r>
              <a:rPr lang="fr-FR" dirty="0" err="1" smtClean="0">
                <a:ea typeface="ＭＳ Ｐゴシック" pitchFamily="34" charset="-128"/>
              </a:rPr>
              <a:t>it</a:t>
            </a:r>
            <a:r>
              <a:rPr lang="fr-FR" dirty="0" smtClean="0">
                <a:ea typeface="ＭＳ Ｐゴシック" pitchFamily="34" charset="-128"/>
              </a:rPr>
              <a:t> translate to </a:t>
            </a:r>
            <a:r>
              <a:rPr lang="fr-FR" dirty="0" err="1" smtClean="0">
                <a:ea typeface="ＭＳ Ｐゴシック" pitchFamily="34" charset="-128"/>
              </a:rPr>
              <a:t>chromatographic</a:t>
            </a:r>
            <a:r>
              <a:rPr lang="fr-FR" dirty="0" smtClean="0">
                <a:ea typeface="ＭＳ Ｐゴシック" pitchFamily="34" charset="-128"/>
              </a:rPr>
              <a:t> performances?</a:t>
            </a:r>
          </a:p>
          <a:p>
            <a:pPr lvl="1"/>
            <a:r>
              <a:rPr lang="fr-FR" dirty="0" err="1" smtClean="0">
                <a:ea typeface="ＭＳ Ｐゴシック" pitchFamily="34" charset="-128"/>
              </a:rPr>
              <a:t>Peak</a:t>
            </a:r>
            <a:r>
              <a:rPr lang="fr-FR" dirty="0" smtClean="0">
                <a:ea typeface="ＭＳ Ｐゴシック" pitchFamily="34" charset="-128"/>
              </a:rPr>
              <a:t> </a:t>
            </a:r>
            <a:r>
              <a:rPr lang="fr-FR" dirty="0" err="1" smtClean="0">
                <a:ea typeface="ＭＳ Ｐゴシック" pitchFamily="34" charset="-128"/>
              </a:rPr>
              <a:t>capacity</a:t>
            </a:r>
            <a:r>
              <a:rPr lang="fr-FR" dirty="0" smtClean="0">
                <a:ea typeface="ＭＳ Ｐゴシック" pitchFamily="34" charset="-128"/>
              </a:rPr>
              <a:t> </a:t>
            </a:r>
            <a:r>
              <a:rPr lang="fr-FR" dirty="0" err="1" smtClean="0">
                <a:ea typeface="ＭＳ Ｐゴシック" pitchFamily="34" charset="-128"/>
              </a:rPr>
              <a:t>is</a:t>
            </a:r>
            <a:r>
              <a:rPr lang="fr-FR" dirty="0" smtClean="0">
                <a:ea typeface="ＭＳ Ｐゴシック" pitchFamily="34" charset="-128"/>
              </a:rPr>
              <a:t> </a:t>
            </a:r>
            <a:r>
              <a:rPr lang="fr-FR" dirty="0" err="1" smtClean="0">
                <a:ea typeface="ＭＳ Ｐゴシック" pitchFamily="34" charset="-128"/>
              </a:rPr>
              <a:t>increased</a:t>
            </a:r>
            <a:r>
              <a:rPr lang="fr-FR" dirty="0" smtClean="0">
                <a:ea typeface="ＭＳ Ｐゴシック" pitchFamily="34" charset="-128"/>
              </a:rPr>
              <a:t> (</a:t>
            </a:r>
            <a:r>
              <a:rPr lang="fr-FR" dirty="0" err="1" smtClean="0">
                <a:ea typeface="ＭＳ Ｐゴシック" pitchFamily="34" charset="-128"/>
              </a:rPr>
              <a:t>with</a:t>
            </a:r>
            <a:r>
              <a:rPr lang="fr-FR" dirty="0" smtClean="0">
                <a:ea typeface="ＭＳ Ｐゴシック" pitchFamily="34" charset="-128"/>
              </a:rPr>
              <a:t> </a:t>
            </a:r>
            <a:r>
              <a:rPr lang="fr-FR" dirty="0" err="1" smtClean="0">
                <a:ea typeface="ＭＳ Ｐゴシック" pitchFamily="34" charset="-128"/>
              </a:rPr>
              <a:t>decreasing</a:t>
            </a:r>
            <a:r>
              <a:rPr lang="fr-FR" dirty="0" smtClean="0">
                <a:ea typeface="ＭＳ Ｐゴシック" pitchFamily="34" charset="-128"/>
              </a:rPr>
              <a:t> ID)</a:t>
            </a:r>
          </a:p>
          <a:p>
            <a:pPr lvl="1"/>
            <a:r>
              <a:rPr lang="fr-FR" dirty="0" err="1" smtClean="0">
                <a:ea typeface="ＭＳ Ｐゴシック" pitchFamily="34" charset="-128"/>
              </a:rPr>
              <a:t>Peak</a:t>
            </a:r>
            <a:r>
              <a:rPr lang="fr-FR" dirty="0" smtClean="0">
                <a:ea typeface="ＭＳ Ｐゴシック" pitchFamily="34" charset="-128"/>
              </a:rPr>
              <a:t> </a:t>
            </a:r>
            <a:r>
              <a:rPr lang="fr-FR" dirty="0" err="1" smtClean="0">
                <a:ea typeface="ＭＳ Ｐゴシック" pitchFamily="34" charset="-128"/>
              </a:rPr>
              <a:t>shape</a:t>
            </a:r>
            <a:r>
              <a:rPr lang="fr-FR" dirty="0" smtClean="0">
                <a:ea typeface="ＭＳ Ｐゴシック" pitchFamily="34" charset="-128"/>
              </a:rPr>
              <a:t> </a:t>
            </a:r>
            <a:r>
              <a:rPr lang="fr-FR" dirty="0" err="1" smtClean="0">
                <a:ea typeface="ＭＳ Ｐゴシック" pitchFamily="34" charset="-128"/>
              </a:rPr>
              <a:t>is</a:t>
            </a:r>
            <a:r>
              <a:rPr lang="fr-FR" dirty="0" smtClean="0">
                <a:ea typeface="ＭＳ Ｐゴシック" pitchFamily="34" charset="-128"/>
              </a:rPr>
              <a:t> </a:t>
            </a:r>
            <a:r>
              <a:rPr lang="fr-FR" dirty="0" err="1" smtClean="0">
                <a:ea typeface="ＭＳ Ｐゴシック" pitchFamily="34" charset="-128"/>
              </a:rPr>
              <a:t>improved</a:t>
            </a:r>
            <a:endParaRPr lang="fr-FR" dirty="0" smtClean="0">
              <a:ea typeface="ＭＳ Ｐゴシック" pitchFamily="34" charset="-128"/>
            </a:endParaRPr>
          </a:p>
          <a:p>
            <a:pPr lvl="1"/>
            <a:r>
              <a:rPr lang="fr-FR" dirty="0" err="1" smtClean="0">
                <a:ea typeface="ＭＳ Ｐゴシック" pitchFamily="34" charset="-128"/>
              </a:rPr>
              <a:t>Overal</a:t>
            </a:r>
            <a:r>
              <a:rPr lang="fr-FR" dirty="0" smtClean="0">
                <a:ea typeface="ＭＳ Ｐゴシック" pitchFamily="34" charset="-128"/>
              </a:rPr>
              <a:t> </a:t>
            </a:r>
            <a:r>
              <a:rPr lang="fr-FR" dirty="0" err="1" smtClean="0">
                <a:ea typeface="ＭＳ Ｐゴシック" pitchFamily="34" charset="-128"/>
              </a:rPr>
              <a:t>chromatographic</a:t>
            </a:r>
            <a:r>
              <a:rPr lang="fr-FR" dirty="0" smtClean="0">
                <a:ea typeface="ＭＳ Ｐゴシック" pitchFamily="34" charset="-128"/>
              </a:rPr>
              <a:t> performances are </a:t>
            </a:r>
            <a:r>
              <a:rPr lang="fr-FR" dirty="0" err="1" smtClean="0">
                <a:ea typeface="ＭＳ Ｐゴシック" pitchFamily="34" charset="-128"/>
              </a:rPr>
              <a:t>strongly</a:t>
            </a:r>
            <a:r>
              <a:rPr lang="fr-FR" dirty="0" smtClean="0">
                <a:ea typeface="ＭＳ Ｐゴシック" pitchFamily="34" charset="-128"/>
              </a:rPr>
              <a:t> </a:t>
            </a:r>
            <a:r>
              <a:rPr lang="fr-FR" dirty="0" err="1" smtClean="0">
                <a:ea typeface="ＭＳ Ｐゴシック" pitchFamily="34" charset="-128"/>
              </a:rPr>
              <a:t>impacted</a:t>
            </a:r>
            <a:endParaRPr lang="fr-FR" dirty="0" smtClean="0">
              <a:ea typeface="ＭＳ Ｐゴシック" pitchFamily="34" charset="-128"/>
            </a:endParaRPr>
          </a:p>
          <a:p>
            <a:pPr lvl="1"/>
            <a:r>
              <a:rPr lang="fr-FR" dirty="0" smtClean="0">
                <a:ea typeface="ＭＳ Ｐゴシック" pitchFamily="34" charset="-128"/>
              </a:rPr>
              <a:t>Pressure drop </a:t>
            </a:r>
            <a:r>
              <a:rPr lang="fr-FR" dirty="0" err="1" smtClean="0">
                <a:ea typeface="ＭＳ Ｐゴシック" pitchFamily="34" charset="-128"/>
              </a:rPr>
              <a:t>created</a:t>
            </a:r>
            <a:r>
              <a:rPr lang="fr-FR" dirty="0" smtClean="0">
                <a:ea typeface="ＭＳ Ｐゴシック" pitchFamily="34" charset="-128"/>
              </a:rPr>
              <a:t> </a:t>
            </a:r>
            <a:r>
              <a:rPr lang="fr-FR" dirty="0" err="1" smtClean="0">
                <a:ea typeface="ＭＳ Ｐゴシック" pitchFamily="34" charset="-128"/>
              </a:rPr>
              <a:t>with</a:t>
            </a:r>
            <a:r>
              <a:rPr lang="fr-FR" dirty="0" smtClean="0">
                <a:ea typeface="ＭＳ Ｐゴシック" pitchFamily="34" charset="-128"/>
              </a:rPr>
              <a:t> tubings </a:t>
            </a:r>
            <a:r>
              <a:rPr lang="fr-FR" dirty="0" err="1" smtClean="0">
                <a:ea typeface="ＭＳ Ｐゴシック" pitchFamily="34" charset="-128"/>
              </a:rPr>
              <a:t>is</a:t>
            </a:r>
            <a:r>
              <a:rPr lang="fr-FR" dirty="0" smtClean="0">
                <a:ea typeface="ＭＳ Ｐゴシック" pitchFamily="34" charset="-128"/>
              </a:rPr>
              <a:t> </a:t>
            </a:r>
            <a:r>
              <a:rPr lang="fr-FR" dirty="0" err="1" smtClean="0">
                <a:ea typeface="ＭＳ Ｐゴシック" pitchFamily="34" charset="-128"/>
              </a:rPr>
              <a:t>increased</a:t>
            </a:r>
            <a:endParaRPr lang="fr-FR" dirty="0" smtClean="0">
              <a:ea typeface="ＭＳ Ｐゴシック" pitchFamily="34" charset="-128"/>
            </a:endParaRPr>
          </a:p>
          <a:p>
            <a:pPr lvl="2"/>
            <a:r>
              <a:rPr lang="fr-FR" dirty="0" smtClean="0">
                <a:latin typeface="Symbol" pitchFamily="18" charset="2"/>
                <a:ea typeface="ＭＳ Ｐゴシック" pitchFamily="34" charset="-128"/>
              </a:rPr>
              <a:t>D</a:t>
            </a:r>
            <a:r>
              <a:rPr lang="fr-FR" dirty="0" smtClean="0">
                <a:ea typeface="ＭＳ Ｐゴシック" pitchFamily="34" charset="-128"/>
              </a:rPr>
              <a:t>P </a:t>
            </a:r>
            <a:r>
              <a:rPr lang="fr-FR" dirty="0" smtClean="0">
                <a:latin typeface="Symbol" pitchFamily="18" charset="2"/>
                <a:ea typeface="ＭＳ Ｐゴシック" pitchFamily="34" charset="-128"/>
              </a:rPr>
              <a:t>a</a:t>
            </a:r>
            <a:r>
              <a:rPr lang="fr-FR" dirty="0" smtClean="0">
                <a:ea typeface="ＭＳ Ｐゴシック" pitchFamily="34" charset="-128"/>
              </a:rPr>
              <a:t> 1/ID</a:t>
            </a:r>
            <a:r>
              <a:rPr lang="fr-FR" baseline="30000" dirty="0" smtClean="0">
                <a:ea typeface="ＭＳ Ｐゴシック" pitchFamily="34" charset="-128"/>
              </a:rPr>
              <a:t>4</a:t>
            </a:r>
          </a:p>
          <a:p>
            <a:r>
              <a:rPr lang="fr-FR" dirty="0" smtClean="0"/>
              <a:t>0.003’’ vs 0.004’’: 50% </a:t>
            </a:r>
            <a:r>
              <a:rPr lang="fr-FR" dirty="0" err="1" smtClean="0"/>
              <a:t>less</a:t>
            </a:r>
            <a:r>
              <a:rPr lang="fr-FR" dirty="0" smtClean="0"/>
              <a:t> volume, 3x more pressure</a:t>
            </a:r>
          </a:p>
          <a:p>
            <a:r>
              <a:rPr lang="fr-FR" dirty="0" err="1" smtClean="0"/>
              <a:t>Higher</a:t>
            </a:r>
            <a:r>
              <a:rPr lang="fr-FR" dirty="0" smtClean="0"/>
              <a:t> pressure </a:t>
            </a:r>
            <a:r>
              <a:rPr lang="fr-FR" dirty="0" err="1" smtClean="0"/>
              <a:t>limit</a:t>
            </a:r>
            <a:r>
              <a:rPr lang="fr-FR" dirty="0" smtClean="0"/>
              <a:t> </a:t>
            </a:r>
            <a:r>
              <a:rPr lang="fr-FR" dirty="0" err="1" smtClean="0"/>
              <a:t>is</a:t>
            </a:r>
            <a:r>
              <a:rPr lang="fr-FR" dirty="0" smtClean="0"/>
              <a:t> </a:t>
            </a:r>
            <a:r>
              <a:rPr lang="fr-FR" dirty="0" err="1" smtClean="0"/>
              <a:t>required</a:t>
            </a:r>
            <a:r>
              <a:rPr lang="fr-FR" dirty="0" smtClean="0"/>
              <a:t>, </a:t>
            </a:r>
            <a:r>
              <a:rPr lang="fr-FR" dirty="0" err="1" smtClean="0"/>
              <a:t>just</a:t>
            </a:r>
            <a:r>
              <a:rPr lang="fr-FR" dirty="0" smtClean="0"/>
              <a:t> a </a:t>
            </a:r>
            <a:r>
              <a:rPr lang="fr-FR" dirty="0" err="1" smtClean="0"/>
              <a:t>tool</a:t>
            </a:r>
            <a:r>
              <a:rPr lang="fr-FR" dirty="0" smtClean="0"/>
              <a:t>, a </a:t>
            </a:r>
            <a:r>
              <a:rPr lang="fr-FR" dirty="0" err="1" smtClean="0"/>
              <a:t>technology</a:t>
            </a:r>
            <a:r>
              <a:rPr lang="fr-FR" dirty="0" smtClean="0"/>
              <a:t> </a:t>
            </a:r>
            <a:r>
              <a:rPr lang="fr-FR" dirty="0" err="1" smtClean="0"/>
              <a:t>enabler</a:t>
            </a:r>
            <a:endParaRPr lang="fr-FR" dirty="0" smtClean="0"/>
          </a:p>
          <a:p>
            <a:r>
              <a:rPr lang="fr-FR" dirty="0" err="1" smtClean="0"/>
              <a:t>Higher</a:t>
            </a:r>
            <a:r>
              <a:rPr lang="fr-FR" dirty="0" smtClean="0"/>
              <a:t> pressure </a:t>
            </a:r>
            <a:r>
              <a:rPr lang="fr-FR" dirty="0" err="1" smtClean="0"/>
              <a:t>is</a:t>
            </a:r>
            <a:r>
              <a:rPr lang="fr-FR" dirty="0" smtClean="0"/>
              <a:t> not a goal</a:t>
            </a:r>
            <a:endParaRPr lang="en-US" dirty="0" smtClean="0"/>
          </a:p>
          <a:p>
            <a:pPr lvl="1">
              <a:buNone/>
            </a:pPr>
            <a:endParaRPr lang="en-US" dirty="0" smtClean="0">
              <a:ea typeface="ＭＳ Ｐゴシック" pitchFamily="34" charset="-128"/>
            </a:endParaRPr>
          </a:p>
        </p:txBody>
      </p:sp>
      <p:sp>
        <p:nvSpPr>
          <p:cNvPr id="10277" name="Title 1"/>
          <p:cNvSpPr>
            <a:spLocks noGrp="1"/>
          </p:cNvSpPr>
          <p:nvPr>
            <p:ph type="title"/>
          </p:nvPr>
        </p:nvSpPr>
        <p:spPr/>
        <p:txBody>
          <a:bodyPr/>
          <a:lstStyle/>
          <a:p>
            <a:r>
              <a:rPr lang="fr-FR" smtClean="0">
                <a:ea typeface="ＭＳ Ｐゴシック" pitchFamily="34" charset="-128"/>
              </a:rPr>
              <a:t>Extra Colum Volume</a:t>
            </a:r>
            <a:br>
              <a:rPr lang="fr-FR" smtClean="0">
                <a:ea typeface="ＭＳ Ｐゴシック" pitchFamily="34" charset="-128"/>
              </a:rPr>
            </a:br>
            <a:r>
              <a:rPr lang="fr-FR" smtClean="0">
                <a:ea typeface="ＭＳ Ｐゴシック" pitchFamily="34" charset="-128"/>
              </a:rPr>
              <a:t>Contribution Of Tubing ID </a:t>
            </a:r>
            <a:endParaRPr lang="en-US" smtClean="0">
              <a:ea typeface="ＭＳ Ｐゴシック" pitchFamily="34" charset="-128"/>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76">
                                            <p:txEl>
                                              <p:pRg st="1" end="1"/>
                                            </p:txEl>
                                          </p:spTgt>
                                        </p:tgtEl>
                                        <p:attrNameLst>
                                          <p:attrName>style.visibility</p:attrName>
                                        </p:attrNameLst>
                                      </p:cBhvr>
                                      <p:to>
                                        <p:strVal val="visible"/>
                                      </p:to>
                                    </p:set>
                                    <p:animEffect transition="in" filter="fade">
                                      <p:cBhvr>
                                        <p:cTn id="7" dur="500"/>
                                        <p:tgtEl>
                                          <p:spTgt spid="10276">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0276">
                                            <p:txEl>
                                              <p:pRg st="2" end="2"/>
                                            </p:txEl>
                                          </p:spTgt>
                                        </p:tgtEl>
                                        <p:attrNameLst>
                                          <p:attrName>style.visibility</p:attrName>
                                        </p:attrNameLst>
                                      </p:cBhvr>
                                      <p:to>
                                        <p:strVal val="visible"/>
                                      </p:to>
                                    </p:set>
                                    <p:animEffect transition="in" filter="fade">
                                      <p:cBhvr>
                                        <p:cTn id="10" dur="500"/>
                                        <p:tgtEl>
                                          <p:spTgt spid="10276">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10276">
                                            <p:txEl>
                                              <p:pRg st="3" end="3"/>
                                            </p:txEl>
                                          </p:spTgt>
                                        </p:tgtEl>
                                        <p:attrNameLst>
                                          <p:attrName>style.visibility</p:attrName>
                                        </p:attrNameLst>
                                      </p:cBhvr>
                                      <p:to>
                                        <p:strVal val="visible"/>
                                      </p:to>
                                    </p:set>
                                    <p:animEffect transition="in" filter="fade">
                                      <p:cBhvr>
                                        <p:cTn id="13" dur="500"/>
                                        <p:tgtEl>
                                          <p:spTgt spid="10276">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10276">
                                            <p:txEl>
                                              <p:pRg st="4" end="4"/>
                                            </p:txEl>
                                          </p:spTgt>
                                        </p:tgtEl>
                                        <p:attrNameLst>
                                          <p:attrName>style.visibility</p:attrName>
                                        </p:attrNameLst>
                                      </p:cBhvr>
                                      <p:to>
                                        <p:strVal val="visible"/>
                                      </p:to>
                                    </p:set>
                                    <p:animEffect transition="in" filter="fade">
                                      <p:cBhvr>
                                        <p:cTn id="16" dur="500"/>
                                        <p:tgtEl>
                                          <p:spTgt spid="10276">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10276">
                                            <p:txEl>
                                              <p:pRg st="5" end="5"/>
                                            </p:txEl>
                                          </p:spTgt>
                                        </p:tgtEl>
                                        <p:attrNameLst>
                                          <p:attrName>style.visibility</p:attrName>
                                        </p:attrNameLst>
                                      </p:cBhvr>
                                      <p:to>
                                        <p:strVal val="visible"/>
                                      </p:to>
                                    </p:set>
                                    <p:animEffect transition="in" filter="fade">
                                      <p:cBhvr>
                                        <p:cTn id="19" dur="500"/>
                                        <p:tgtEl>
                                          <p:spTgt spid="10276">
                                            <p:txEl>
                                              <p:pRg st="5" end="5"/>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0276">
                                            <p:txEl>
                                              <p:pRg st="6" end="6"/>
                                            </p:txEl>
                                          </p:spTgt>
                                        </p:tgtEl>
                                        <p:attrNameLst>
                                          <p:attrName>style.visibility</p:attrName>
                                        </p:attrNameLst>
                                      </p:cBhvr>
                                      <p:to>
                                        <p:strVal val="visible"/>
                                      </p:to>
                                    </p:set>
                                    <p:animEffect transition="in" filter="fade">
                                      <p:cBhvr>
                                        <p:cTn id="24" dur="500"/>
                                        <p:tgtEl>
                                          <p:spTgt spid="10276">
                                            <p:txEl>
                                              <p:pRg st="6" end="6"/>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0276">
                                            <p:txEl>
                                              <p:pRg st="7" end="7"/>
                                            </p:txEl>
                                          </p:spTgt>
                                        </p:tgtEl>
                                        <p:attrNameLst>
                                          <p:attrName>style.visibility</p:attrName>
                                        </p:attrNameLst>
                                      </p:cBhvr>
                                      <p:to>
                                        <p:strVal val="visible"/>
                                      </p:to>
                                    </p:set>
                                    <p:animEffect transition="in" filter="fade">
                                      <p:cBhvr>
                                        <p:cTn id="29" dur="500"/>
                                        <p:tgtEl>
                                          <p:spTgt spid="10276">
                                            <p:txEl>
                                              <p:pRg st="7" end="7"/>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10276">
                                            <p:txEl>
                                              <p:pRg st="8" end="8"/>
                                            </p:txEl>
                                          </p:spTgt>
                                        </p:tgtEl>
                                        <p:attrNameLst>
                                          <p:attrName>style.visibility</p:attrName>
                                        </p:attrNameLst>
                                      </p:cBhvr>
                                      <p:to>
                                        <p:strVal val="visible"/>
                                      </p:to>
                                    </p:set>
                                    <p:animEffect transition="in" filter="fade">
                                      <p:cBhvr>
                                        <p:cTn id="32" dur="500"/>
                                        <p:tgtEl>
                                          <p:spTgt spid="1027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2"/>
          <p:cNvSpPr>
            <a:spLocks noGrp="1"/>
          </p:cNvSpPr>
          <p:nvPr>
            <p:ph type="body" idx="1"/>
          </p:nvPr>
        </p:nvSpPr>
        <p:spPr>
          <a:solidFill>
            <a:schemeClr val="accent1">
              <a:lumMod val="50000"/>
            </a:schemeClr>
          </a:solidFill>
        </p:spPr>
        <p:txBody>
          <a:bodyPr/>
          <a:lstStyle/>
          <a:p>
            <a:r>
              <a:rPr lang="en-US" dirty="0" smtClean="0">
                <a:solidFill>
                  <a:schemeClr val="bg1"/>
                </a:solidFill>
                <a:ea typeface="ＭＳ Ｐゴシック" pitchFamily="34" charset="-128"/>
              </a:rPr>
              <a:t>ACQUITY UPLC I-Class BSM</a:t>
            </a:r>
          </a:p>
        </p:txBody>
      </p:sp>
      <p:sp>
        <p:nvSpPr>
          <p:cNvPr id="16" name="Content Placeholder 15"/>
          <p:cNvSpPr>
            <a:spLocks noGrp="1"/>
          </p:cNvSpPr>
          <p:nvPr>
            <p:ph sz="quarter" idx="10"/>
          </p:nvPr>
        </p:nvSpPr>
        <p:spPr/>
        <p:txBody>
          <a:bodyPr/>
          <a:lstStyle/>
          <a:p>
            <a:pPr eaLnBrk="1" hangingPunct="1">
              <a:buFont typeface="Wingdings 2" pitchFamily="31" charset="2"/>
              <a:buChar char="¡"/>
              <a:defRPr/>
            </a:pPr>
            <a:r>
              <a:rPr lang="en-US" dirty="0" smtClean="0"/>
              <a:t>High pressure binary mixing</a:t>
            </a:r>
          </a:p>
          <a:p>
            <a:pPr lvl="1" eaLnBrk="1" hangingPunct="1">
              <a:buFont typeface="Verdana" pitchFamily="31" charset="0"/>
              <a:buChar char="—"/>
              <a:defRPr/>
            </a:pPr>
            <a:r>
              <a:rPr lang="en-US" dirty="0" smtClean="0"/>
              <a:t>1200 bars maximum</a:t>
            </a:r>
          </a:p>
          <a:p>
            <a:pPr lvl="1" eaLnBrk="1" hangingPunct="1">
              <a:buFont typeface="Verdana" pitchFamily="31" charset="0"/>
              <a:buChar char="—"/>
              <a:defRPr/>
            </a:pPr>
            <a:r>
              <a:rPr lang="en-US" dirty="0" smtClean="0"/>
              <a:t>0.01 - 2 </a:t>
            </a:r>
            <a:r>
              <a:rPr lang="en-US" dirty="0" err="1" smtClean="0"/>
              <a:t>mL</a:t>
            </a:r>
            <a:r>
              <a:rPr lang="en-US" dirty="0" smtClean="0"/>
              <a:t>/min</a:t>
            </a:r>
          </a:p>
          <a:p>
            <a:pPr lvl="1" eaLnBrk="1" hangingPunct="1">
              <a:buFont typeface="Verdana" pitchFamily="31" charset="0"/>
              <a:buChar char="—"/>
              <a:defRPr/>
            </a:pPr>
            <a:r>
              <a:rPr lang="en-US" dirty="0" smtClean="0"/>
              <a:t>Four solvents (A1 or A2 and B1 or B2)</a:t>
            </a:r>
          </a:p>
          <a:p>
            <a:pPr eaLnBrk="1" hangingPunct="1">
              <a:buFont typeface="Wingdings 2" pitchFamily="31" charset="2"/>
              <a:buChar char="¡"/>
              <a:defRPr/>
            </a:pPr>
            <a:r>
              <a:rPr lang="en-US" dirty="0" smtClean="0"/>
              <a:t>New pump head, seals, vent valves &amp; Intelligent Intake Valves (</a:t>
            </a:r>
            <a:r>
              <a:rPr lang="en-US" b="1" i="1" dirty="0" smtClean="0">
                <a:ea typeface="ＭＳ Ｐゴシック" pitchFamily="34" charset="-128"/>
              </a:rPr>
              <a:t>i</a:t>
            </a:r>
            <a:r>
              <a:rPr lang="en-US" b="1" i="1" baseline="30000" dirty="0" smtClean="0">
                <a:ea typeface="ＭＳ Ｐゴシック" pitchFamily="34" charset="-128"/>
              </a:rPr>
              <a:t>2</a:t>
            </a:r>
            <a:r>
              <a:rPr lang="en-US" b="1" i="1" dirty="0" smtClean="0">
                <a:ea typeface="ＭＳ Ｐゴシック" pitchFamily="34" charset="-128"/>
              </a:rPr>
              <a:t>V</a:t>
            </a:r>
            <a:r>
              <a:rPr lang="en-US" dirty="0" smtClean="0"/>
              <a:t>)</a:t>
            </a:r>
          </a:p>
          <a:p>
            <a:pPr eaLnBrk="1" hangingPunct="1">
              <a:buFont typeface="Wingdings 2" pitchFamily="31" charset="2"/>
              <a:buChar char="¡"/>
              <a:defRPr/>
            </a:pPr>
            <a:r>
              <a:rPr lang="en-US" dirty="0" smtClean="0"/>
              <a:t>New higher pressure mixers</a:t>
            </a:r>
          </a:p>
          <a:p>
            <a:pPr lvl="1" eaLnBrk="1" hangingPunct="1">
              <a:buFont typeface="Verdana" pitchFamily="31" charset="0"/>
              <a:buChar char="—"/>
              <a:defRPr/>
            </a:pPr>
            <a:r>
              <a:rPr lang="en-US" dirty="0" smtClean="0"/>
              <a:t>50 µL default, 100 µL, and 380 µL</a:t>
            </a:r>
          </a:p>
          <a:p>
            <a:endParaRPr lang="en-US" dirty="0"/>
          </a:p>
        </p:txBody>
      </p:sp>
      <p:sp>
        <p:nvSpPr>
          <p:cNvPr id="23555" name="Rectangle 2"/>
          <p:cNvSpPr>
            <a:spLocks noGrp="1" noChangeArrowheads="1"/>
          </p:cNvSpPr>
          <p:nvPr>
            <p:ph type="title"/>
          </p:nvPr>
        </p:nvSpPr>
        <p:spPr/>
        <p:txBody>
          <a:bodyPr/>
          <a:lstStyle/>
          <a:p>
            <a:pPr eaLnBrk="1" hangingPunct="1">
              <a:defRPr/>
            </a:pPr>
            <a:r>
              <a:rPr lang="en-US" dirty="0" smtClean="0">
                <a:cs typeface="+mj-cs"/>
              </a:rPr>
              <a:t>NEW Binary Solvent Manager</a:t>
            </a:r>
          </a:p>
        </p:txBody>
      </p:sp>
      <p:pic>
        <p:nvPicPr>
          <p:cNvPr id="18"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876800" y="1440756"/>
            <a:ext cx="3886200" cy="28248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 name="TextBox 3"/>
          <p:cNvSpPr txBox="1">
            <a:spLocks noChangeArrowheads="1"/>
          </p:cNvSpPr>
          <p:nvPr/>
        </p:nvSpPr>
        <p:spPr bwMode="auto">
          <a:xfrm>
            <a:off x="5226050" y="1440359"/>
            <a:ext cx="2851150" cy="76944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1600">
                <a:solidFill>
                  <a:schemeClr val="tx1"/>
                </a:solidFill>
                <a:latin typeface="Verdana" pitchFamily="34" charset="0"/>
                <a:ea typeface="ＭＳ Ｐゴシック" pitchFamily="34" charset="-128"/>
              </a:defRPr>
            </a:lvl1pPr>
            <a:lvl2pPr marL="742950" indent="-285750" eaLnBrk="0" hangingPunct="0">
              <a:defRPr sz="1600">
                <a:solidFill>
                  <a:schemeClr val="tx1"/>
                </a:solidFill>
                <a:latin typeface="Verdana" pitchFamily="34" charset="0"/>
                <a:ea typeface="ＭＳ Ｐゴシック" pitchFamily="34" charset="-128"/>
              </a:defRPr>
            </a:lvl2pPr>
            <a:lvl3pPr marL="1143000" indent="-228600" eaLnBrk="0" hangingPunct="0">
              <a:defRPr sz="1600">
                <a:solidFill>
                  <a:schemeClr val="tx1"/>
                </a:solidFill>
                <a:latin typeface="Verdana" pitchFamily="34" charset="0"/>
                <a:ea typeface="ＭＳ Ｐゴシック" pitchFamily="34" charset="-128"/>
              </a:defRPr>
            </a:lvl3pPr>
            <a:lvl4pPr marL="1600200" indent="-228600" eaLnBrk="0" hangingPunct="0">
              <a:defRPr sz="1600">
                <a:solidFill>
                  <a:schemeClr val="tx1"/>
                </a:solidFill>
                <a:latin typeface="Verdana" pitchFamily="34" charset="0"/>
                <a:ea typeface="ＭＳ Ｐゴシック" pitchFamily="34" charset="-128"/>
              </a:defRPr>
            </a:lvl4pPr>
            <a:lvl5pPr marL="2057400" indent="-228600" eaLnBrk="0" hangingPunct="0">
              <a:defRPr sz="1600">
                <a:solidFill>
                  <a:schemeClr val="tx1"/>
                </a:solidFill>
                <a:latin typeface="Verdana" pitchFamily="34" charset="0"/>
                <a:ea typeface="ＭＳ Ｐゴシック" pitchFamily="34" charset="-128"/>
              </a:defRPr>
            </a:lvl5pPr>
            <a:lvl6pPr marL="25146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6pPr>
            <a:lvl7pPr marL="29718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7pPr>
            <a:lvl8pPr marL="34290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8pPr>
            <a:lvl9pPr marL="38862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9pPr>
          </a:lstStyle>
          <a:p>
            <a:pPr eaLnBrk="1" hangingPunct="1"/>
            <a:r>
              <a:rPr lang="en-US" sz="1400" dirty="0"/>
              <a:t>Peak Capacity = 271</a:t>
            </a:r>
          </a:p>
          <a:p>
            <a:pPr eaLnBrk="1" hangingPunct="1"/>
            <a:r>
              <a:rPr lang="en-US" sz="1400" dirty="0"/>
              <a:t>Flow Rate = 1.8mL/min</a:t>
            </a:r>
          </a:p>
          <a:p>
            <a:pPr eaLnBrk="1" hangingPunct="1"/>
            <a:endParaRPr lang="en-US" dirty="0"/>
          </a:p>
        </p:txBody>
      </p:sp>
      <p:pic>
        <p:nvPicPr>
          <p:cNvPr id="20"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5181600" y="4495800"/>
            <a:ext cx="3429000" cy="2297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1" name="Picture 7"/>
          <p:cNvPicPr>
            <a:picLocks noChangeAspect="1" noChangeArrowheads="1"/>
          </p:cNvPicPr>
          <p:nvPr/>
        </p:nvPicPr>
        <p:blipFill>
          <a:blip r:embed="rId5" cstate="print"/>
          <a:srcRect t="68541"/>
          <a:stretch>
            <a:fillRect/>
          </a:stretch>
        </p:blipFill>
        <p:spPr bwMode="auto">
          <a:xfrm>
            <a:off x="1219200" y="5638800"/>
            <a:ext cx="1925638" cy="1119188"/>
          </a:xfrm>
          <a:prstGeom prst="rect">
            <a:avLst/>
          </a:prstGeom>
          <a:noFill/>
          <a:ln>
            <a:noFill/>
          </a:ln>
          <a:effectLst>
            <a:outerShdw blurRad="190500" dist="50800" dir="2700000" algn="ctr" rotWithShape="0">
              <a:schemeClr val="bg2"/>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p:txBody>
          <a:bodyPr/>
          <a:lstStyle/>
          <a:p>
            <a:pPr eaLnBrk="1" hangingPunct="1">
              <a:defRPr/>
            </a:pPr>
            <a:r>
              <a:rPr lang="en-US" dirty="0" smtClean="0">
                <a:cs typeface="+mj-cs"/>
              </a:rPr>
              <a:t>Two NEW Sample Managers</a:t>
            </a:r>
          </a:p>
        </p:txBody>
      </p:sp>
      <p:sp>
        <p:nvSpPr>
          <p:cNvPr id="7" name="Text Placeholder 6"/>
          <p:cNvSpPr>
            <a:spLocks noGrp="1"/>
          </p:cNvSpPr>
          <p:nvPr>
            <p:ph type="body" idx="1"/>
          </p:nvPr>
        </p:nvSpPr>
        <p:spPr>
          <a:xfrm>
            <a:off x="231754" y="1143000"/>
            <a:ext cx="4114800" cy="639762"/>
          </a:xfrm>
          <a:solidFill>
            <a:schemeClr val="accent1">
              <a:lumMod val="50000"/>
            </a:schemeClr>
          </a:solidFill>
        </p:spPr>
        <p:txBody>
          <a:bodyPr/>
          <a:lstStyle/>
          <a:p>
            <a:r>
              <a:rPr lang="en-US" dirty="0" smtClean="0">
                <a:solidFill>
                  <a:schemeClr val="bg1"/>
                </a:solidFill>
                <a:ea typeface="ＭＳ Ｐゴシック" pitchFamily="34" charset="-128"/>
              </a:rPr>
              <a:t>Fixed Loop </a:t>
            </a:r>
          </a:p>
        </p:txBody>
      </p:sp>
      <p:sp>
        <p:nvSpPr>
          <p:cNvPr id="8" name="Text Placeholder 7"/>
          <p:cNvSpPr>
            <a:spLocks noGrp="1"/>
          </p:cNvSpPr>
          <p:nvPr>
            <p:ph type="body" sz="quarter" idx="3"/>
          </p:nvPr>
        </p:nvSpPr>
        <p:spPr>
          <a:xfrm>
            <a:off x="4724400" y="1143000"/>
            <a:ext cx="4114800" cy="639762"/>
          </a:xfrm>
          <a:solidFill>
            <a:schemeClr val="accent1">
              <a:lumMod val="50000"/>
            </a:schemeClr>
          </a:solidFill>
        </p:spPr>
        <p:txBody>
          <a:bodyPr/>
          <a:lstStyle/>
          <a:p>
            <a:r>
              <a:rPr lang="en-US" dirty="0" smtClean="0">
                <a:solidFill>
                  <a:schemeClr val="bg1"/>
                </a:solidFill>
                <a:ea typeface="ＭＳ Ｐゴシック" pitchFamily="34" charset="-128"/>
              </a:rPr>
              <a:t>Flow Through Needle</a:t>
            </a:r>
          </a:p>
        </p:txBody>
      </p:sp>
      <p:sp>
        <p:nvSpPr>
          <p:cNvPr id="10" name="Content Placeholder 9"/>
          <p:cNvSpPr>
            <a:spLocks noGrp="1"/>
          </p:cNvSpPr>
          <p:nvPr>
            <p:ph sz="quarter" idx="10"/>
          </p:nvPr>
        </p:nvSpPr>
        <p:spPr>
          <a:xfrm>
            <a:off x="228600" y="3459162"/>
            <a:ext cx="4114800" cy="3246438"/>
          </a:xfrm>
        </p:spPr>
        <p:txBody>
          <a:bodyPr/>
          <a:lstStyle/>
          <a:p>
            <a:pPr eaLnBrk="1" hangingPunct="1">
              <a:spcAft>
                <a:spcPts val="1200"/>
              </a:spcAft>
              <a:buFont typeface="Wingdings 2" pitchFamily="31" charset="2"/>
              <a:buChar char="¡"/>
              <a:defRPr/>
            </a:pPr>
            <a:r>
              <a:rPr lang="en-US" sz="1200" dirty="0" smtClean="0">
                <a:ea typeface="ＭＳ Ｐゴシック" pitchFamily="34" charset="-128"/>
              </a:rPr>
              <a:t>New low dispersion fittings, shorter sample path for the FL (10 µL)</a:t>
            </a:r>
          </a:p>
          <a:p>
            <a:pPr eaLnBrk="1" hangingPunct="1">
              <a:spcAft>
                <a:spcPts val="1200"/>
              </a:spcAft>
              <a:buFont typeface="Wingdings 2" pitchFamily="31" charset="2"/>
              <a:buChar char="¡"/>
              <a:defRPr/>
            </a:pPr>
            <a:r>
              <a:rPr lang="en-US" sz="1200" dirty="0" smtClean="0">
                <a:ea typeface="ＭＳ Ｐゴシック" pitchFamily="34" charset="-128"/>
              </a:rPr>
              <a:t>Low dispersion  1, 2, 5 &amp; 10-µL loop design</a:t>
            </a:r>
          </a:p>
          <a:p>
            <a:pPr lvl="1" eaLnBrk="1" hangingPunct="1">
              <a:spcAft>
                <a:spcPts val="1200"/>
              </a:spcAft>
              <a:buFont typeface="Verdana" pitchFamily="31" charset="0"/>
              <a:buChar char="—"/>
              <a:defRPr/>
            </a:pPr>
            <a:r>
              <a:rPr lang="en-US" sz="1200" dirty="0" smtClean="0">
                <a:ea typeface="ＭＳ Ｐゴシック" pitchFamily="34" charset="-128"/>
              </a:rPr>
              <a:t>Conventional 20, 100, and</a:t>
            </a:r>
            <a:br>
              <a:rPr lang="en-US" sz="1200" dirty="0" smtClean="0">
                <a:ea typeface="ＭＳ Ｐゴシック" pitchFamily="34" charset="-128"/>
              </a:rPr>
            </a:br>
            <a:r>
              <a:rPr lang="en-US" sz="1200" dirty="0" smtClean="0">
                <a:ea typeface="ＭＳ Ｐゴシック" pitchFamily="34" charset="-128"/>
              </a:rPr>
              <a:t>250 µL available</a:t>
            </a:r>
          </a:p>
          <a:p>
            <a:pPr eaLnBrk="1" hangingPunct="1">
              <a:spcAft>
                <a:spcPts val="1200"/>
              </a:spcAft>
              <a:buFont typeface="Wingdings 2" pitchFamily="31" charset="2"/>
              <a:buChar char="¡"/>
              <a:defRPr/>
            </a:pPr>
            <a:r>
              <a:rPr lang="en-US" sz="1200" dirty="0" smtClean="0">
                <a:ea typeface="ＭＳ Ｐゴシック" pitchFamily="34" charset="-128"/>
              </a:rPr>
              <a:t>System volume &lt;95 µL</a:t>
            </a:r>
          </a:p>
          <a:p>
            <a:endParaRPr lang="en-US" sz="1200" dirty="0"/>
          </a:p>
        </p:txBody>
      </p:sp>
      <p:sp>
        <p:nvSpPr>
          <p:cNvPr id="12" name="Content Placeholder 8"/>
          <p:cNvSpPr txBox="1">
            <a:spLocks/>
          </p:cNvSpPr>
          <p:nvPr/>
        </p:nvSpPr>
        <p:spPr bwMode="gray">
          <a:xfrm>
            <a:off x="2514600" y="1782762"/>
            <a:ext cx="4114800" cy="1676400"/>
          </a:xfrm>
          <a:prstGeom prst="rect">
            <a:avLst/>
          </a:prstGeom>
          <a:noFill/>
          <a:ln>
            <a:solidFill>
              <a:schemeClr val="tx1"/>
            </a:solidFill>
          </a:ln>
          <a:extLst>
            <a:ext uri="{909E8E84-426E-40DD-AFC4-6F175D3DCCD1}">
              <a14:hiddenFill xmlns:a14="http://schemas.microsoft.com/office/drawing/2010/main" xmlns="">
                <a:solidFill>
                  <a:srgbClr val="FFFFFF"/>
                </a:solidFill>
              </a14:hiddenFill>
            </a:ext>
          </a:extLst>
        </p:spPr>
        <p:txBody>
          <a:bodyPr vert="horz" wrap="square" lIns="91440" tIns="45720" rIns="91440" bIns="45720" numCol="1" anchor="t" anchorCtr="0" compatLnSpc="1">
            <a:prstTxWarp prst="textNoShape">
              <a:avLst/>
            </a:prstTxWarp>
          </a:bodyPr>
          <a:lstStyle/>
          <a:p>
            <a:pPr marL="233363" marR="0" lvl="0" indent="-233363" algn="l" defTabSz="914400" rtl="0" eaLnBrk="1" fontAlgn="base" latinLnBrk="0" hangingPunct="1">
              <a:lnSpc>
                <a:spcPct val="110000"/>
              </a:lnSpc>
              <a:spcBef>
                <a:spcPct val="20000"/>
              </a:spcBef>
              <a:spcAft>
                <a:spcPts val="1200"/>
              </a:spcAft>
              <a:buClr>
                <a:schemeClr val="accent1"/>
              </a:buClr>
              <a:buSzTx/>
              <a:buFont typeface="Wingdings 2" pitchFamily="31" charset="2"/>
              <a:buChar char="¡"/>
              <a:tabLst/>
              <a:defRPr/>
            </a:pPr>
            <a:r>
              <a:rPr kumimoji="0" lang="en-US" sz="1200" b="0" i="0" u="none" strike="noStrike" kern="0" cap="none" spc="0" normalizeH="0" baseline="0" noProof="0" dirty="0" smtClean="0">
                <a:ln>
                  <a:noFill/>
                </a:ln>
                <a:solidFill>
                  <a:schemeClr val="tx1"/>
                </a:solidFill>
                <a:effectLst/>
                <a:uLnTx/>
                <a:uFillTx/>
                <a:latin typeface="+mn-lt"/>
                <a:ea typeface="ＭＳ Ｐゴシック"/>
                <a:cs typeface="ＭＳ Ｐゴシック" pitchFamily="31" charset="-128"/>
              </a:rPr>
              <a:t>New </a:t>
            </a:r>
            <a:r>
              <a:rPr kumimoji="0" lang="en-US" sz="1200" b="0" i="0" u="none" strike="noStrike" kern="0" cap="none" spc="0" normalizeH="0" baseline="0" noProof="0" dirty="0" err="1" smtClean="0">
                <a:ln>
                  <a:noFill/>
                </a:ln>
                <a:solidFill>
                  <a:schemeClr val="tx1"/>
                </a:solidFill>
                <a:effectLst/>
                <a:uLnTx/>
                <a:uFillTx/>
                <a:latin typeface="+mn-lt"/>
                <a:ea typeface="ＭＳ Ｐゴシック"/>
                <a:cs typeface="ＭＳ Ｐゴシック" pitchFamily="31" charset="-128"/>
              </a:rPr>
              <a:t>EverFlow</a:t>
            </a:r>
            <a:r>
              <a:rPr kumimoji="0" lang="en-US" sz="1200" b="0" i="0" u="none" strike="noStrike" kern="0" cap="none" spc="0" normalizeH="0" baseline="0" noProof="0" dirty="0" smtClean="0">
                <a:ln>
                  <a:noFill/>
                </a:ln>
                <a:solidFill>
                  <a:schemeClr val="tx1"/>
                </a:solidFill>
                <a:effectLst/>
                <a:uLnTx/>
                <a:uFillTx/>
                <a:latin typeface="+mn-lt"/>
                <a:ea typeface="ＭＳ Ｐゴシック"/>
                <a:cs typeface="ＭＳ Ｐゴシック" pitchFamily="31" charset="-128"/>
              </a:rPr>
              <a:t> inject valve design</a:t>
            </a:r>
            <a:br>
              <a:rPr kumimoji="0" lang="en-US" sz="1200" b="0" i="0" u="none" strike="noStrike" kern="0" cap="none" spc="0" normalizeH="0" baseline="0" noProof="0" dirty="0" smtClean="0">
                <a:ln>
                  <a:noFill/>
                </a:ln>
                <a:solidFill>
                  <a:schemeClr val="tx1"/>
                </a:solidFill>
                <a:effectLst/>
                <a:uLnTx/>
                <a:uFillTx/>
                <a:latin typeface="+mn-lt"/>
                <a:ea typeface="ＭＳ Ｐゴシック"/>
                <a:cs typeface="ＭＳ Ｐゴシック" pitchFamily="31" charset="-128"/>
              </a:rPr>
            </a:br>
            <a:r>
              <a:rPr kumimoji="0" lang="en-US" sz="1200" b="0" i="0" u="none" strike="noStrike" kern="0" cap="none" spc="0" normalizeH="0" baseline="0" noProof="0" dirty="0" smtClean="0">
                <a:ln>
                  <a:noFill/>
                </a:ln>
                <a:solidFill>
                  <a:schemeClr val="tx1"/>
                </a:solidFill>
                <a:effectLst/>
                <a:uLnTx/>
                <a:uFillTx/>
                <a:latin typeface="+mn-lt"/>
                <a:ea typeface="ＭＳ Ｐゴシック"/>
                <a:cs typeface="ＭＳ Ｐゴシック" pitchFamily="31" charset="-128"/>
              </a:rPr>
              <a:t>to enable higher pressures</a:t>
            </a:r>
          </a:p>
          <a:p>
            <a:pPr marL="233363" marR="0" lvl="0" indent="-233363" algn="l" defTabSz="914400" rtl="0" eaLnBrk="1" fontAlgn="base" latinLnBrk="0" hangingPunct="1">
              <a:lnSpc>
                <a:spcPct val="110000"/>
              </a:lnSpc>
              <a:spcBef>
                <a:spcPct val="20000"/>
              </a:spcBef>
              <a:spcAft>
                <a:spcPts val="1200"/>
              </a:spcAft>
              <a:buClr>
                <a:schemeClr val="accent1"/>
              </a:buClr>
              <a:buSzTx/>
              <a:buFont typeface="Wingdings 2" pitchFamily="31" charset="2"/>
              <a:buChar char="¡"/>
              <a:tabLst/>
              <a:defRPr/>
            </a:pPr>
            <a:r>
              <a:rPr kumimoji="0" lang="en-US" sz="1200" b="0" i="0" u="none" strike="noStrike" kern="0" cap="none" spc="0" normalizeH="0" baseline="0" noProof="0" dirty="0" smtClean="0">
                <a:ln>
                  <a:noFill/>
                </a:ln>
                <a:solidFill>
                  <a:schemeClr val="tx1"/>
                </a:solidFill>
                <a:effectLst/>
                <a:uLnTx/>
                <a:uFillTx/>
                <a:latin typeface="+mn-lt"/>
                <a:ea typeface="ＭＳ Ｐゴシック"/>
                <a:cs typeface="ＭＳ Ｐゴシック" pitchFamily="31" charset="-128"/>
              </a:rPr>
              <a:t>ACQUITY UPLC H-Class chassis and robust  rotary sample tray/plate mechanism</a:t>
            </a:r>
          </a:p>
          <a:p>
            <a:pPr marL="233363" marR="0" lvl="0" indent="-233363" algn="l" defTabSz="914400" rtl="0" eaLnBrk="1" fontAlgn="base" latinLnBrk="0" hangingPunct="1">
              <a:lnSpc>
                <a:spcPct val="110000"/>
              </a:lnSpc>
              <a:spcBef>
                <a:spcPct val="20000"/>
              </a:spcBef>
              <a:spcAft>
                <a:spcPts val="1200"/>
              </a:spcAft>
              <a:buClr>
                <a:schemeClr val="accent1"/>
              </a:buClr>
              <a:buSzTx/>
              <a:buFont typeface="Wingdings 2" pitchFamily="31" charset="2"/>
              <a:buChar char="¡"/>
              <a:tabLst/>
              <a:defRPr/>
            </a:pPr>
            <a:r>
              <a:rPr kumimoji="0" lang="en-US" sz="1200" b="0" i="0" u="none" strike="noStrike" kern="0" cap="none" spc="0" normalizeH="0" baseline="0" noProof="0" dirty="0" smtClean="0">
                <a:ln>
                  <a:noFill/>
                </a:ln>
                <a:solidFill>
                  <a:schemeClr val="tx1"/>
                </a:solidFill>
                <a:effectLst/>
                <a:uLnTx/>
                <a:uFillTx/>
                <a:latin typeface="+mn-lt"/>
                <a:ea typeface="ＭＳ Ｐゴシック"/>
                <a:cs typeface="ＭＳ Ｐゴシック" pitchFamily="31" charset="-128"/>
              </a:rPr>
              <a:t>Compatible with newest Sample Organizer (18 shelves)</a:t>
            </a:r>
          </a:p>
        </p:txBody>
      </p:sp>
      <p:sp>
        <p:nvSpPr>
          <p:cNvPr id="14" name="Content Placeholder 8"/>
          <p:cNvSpPr>
            <a:spLocks noGrp="1"/>
          </p:cNvSpPr>
          <p:nvPr>
            <p:ph sz="quarter" idx="4"/>
          </p:nvPr>
        </p:nvSpPr>
        <p:spPr>
          <a:xfrm>
            <a:off x="4724400" y="3459162"/>
            <a:ext cx="4114800" cy="3246438"/>
          </a:xfrm>
        </p:spPr>
        <p:txBody>
          <a:bodyPr/>
          <a:lstStyle/>
          <a:p>
            <a:pPr eaLnBrk="1" hangingPunct="1">
              <a:spcAft>
                <a:spcPts val="1200"/>
              </a:spcAft>
              <a:buFont typeface="Wingdings 2" pitchFamily="31" charset="2"/>
              <a:buChar char="¡"/>
              <a:defRPr/>
            </a:pPr>
            <a:r>
              <a:rPr lang="en-US" sz="1200" dirty="0" smtClean="0">
                <a:ea typeface="ＭＳ Ｐゴシック"/>
              </a:rPr>
              <a:t>New low dispersion fittings, lower dispersion needle seal for the FTN </a:t>
            </a:r>
          </a:p>
          <a:p>
            <a:pPr eaLnBrk="1" hangingPunct="1">
              <a:spcAft>
                <a:spcPts val="1200"/>
              </a:spcAft>
              <a:buFont typeface="Wingdings 2" pitchFamily="31" charset="2"/>
              <a:buChar char="¡"/>
              <a:defRPr/>
            </a:pPr>
            <a:r>
              <a:rPr lang="en-US" sz="1200" dirty="0" smtClean="0">
                <a:ea typeface="ＭＳ Ｐゴシック"/>
              </a:rPr>
              <a:t>Optional extension coil </a:t>
            </a:r>
          </a:p>
          <a:p>
            <a:pPr marL="233363" lvl="1" eaLnBrk="1" hangingPunct="1">
              <a:buFont typeface="Wingdings 2" pitchFamily="18" charset="2"/>
              <a:buChar char="¡"/>
              <a:defRPr/>
            </a:pPr>
            <a:r>
              <a:rPr lang="en-US" sz="1200" dirty="0" smtClean="0">
                <a:ea typeface="ＭＳ Ｐゴシック"/>
              </a:rPr>
              <a:t>System volume &lt;100 µL</a:t>
            </a:r>
          </a:p>
          <a:p>
            <a:endParaRPr lang="en-US" sz="1200" dirty="0"/>
          </a:p>
        </p:txBody>
      </p:sp>
      <p:pic>
        <p:nvPicPr>
          <p:cNvPr id="15"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800600" y="4641849"/>
            <a:ext cx="3962400" cy="20637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r="30667"/>
          <a:stretch>
            <a:fillRect/>
          </a:stretch>
        </p:blipFill>
        <p:spPr bwMode="auto">
          <a:xfrm>
            <a:off x="304800" y="5257800"/>
            <a:ext cx="3962400" cy="1296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
          <p:cNvPicPr>
            <a:picLocks noChangeAspect="1" noChangeArrowheads="1"/>
          </p:cNvPicPr>
          <p:nvPr/>
        </p:nvPicPr>
        <p:blipFill>
          <a:blip r:embed="rId3" cstate="screen"/>
          <a:srcRect/>
          <a:stretch>
            <a:fillRect/>
          </a:stretch>
        </p:blipFill>
        <p:spPr bwMode="auto">
          <a:xfrm>
            <a:off x="6672158" y="1632857"/>
            <a:ext cx="2471842" cy="4182316"/>
          </a:xfrm>
          <a:prstGeom prst="rect">
            <a:avLst/>
          </a:prstGeom>
          <a:noFill/>
          <a:ln w="9525">
            <a:noFill/>
            <a:miter lim="800000"/>
            <a:headEnd/>
            <a:tailEnd/>
          </a:ln>
        </p:spPr>
      </p:pic>
      <p:sp>
        <p:nvSpPr>
          <p:cNvPr id="25652" name="Title 1"/>
          <p:cNvSpPr>
            <a:spLocks noGrp="1"/>
          </p:cNvSpPr>
          <p:nvPr>
            <p:ph type="title"/>
          </p:nvPr>
        </p:nvSpPr>
        <p:spPr/>
        <p:txBody>
          <a:bodyPr/>
          <a:lstStyle/>
          <a:p>
            <a:pPr eaLnBrk="1" hangingPunct="1">
              <a:defRPr/>
            </a:pPr>
            <a:r>
              <a:rPr lang="en-US" smtClean="0">
                <a:ea typeface="ＭＳ Ｐゴシック" pitchFamily="34" charset="-128"/>
              </a:rPr>
              <a:t>I-Class FTN vs. I-Class FL:</a:t>
            </a:r>
            <a:br>
              <a:rPr lang="en-US" smtClean="0">
                <a:ea typeface="ＭＳ Ｐゴシック" pitchFamily="34" charset="-128"/>
              </a:rPr>
            </a:br>
            <a:r>
              <a:rPr lang="en-US" smtClean="0">
                <a:ea typeface="ＭＳ Ｐゴシック" pitchFamily="34" charset="-128"/>
              </a:rPr>
              <a:t>Comparison Summary</a:t>
            </a:r>
          </a:p>
        </p:txBody>
      </p:sp>
      <p:sp>
        <p:nvSpPr>
          <p:cNvPr id="27651" name="Content Placeholder 2"/>
          <p:cNvSpPr>
            <a:spLocks noGrp="1"/>
          </p:cNvSpPr>
          <p:nvPr>
            <p:ph idx="1"/>
          </p:nvPr>
        </p:nvSpPr>
        <p:spPr>
          <a:xfrm>
            <a:off x="152400" y="1447800"/>
            <a:ext cx="8686800" cy="5029200"/>
          </a:xfrm>
        </p:spPr>
        <p:txBody>
          <a:bodyPr/>
          <a:lstStyle/>
          <a:p>
            <a:pPr eaLnBrk="1" hangingPunct="1"/>
            <a:endParaRPr lang="en-US" dirty="0" smtClean="0">
              <a:ea typeface="ＭＳ Ｐゴシック" pitchFamily="34" charset="-128"/>
            </a:endParaRPr>
          </a:p>
          <a:p>
            <a:pPr eaLnBrk="1" hangingPunct="1"/>
            <a:endParaRPr lang="en-US" dirty="0" smtClean="0">
              <a:ea typeface="ＭＳ Ｐゴシック" pitchFamily="34" charset="-128"/>
            </a:endParaRPr>
          </a:p>
          <a:p>
            <a:pPr eaLnBrk="1" hangingPunct="1"/>
            <a:endParaRPr lang="en-US" dirty="0" smtClean="0">
              <a:ea typeface="ＭＳ Ｐゴシック" pitchFamily="34" charset="-128"/>
            </a:endParaRPr>
          </a:p>
          <a:p>
            <a:pPr eaLnBrk="1" hangingPunct="1"/>
            <a:endParaRPr lang="en-US" dirty="0" smtClean="0">
              <a:ea typeface="ＭＳ Ｐゴシック" pitchFamily="34" charset="-128"/>
            </a:endParaRPr>
          </a:p>
          <a:p>
            <a:pPr eaLnBrk="1" hangingPunct="1"/>
            <a:endParaRPr lang="en-US" dirty="0" smtClean="0">
              <a:ea typeface="ＭＳ Ｐゴシック" pitchFamily="34" charset="-128"/>
            </a:endParaRPr>
          </a:p>
          <a:p>
            <a:pPr eaLnBrk="1" hangingPunct="1"/>
            <a:endParaRPr lang="en-US" dirty="0" smtClean="0">
              <a:ea typeface="ＭＳ Ｐゴシック" pitchFamily="34" charset="-128"/>
            </a:endParaRPr>
          </a:p>
          <a:p>
            <a:pPr eaLnBrk="1" hangingPunct="1"/>
            <a:endParaRPr lang="en-US" dirty="0" smtClean="0">
              <a:ea typeface="ＭＳ Ｐゴシック" pitchFamily="34" charset="-128"/>
            </a:endParaRPr>
          </a:p>
          <a:p>
            <a:pPr eaLnBrk="1" hangingPunct="1"/>
            <a:endParaRPr lang="en-US" dirty="0" smtClean="0">
              <a:ea typeface="ＭＳ Ｐゴシック" pitchFamily="34" charset="-128"/>
            </a:endParaRPr>
          </a:p>
          <a:p>
            <a:pPr eaLnBrk="1" hangingPunct="1"/>
            <a:endParaRPr lang="en-US" dirty="0" smtClean="0">
              <a:ea typeface="ＭＳ Ｐゴシック" pitchFamily="34" charset="-128"/>
            </a:endParaRPr>
          </a:p>
          <a:p>
            <a:pPr eaLnBrk="1" hangingPunct="1"/>
            <a:endParaRPr lang="en-US" dirty="0" smtClean="0">
              <a:ea typeface="ＭＳ Ｐゴシック" pitchFamily="34" charset="-128"/>
            </a:endParaRPr>
          </a:p>
          <a:p>
            <a:pPr eaLnBrk="1" hangingPunct="1"/>
            <a:endParaRPr lang="en-US" dirty="0" smtClean="0">
              <a:ea typeface="ＭＳ Ｐゴシック" pitchFamily="34" charset="-128"/>
            </a:endParaRPr>
          </a:p>
        </p:txBody>
      </p:sp>
      <p:graphicFrame>
        <p:nvGraphicFramePr>
          <p:cNvPr id="2" name="Table 1"/>
          <p:cNvGraphicFramePr>
            <a:graphicFrameLocks noGrp="1"/>
          </p:cNvGraphicFramePr>
          <p:nvPr/>
        </p:nvGraphicFramePr>
        <p:xfrm>
          <a:off x="228602" y="1941525"/>
          <a:ext cx="6553197" cy="3468672"/>
        </p:xfrm>
        <a:graphic>
          <a:graphicData uri="http://schemas.openxmlformats.org/drawingml/2006/table">
            <a:tbl>
              <a:tblPr/>
              <a:tblGrid>
                <a:gridCol w="1586023"/>
                <a:gridCol w="1646701"/>
                <a:gridCol w="1711309"/>
                <a:gridCol w="1609164"/>
              </a:tblGrid>
              <a:tr h="588114">
                <a:tc>
                  <a:txBody>
                    <a:bodyPr/>
                    <a:lstStyle/>
                    <a:p>
                      <a:pPr algn="ctr" fontAlgn="ctr"/>
                      <a:r>
                        <a:rPr lang="en-US" sz="2000" b="0" i="0" u="none" strike="noStrike" dirty="0">
                          <a:solidFill>
                            <a:schemeClr val="bg1"/>
                          </a:solidFill>
                          <a:effectLst/>
                          <a:latin typeface="Arial"/>
                        </a:rPr>
                        <a:t> </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chemeClr val="accent1">
                        <a:lumMod val="50000"/>
                      </a:schemeClr>
                    </a:solidFill>
                  </a:tcPr>
                </a:tc>
                <a:tc>
                  <a:txBody>
                    <a:bodyPr/>
                    <a:lstStyle/>
                    <a:p>
                      <a:pPr algn="ctr" rtl="0" fontAlgn="ctr"/>
                      <a:r>
                        <a:rPr lang="en-US" sz="1600" b="1" i="0" u="none" strike="noStrike" dirty="0">
                          <a:solidFill>
                            <a:srgbClr val="FFFFFF"/>
                          </a:solidFill>
                          <a:effectLst/>
                          <a:latin typeface="Verdana"/>
                        </a:rPr>
                        <a:t>ACQUITY</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chemeClr val="accent1">
                        <a:lumMod val="50000"/>
                      </a:schemeClr>
                    </a:solidFill>
                  </a:tcPr>
                </a:tc>
                <a:tc>
                  <a:txBody>
                    <a:bodyPr/>
                    <a:lstStyle/>
                    <a:p>
                      <a:pPr algn="ctr" rtl="0" fontAlgn="ctr"/>
                      <a:r>
                        <a:rPr lang="en-US" sz="1600" b="1" i="0" u="none" strike="noStrike" dirty="0">
                          <a:solidFill>
                            <a:srgbClr val="FFFFFF"/>
                          </a:solidFill>
                          <a:effectLst/>
                          <a:latin typeface="Verdana"/>
                        </a:rPr>
                        <a:t>I-Class FTN</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chemeClr val="accent1">
                        <a:lumMod val="50000"/>
                      </a:schemeClr>
                    </a:solidFill>
                  </a:tcPr>
                </a:tc>
                <a:tc>
                  <a:txBody>
                    <a:bodyPr/>
                    <a:lstStyle/>
                    <a:p>
                      <a:pPr algn="ctr" rtl="0" fontAlgn="ctr"/>
                      <a:r>
                        <a:rPr lang="en-US" sz="1600" b="1" i="0" u="none" strike="noStrike">
                          <a:solidFill>
                            <a:srgbClr val="FFFFFF"/>
                          </a:solidFill>
                          <a:effectLst/>
                          <a:latin typeface="Verdana"/>
                        </a:rPr>
                        <a:t>I-Class FL </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9050" cap="flat" cmpd="sng" algn="ctr">
                      <a:solidFill>
                        <a:srgbClr val="FFFFFF"/>
                      </a:solidFill>
                      <a:prstDash val="solid"/>
                      <a:round/>
                      <a:headEnd type="none" w="med" len="med"/>
                      <a:tailEnd type="none" w="med" len="med"/>
                    </a:lnB>
                    <a:solidFill>
                      <a:schemeClr val="accent1">
                        <a:lumMod val="50000"/>
                      </a:schemeClr>
                    </a:solidFill>
                  </a:tcPr>
                </a:tc>
              </a:tr>
              <a:tr h="372072">
                <a:tc>
                  <a:txBody>
                    <a:bodyPr/>
                    <a:lstStyle/>
                    <a:p>
                      <a:pPr algn="ctr" rtl="0" fontAlgn="ctr"/>
                      <a:r>
                        <a:rPr lang="en-US" sz="1400" b="1" i="0" u="none" strike="noStrike" dirty="0">
                          <a:solidFill>
                            <a:schemeClr val="bg1"/>
                          </a:solidFill>
                          <a:effectLst/>
                          <a:latin typeface="Verdana"/>
                        </a:rPr>
                        <a:t>Dwell </a:t>
                      </a:r>
                      <a:r>
                        <a:rPr lang="en-US" sz="1400" b="1" i="0" u="none" strike="noStrike" dirty="0" smtClean="0">
                          <a:solidFill>
                            <a:schemeClr val="bg1"/>
                          </a:solidFill>
                          <a:effectLst/>
                          <a:latin typeface="Verdana"/>
                        </a:rPr>
                        <a:t>Volume*</a:t>
                      </a:r>
                      <a:endParaRPr lang="en-US" sz="1400" b="1" i="0" u="none" strike="noStrike" dirty="0">
                        <a:solidFill>
                          <a:schemeClr val="bg1"/>
                        </a:solidFill>
                        <a:effectLst/>
                        <a:latin typeface="Verdana"/>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50000"/>
                      </a:schemeClr>
                    </a:solidFill>
                  </a:tcPr>
                </a:tc>
                <a:tc>
                  <a:txBody>
                    <a:bodyPr/>
                    <a:lstStyle/>
                    <a:p>
                      <a:pPr algn="ctr" rtl="0" fontAlgn="ctr"/>
                      <a:r>
                        <a:rPr lang="en-US" sz="1400" b="0" i="0" u="none" strike="noStrike" dirty="0">
                          <a:solidFill>
                            <a:srgbClr val="000000"/>
                          </a:solidFill>
                          <a:effectLst/>
                          <a:latin typeface="Verdana"/>
                        </a:rPr>
                        <a:t>120 µL</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20000"/>
                        <a:lumOff val="80000"/>
                      </a:schemeClr>
                    </a:solidFill>
                  </a:tcPr>
                </a:tc>
                <a:tc>
                  <a:txBody>
                    <a:bodyPr/>
                    <a:lstStyle/>
                    <a:p>
                      <a:pPr algn="ctr" rtl="0" fontAlgn="ctr"/>
                      <a:r>
                        <a:rPr lang="en-US" sz="1400" b="0" i="0" u="none" strike="noStrike" dirty="0">
                          <a:solidFill>
                            <a:srgbClr val="000000"/>
                          </a:solidFill>
                          <a:effectLst/>
                          <a:latin typeface="Verdana"/>
                        </a:rPr>
                        <a:t>100 µL </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20000"/>
                        <a:lumOff val="80000"/>
                      </a:schemeClr>
                    </a:solidFill>
                  </a:tcPr>
                </a:tc>
                <a:tc>
                  <a:txBody>
                    <a:bodyPr/>
                    <a:lstStyle/>
                    <a:p>
                      <a:pPr algn="ctr" rtl="0" fontAlgn="ctr"/>
                      <a:r>
                        <a:rPr lang="en-US" sz="1400" b="0" i="0" u="none" strike="noStrike">
                          <a:solidFill>
                            <a:srgbClr val="000000"/>
                          </a:solidFill>
                          <a:effectLst/>
                          <a:latin typeface="Verdana"/>
                        </a:rPr>
                        <a:t> 95 µL</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90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20000"/>
                        <a:lumOff val="80000"/>
                      </a:schemeClr>
                    </a:solidFill>
                  </a:tcPr>
                </a:tc>
              </a:tr>
              <a:tr h="372072">
                <a:tc>
                  <a:txBody>
                    <a:bodyPr/>
                    <a:lstStyle/>
                    <a:p>
                      <a:pPr algn="ctr" rtl="0" fontAlgn="ctr"/>
                      <a:r>
                        <a:rPr lang="en-US" sz="1400" b="1" i="0" u="none" strike="noStrike" dirty="0" err="1" smtClean="0">
                          <a:solidFill>
                            <a:schemeClr val="bg1"/>
                          </a:solidFill>
                          <a:effectLst/>
                          <a:latin typeface="Verdana"/>
                        </a:rPr>
                        <a:t>Bandspread</a:t>
                      </a:r>
                      <a:r>
                        <a:rPr lang="en-US" sz="1400" b="1" i="0" u="none" strike="noStrike" dirty="0" smtClean="0">
                          <a:solidFill>
                            <a:schemeClr val="bg1"/>
                          </a:solidFill>
                          <a:effectLst/>
                          <a:latin typeface="Verdana"/>
                        </a:rPr>
                        <a:t>*</a:t>
                      </a:r>
                      <a:endParaRPr lang="en-US" sz="1400" b="1" i="0" u="none" strike="noStrike" dirty="0">
                        <a:solidFill>
                          <a:schemeClr val="bg1"/>
                        </a:solidFill>
                        <a:effectLst/>
                        <a:latin typeface="Verdana"/>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50000"/>
                      </a:schemeClr>
                    </a:solidFill>
                  </a:tcPr>
                </a:tc>
                <a:tc>
                  <a:txBody>
                    <a:bodyPr/>
                    <a:lstStyle/>
                    <a:p>
                      <a:pPr algn="ctr" rtl="0" fontAlgn="ctr"/>
                      <a:r>
                        <a:rPr lang="en-US" sz="1400" b="0" i="0" u="none" strike="noStrike" dirty="0">
                          <a:solidFill>
                            <a:srgbClr val="000000"/>
                          </a:solidFill>
                          <a:effectLst/>
                          <a:latin typeface="Verdana"/>
                        </a:rPr>
                        <a:t>12 µL</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20000"/>
                        <a:lumOff val="80000"/>
                      </a:schemeClr>
                    </a:solidFill>
                  </a:tcPr>
                </a:tc>
                <a:tc>
                  <a:txBody>
                    <a:bodyPr/>
                    <a:lstStyle/>
                    <a:p>
                      <a:pPr algn="ctr" rtl="0" fontAlgn="ctr"/>
                      <a:r>
                        <a:rPr lang="en-US" sz="1400" b="0" i="0" u="none" strike="noStrike" dirty="0">
                          <a:solidFill>
                            <a:srgbClr val="000000"/>
                          </a:solidFill>
                          <a:effectLst/>
                          <a:latin typeface="Verdana"/>
                        </a:rPr>
                        <a:t>&lt;9 µL </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20000"/>
                        <a:lumOff val="80000"/>
                      </a:schemeClr>
                    </a:solidFill>
                  </a:tcPr>
                </a:tc>
                <a:tc>
                  <a:txBody>
                    <a:bodyPr/>
                    <a:lstStyle/>
                    <a:p>
                      <a:pPr algn="ctr" rtl="0" fontAlgn="ctr"/>
                      <a:r>
                        <a:rPr lang="en-US" sz="1400" b="0" i="0" u="none" strike="noStrike" dirty="0">
                          <a:solidFill>
                            <a:srgbClr val="000000"/>
                          </a:solidFill>
                          <a:effectLst/>
                          <a:latin typeface="Verdana"/>
                        </a:rPr>
                        <a:t> &lt;7 µL </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20000"/>
                        <a:lumOff val="80000"/>
                      </a:schemeClr>
                    </a:solidFill>
                  </a:tcPr>
                </a:tc>
              </a:tr>
              <a:tr h="372072">
                <a:tc>
                  <a:txBody>
                    <a:bodyPr/>
                    <a:lstStyle/>
                    <a:p>
                      <a:pPr algn="ctr" rtl="0" fontAlgn="ctr"/>
                      <a:r>
                        <a:rPr lang="en-US" sz="1400" b="1" i="0" u="none" strike="noStrike" dirty="0">
                          <a:solidFill>
                            <a:schemeClr val="bg1"/>
                          </a:solidFill>
                          <a:effectLst/>
                          <a:latin typeface="Verdana"/>
                        </a:rPr>
                        <a:t>Carryover</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50000"/>
                      </a:schemeClr>
                    </a:solidFill>
                  </a:tcPr>
                </a:tc>
                <a:tc>
                  <a:txBody>
                    <a:bodyPr/>
                    <a:lstStyle/>
                    <a:p>
                      <a:pPr algn="ctr" rtl="0" fontAlgn="ctr"/>
                      <a:r>
                        <a:rPr lang="en-US" sz="1400" b="0" i="0" u="none" strike="noStrike" dirty="0">
                          <a:solidFill>
                            <a:srgbClr val="000000"/>
                          </a:solidFill>
                          <a:effectLst/>
                          <a:latin typeface="Verdana"/>
                        </a:rPr>
                        <a:t> 0.005 %</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20000"/>
                        <a:lumOff val="80000"/>
                      </a:schemeClr>
                    </a:solidFill>
                  </a:tcPr>
                </a:tc>
                <a:tc>
                  <a:txBody>
                    <a:bodyPr/>
                    <a:lstStyle/>
                    <a:p>
                      <a:pPr algn="ctr" rtl="0" fontAlgn="ctr"/>
                      <a:r>
                        <a:rPr lang="en-US" sz="1400" b="0" i="0" u="none" strike="noStrike" dirty="0">
                          <a:solidFill>
                            <a:srgbClr val="000000"/>
                          </a:solidFill>
                          <a:effectLst/>
                          <a:latin typeface="Verdana"/>
                        </a:rPr>
                        <a:t> 0.001 </a:t>
                      </a:r>
                      <a:r>
                        <a:rPr lang="en-US" sz="1400" b="0" i="0" u="none" strike="noStrike" dirty="0" smtClean="0">
                          <a:solidFill>
                            <a:srgbClr val="000000"/>
                          </a:solidFill>
                          <a:effectLst/>
                          <a:latin typeface="Verdana"/>
                        </a:rPr>
                        <a:t>%</a:t>
                      </a:r>
                      <a:endParaRPr lang="en-US" sz="1400" b="0" i="0" u="none" strike="noStrike" dirty="0">
                        <a:solidFill>
                          <a:srgbClr val="000000"/>
                        </a:solidFill>
                        <a:effectLst/>
                        <a:latin typeface="Verdana"/>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20000"/>
                        <a:lumOff val="80000"/>
                      </a:schemeClr>
                    </a:solidFill>
                  </a:tcPr>
                </a:tc>
                <a:tc>
                  <a:txBody>
                    <a:bodyPr/>
                    <a:lstStyle/>
                    <a:p>
                      <a:pPr algn="ctr" rtl="0" fontAlgn="ctr"/>
                      <a:r>
                        <a:rPr lang="en-US" sz="1400" b="0" i="0" u="none" strike="noStrike" dirty="0">
                          <a:solidFill>
                            <a:srgbClr val="000000"/>
                          </a:solidFill>
                          <a:effectLst/>
                          <a:latin typeface="Verdana"/>
                        </a:rPr>
                        <a:t> 0.002 %</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20000"/>
                        <a:lumOff val="80000"/>
                      </a:schemeClr>
                    </a:solidFill>
                  </a:tcPr>
                </a:tc>
              </a:tr>
              <a:tr h="588114">
                <a:tc>
                  <a:txBody>
                    <a:bodyPr/>
                    <a:lstStyle/>
                    <a:p>
                      <a:pPr algn="ctr" rtl="0" fontAlgn="ctr"/>
                      <a:r>
                        <a:rPr lang="en-US" sz="1400" b="1" i="0" u="none" strike="noStrike" dirty="0" smtClean="0">
                          <a:solidFill>
                            <a:schemeClr val="bg1"/>
                          </a:solidFill>
                          <a:effectLst/>
                          <a:latin typeface="Verdana"/>
                        </a:rPr>
                        <a:t>Precision</a:t>
                      </a:r>
                      <a:endParaRPr lang="en-US" sz="1400" b="1" i="0" u="none" strike="noStrike" dirty="0">
                        <a:solidFill>
                          <a:schemeClr val="bg1"/>
                        </a:solidFill>
                        <a:effectLst/>
                        <a:latin typeface="Verdana"/>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50000"/>
                      </a:schemeClr>
                    </a:solidFill>
                  </a:tcPr>
                </a:tc>
                <a:tc>
                  <a:txBody>
                    <a:bodyPr/>
                    <a:lstStyle/>
                    <a:p>
                      <a:pPr algn="ctr" rtl="0" fontAlgn="ctr"/>
                      <a:r>
                        <a:rPr lang="en-US" sz="1400" b="0" i="0" u="none" strike="noStrike" dirty="0" smtClean="0">
                          <a:solidFill>
                            <a:srgbClr val="000000"/>
                          </a:solidFill>
                          <a:effectLst/>
                          <a:latin typeface="+mn-lt"/>
                        </a:rPr>
                        <a:t>&lt;0.3%  Full loop                                &lt;1.0% PLUNO</a:t>
                      </a:r>
                      <a:endParaRPr lang="en-US" sz="1400" b="0" i="0" u="none" strike="noStrike" dirty="0">
                        <a:solidFill>
                          <a:srgbClr val="000000"/>
                        </a:solidFill>
                        <a:effectLst/>
                        <a:latin typeface="+mn-lt"/>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20000"/>
                        <a:lumOff val="80000"/>
                      </a:schemeClr>
                    </a:solidFill>
                  </a:tcPr>
                </a:tc>
                <a:tc>
                  <a:txBody>
                    <a:bodyPr/>
                    <a:lstStyle/>
                    <a:p>
                      <a:pPr algn="ctr" rtl="0" fontAlgn="ctr"/>
                      <a:r>
                        <a:rPr lang="en-US" sz="1400" b="0" i="0" u="none" strike="noStrike" dirty="0" smtClean="0">
                          <a:solidFill>
                            <a:srgbClr val="000000"/>
                          </a:solidFill>
                          <a:effectLst/>
                          <a:latin typeface="+mn-lt"/>
                        </a:rPr>
                        <a:t>&lt;1% 0.2 to 1.9 </a:t>
                      </a:r>
                      <a:r>
                        <a:rPr lang="en-US" sz="1400" b="0" i="0" u="none" strike="noStrike" dirty="0" err="1" smtClean="0">
                          <a:solidFill>
                            <a:srgbClr val="000000"/>
                          </a:solidFill>
                          <a:effectLst/>
                          <a:latin typeface="+mn-lt"/>
                        </a:rPr>
                        <a:t>μL</a:t>
                      </a:r>
                      <a:r>
                        <a:rPr lang="en-US" sz="1400" b="0" i="0" u="none" strike="noStrike" dirty="0" smtClean="0">
                          <a:solidFill>
                            <a:srgbClr val="000000"/>
                          </a:solidFill>
                          <a:effectLst/>
                          <a:latin typeface="+mn-lt"/>
                        </a:rPr>
                        <a:t/>
                      </a:r>
                      <a:br>
                        <a:rPr lang="en-US" sz="1400" b="0" i="0" u="none" strike="noStrike" dirty="0" smtClean="0">
                          <a:solidFill>
                            <a:srgbClr val="000000"/>
                          </a:solidFill>
                          <a:effectLst/>
                          <a:latin typeface="+mn-lt"/>
                        </a:rPr>
                      </a:br>
                      <a:r>
                        <a:rPr lang="en-US" sz="1400" b="0" i="0" u="none" strike="noStrike" dirty="0" smtClean="0">
                          <a:solidFill>
                            <a:srgbClr val="000000"/>
                          </a:solidFill>
                          <a:effectLst/>
                          <a:latin typeface="+mn-lt"/>
                        </a:rPr>
                        <a:t>&lt;0.5% 2 to 10 </a:t>
                      </a:r>
                      <a:r>
                        <a:rPr lang="en-US" sz="1400" b="0" i="0" u="none" strike="noStrike" dirty="0" err="1" smtClean="0">
                          <a:solidFill>
                            <a:srgbClr val="000000"/>
                          </a:solidFill>
                          <a:effectLst/>
                          <a:latin typeface="+mn-lt"/>
                        </a:rPr>
                        <a:t>μL</a:t>
                      </a:r>
                      <a:endParaRPr lang="en-US" sz="1400" b="0" i="0" u="none" strike="noStrike" dirty="0">
                        <a:solidFill>
                          <a:srgbClr val="000000"/>
                        </a:solidFill>
                        <a:effectLst/>
                        <a:latin typeface="+mn-lt"/>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20000"/>
                        <a:lumOff val="80000"/>
                      </a:schemeClr>
                    </a:solidFill>
                  </a:tcPr>
                </a:tc>
                <a:tc>
                  <a:txBody>
                    <a:bodyPr/>
                    <a:lstStyle/>
                    <a:p>
                      <a:pPr algn="ctr" rtl="0" fontAlgn="ctr"/>
                      <a:r>
                        <a:rPr lang="en-US" sz="1400" b="0" i="0" u="none" strike="noStrike" dirty="0" smtClean="0">
                          <a:solidFill>
                            <a:srgbClr val="000000"/>
                          </a:solidFill>
                          <a:effectLst/>
                          <a:latin typeface="+mn-lt"/>
                        </a:rPr>
                        <a:t>&lt;0.3%  Full loop                                &lt;1.0% PLUNO</a:t>
                      </a:r>
                      <a:endParaRPr lang="en-US" sz="1400" b="0" i="0" u="none" strike="noStrike" dirty="0">
                        <a:solidFill>
                          <a:srgbClr val="000000"/>
                        </a:solidFill>
                        <a:effectLst/>
                        <a:latin typeface="+mn-lt"/>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20000"/>
                        <a:lumOff val="80000"/>
                      </a:schemeClr>
                    </a:solidFill>
                  </a:tcPr>
                </a:tc>
              </a:tr>
              <a:tr h="588114">
                <a:tc>
                  <a:txBody>
                    <a:bodyPr/>
                    <a:lstStyle/>
                    <a:p>
                      <a:pPr algn="ctr" rtl="0" fontAlgn="ctr"/>
                      <a:r>
                        <a:rPr lang="en-US" sz="1400" b="1" i="0" u="none" strike="noStrike" dirty="0">
                          <a:solidFill>
                            <a:schemeClr val="bg1"/>
                          </a:solidFill>
                          <a:effectLst/>
                          <a:latin typeface="Verdana"/>
                        </a:rPr>
                        <a:t>Cycle Time </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50000"/>
                      </a:schemeClr>
                    </a:solidFill>
                  </a:tcPr>
                </a:tc>
                <a:tc>
                  <a:txBody>
                    <a:bodyPr/>
                    <a:lstStyle/>
                    <a:p>
                      <a:pPr algn="ctr" rtl="0" fontAlgn="ctr"/>
                      <a:r>
                        <a:rPr lang="en-US" sz="1400" b="0" i="0" u="none" strike="noStrike" dirty="0">
                          <a:solidFill>
                            <a:srgbClr val="000000"/>
                          </a:solidFill>
                          <a:effectLst/>
                          <a:latin typeface="Verdana"/>
                        </a:rPr>
                        <a:t>&lt; 15 </a:t>
                      </a:r>
                      <a:r>
                        <a:rPr lang="en-US" sz="1400" b="0" i="0" u="none" strike="noStrike" dirty="0" smtClean="0">
                          <a:solidFill>
                            <a:srgbClr val="000000"/>
                          </a:solidFill>
                          <a:effectLst/>
                          <a:latin typeface="Verdana"/>
                        </a:rPr>
                        <a:t>sec</a:t>
                      </a:r>
                    </a:p>
                    <a:p>
                      <a:pPr algn="ctr" rtl="0" fontAlgn="ctr"/>
                      <a:r>
                        <a:rPr lang="en-US" sz="1400" b="0" i="0" u="none" strike="noStrike" baseline="0" dirty="0" smtClean="0">
                          <a:solidFill>
                            <a:srgbClr val="000000"/>
                          </a:solidFill>
                          <a:effectLst/>
                          <a:latin typeface="Verdana"/>
                        </a:rPr>
                        <a:t>(with load ahead)</a:t>
                      </a:r>
                      <a:endParaRPr lang="en-US" sz="1400" b="0" i="0" u="none" strike="noStrike" dirty="0">
                        <a:solidFill>
                          <a:srgbClr val="000000"/>
                        </a:solidFill>
                        <a:effectLst/>
                        <a:latin typeface="Verdana"/>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20000"/>
                        <a:lumOff val="80000"/>
                      </a:schemeClr>
                    </a:solidFill>
                  </a:tcPr>
                </a:tc>
                <a:tc>
                  <a:txBody>
                    <a:bodyPr/>
                    <a:lstStyle/>
                    <a:p>
                      <a:pPr algn="ctr" rtl="0" fontAlgn="ctr"/>
                      <a:r>
                        <a:rPr lang="en-US" sz="1400" b="0" i="0" u="none" strike="noStrike" dirty="0">
                          <a:solidFill>
                            <a:srgbClr val="000000"/>
                          </a:solidFill>
                          <a:effectLst/>
                          <a:latin typeface="Verdana"/>
                        </a:rPr>
                        <a:t> &lt;30 sec</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20000"/>
                        <a:lumOff val="80000"/>
                      </a:schemeClr>
                    </a:solidFill>
                  </a:tcPr>
                </a:tc>
                <a:tc>
                  <a:txBody>
                    <a:bodyPr/>
                    <a:lstStyle/>
                    <a:p>
                      <a:pPr algn="ctr" rtl="0" fontAlgn="ctr"/>
                      <a:r>
                        <a:rPr lang="en-US" sz="1400" b="0" i="0" u="none" strike="noStrike" dirty="0">
                          <a:solidFill>
                            <a:srgbClr val="000000"/>
                          </a:solidFill>
                          <a:effectLst/>
                          <a:latin typeface="Verdana"/>
                        </a:rPr>
                        <a:t>&lt; 15 </a:t>
                      </a:r>
                      <a:r>
                        <a:rPr lang="en-US" sz="1400" b="0" i="0" u="none" strike="noStrike" dirty="0" smtClean="0">
                          <a:solidFill>
                            <a:srgbClr val="000000"/>
                          </a:solidFill>
                          <a:effectLst/>
                          <a:latin typeface="Verdana"/>
                        </a:rPr>
                        <a:t>sec</a:t>
                      </a:r>
                    </a:p>
                    <a:p>
                      <a:pPr algn="ctr" rtl="0" fontAlgn="ctr"/>
                      <a:r>
                        <a:rPr lang="en-US" sz="1400" b="0" i="0" u="none" strike="noStrike" dirty="0" smtClean="0">
                          <a:solidFill>
                            <a:srgbClr val="000000"/>
                          </a:solidFill>
                          <a:effectLst/>
                          <a:latin typeface="Verdana"/>
                        </a:rPr>
                        <a:t>(with</a:t>
                      </a:r>
                      <a:r>
                        <a:rPr lang="en-US" sz="1400" b="0" i="0" u="none" strike="noStrike" baseline="0" dirty="0" smtClean="0">
                          <a:solidFill>
                            <a:srgbClr val="000000"/>
                          </a:solidFill>
                          <a:effectLst/>
                          <a:latin typeface="Verdana"/>
                        </a:rPr>
                        <a:t> l</a:t>
                      </a:r>
                      <a:r>
                        <a:rPr lang="en-US" sz="1400" b="0" i="0" u="none" strike="noStrike" dirty="0" smtClean="0">
                          <a:solidFill>
                            <a:srgbClr val="000000"/>
                          </a:solidFill>
                          <a:effectLst/>
                          <a:latin typeface="Verdana"/>
                        </a:rPr>
                        <a:t>oad ahead)</a:t>
                      </a:r>
                      <a:endParaRPr lang="en-US" sz="1400" b="0" i="0" u="none" strike="noStrike" dirty="0">
                        <a:solidFill>
                          <a:srgbClr val="000000"/>
                        </a:solidFill>
                        <a:effectLst/>
                        <a:latin typeface="Verdana"/>
                      </a:endParaRP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20000"/>
                        <a:lumOff val="80000"/>
                      </a:schemeClr>
                    </a:solidFill>
                  </a:tcPr>
                </a:tc>
              </a:tr>
              <a:tr h="588114">
                <a:tc>
                  <a:txBody>
                    <a:bodyPr/>
                    <a:lstStyle/>
                    <a:p>
                      <a:pPr algn="ctr" rtl="0" fontAlgn="ctr"/>
                      <a:r>
                        <a:rPr lang="en-US" sz="1400" b="1" i="0" u="none" strike="noStrike" dirty="0">
                          <a:solidFill>
                            <a:schemeClr val="bg1"/>
                          </a:solidFill>
                          <a:effectLst/>
                          <a:latin typeface="Verdana"/>
                        </a:rPr>
                        <a:t>User Simplicity</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chemeClr val="accent1">
                        <a:lumMod val="50000"/>
                      </a:schemeClr>
                    </a:solidFill>
                  </a:tcPr>
                </a:tc>
                <a:tc>
                  <a:txBody>
                    <a:bodyPr/>
                    <a:lstStyle/>
                    <a:p>
                      <a:pPr algn="ctr" rtl="0" fontAlgn="ctr"/>
                      <a:r>
                        <a:rPr lang="fr-FR" sz="1400" b="0" i="0" u="none" strike="noStrike" dirty="0">
                          <a:solidFill>
                            <a:srgbClr val="000000"/>
                          </a:solidFill>
                          <a:effectLst/>
                          <a:latin typeface="Verdana"/>
                        </a:rPr>
                        <a:t>3 injection </a:t>
                      </a:r>
                      <a:r>
                        <a:rPr lang="fr-FR" sz="1400" b="0" i="0" u="none" strike="noStrike" dirty="0" smtClean="0">
                          <a:solidFill>
                            <a:srgbClr val="000000"/>
                          </a:solidFill>
                          <a:effectLst/>
                          <a:latin typeface="Verdana"/>
                        </a:rPr>
                        <a:t>modes</a:t>
                      </a:r>
                    </a:p>
                    <a:p>
                      <a:pPr algn="ctr" rtl="0" fontAlgn="ctr"/>
                      <a:r>
                        <a:rPr lang="fr-FR" sz="1400" b="0" i="0" u="none" strike="noStrike" dirty="0" err="1" smtClean="0">
                          <a:solidFill>
                            <a:srgbClr val="000000"/>
                          </a:solidFill>
                          <a:effectLst/>
                          <a:latin typeface="Verdana"/>
                        </a:rPr>
                        <a:t>loop</a:t>
                      </a:r>
                      <a:r>
                        <a:rPr lang="fr-FR" sz="1400" b="0" i="0" u="none" strike="noStrike" dirty="0" smtClean="0">
                          <a:solidFill>
                            <a:srgbClr val="000000"/>
                          </a:solidFill>
                          <a:effectLst/>
                          <a:latin typeface="Verdana"/>
                        </a:rPr>
                        <a:t> </a:t>
                      </a:r>
                      <a:r>
                        <a:rPr lang="fr-FR" sz="1400" b="0" i="0" u="none" strike="noStrike" dirty="0">
                          <a:solidFill>
                            <a:srgbClr val="000000"/>
                          </a:solidFill>
                          <a:effectLst/>
                          <a:latin typeface="Verdana"/>
                        </a:rPr>
                        <a:t>changes</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chemeClr val="accent1">
                        <a:lumMod val="20000"/>
                        <a:lumOff val="80000"/>
                      </a:schemeClr>
                    </a:solidFill>
                  </a:tcPr>
                </a:tc>
                <a:tc>
                  <a:txBody>
                    <a:bodyPr/>
                    <a:lstStyle/>
                    <a:p>
                      <a:pPr algn="ctr" rtl="0" fontAlgn="ctr"/>
                      <a:r>
                        <a:rPr lang="en-US" sz="1400" b="0" i="0" u="none" strike="noStrike" dirty="0">
                          <a:solidFill>
                            <a:srgbClr val="000000"/>
                          </a:solidFill>
                          <a:effectLst/>
                          <a:latin typeface="Verdana"/>
                        </a:rPr>
                        <a:t>Single injection mode</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chemeClr val="accent1">
                        <a:lumMod val="20000"/>
                        <a:lumOff val="80000"/>
                      </a:schemeClr>
                    </a:solidFill>
                  </a:tcPr>
                </a:tc>
                <a:tc>
                  <a:txBody>
                    <a:bodyPr/>
                    <a:lstStyle/>
                    <a:p>
                      <a:pPr algn="ctr" rtl="0" fontAlgn="ctr"/>
                      <a:r>
                        <a:rPr lang="fr-FR" sz="1400" b="0" i="0" u="none" strike="noStrike" dirty="0">
                          <a:solidFill>
                            <a:srgbClr val="000000"/>
                          </a:solidFill>
                          <a:effectLst/>
                          <a:latin typeface="Verdana"/>
                        </a:rPr>
                        <a:t>3 injection </a:t>
                      </a:r>
                      <a:r>
                        <a:rPr lang="fr-FR" sz="1400" b="0" i="0" u="none" strike="noStrike" dirty="0" smtClean="0">
                          <a:solidFill>
                            <a:srgbClr val="000000"/>
                          </a:solidFill>
                          <a:effectLst/>
                          <a:latin typeface="Verdana"/>
                        </a:rPr>
                        <a:t>modes</a:t>
                      </a:r>
                    </a:p>
                    <a:p>
                      <a:pPr algn="ctr" rtl="0" fontAlgn="ctr"/>
                      <a:r>
                        <a:rPr lang="fr-FR" sz="1400" b="0" i="0" u="none" strike="noStrike" dirty="0" err="1" smtClean="0">
                          <a:solidFill>
                            <a:srgbClr val="000000"/>
                          </a:solidFill>
                          <a:effectLst/>
                          <a:latin typeface="Verdana"/>
                        </a:rPr>
                        <a:t>loop</a:t>
                      </a:r>
                      <a:r>
                        <a:rPr lang="fr-FR" sz="1400" b="0" i="0" u="none" strike="noStrike" dirty="0" smtClean="0">
                          <a:solidFill>
                            <a:srgbClr val="000000"/>
                          </a:solidFill>
                          <a:effectLst/>
                          <a:latin typeface="Verdana"/>
                        </a:rPr>
                        <a:t> </a:t>
                      </a:r>
                      <a:r>
                        <a:rPr lang="fr-FR" sz="1400" b="0" i="0" u="none" strike="noStrike" dirty="0">
                          <a:solidFill>
                            <a:srgbClr val="000000"/>
                          </a:solidFill>
                          <a:effectLst/>
                          <a:latin typeface="Verdana"/>
                        </a:rPr>
                        <a:t>changes</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a:noFill/>
                    </a:lnB>
                    <a:solidFill>
                      <a:schemeClr val="accent1">
                        <a:lumMod val="20000"/>
                        <a:lumOff val="80000"/>
                      </a:schemeClr>
                    </a:solidFill>
                  </a:tcPr>
                </a:tc>
              </a:tr>
            </a:tbl>
          </a:graphicData>
        </a:graphic>
      </p:graphicFrame>
      <p:pic>
        <p:nvPicPr>
          <p:cNvPr id="27701" name="Picture 2" descr="C:\Users\hodgdone\AppData\Local\Microsoft\Windows\Temporary Internet Files\Content.IE5\KZLGPCQG\MC900432530[1].png"/>
          <p:cNvPicPr>
            <a:picLocks noChangeAspect="1" noChangeArrowheads="1"/>
          </p:cNvPicPr>
          <p:nvPr/>
        </p:nvPicPr>
        <p:blipFill>
          <a:blip r:embed="rId4" cstate="screen"/>
          <a:srcRect/>
          <a:stretch>
            <a:fillRect/>
          </a:stretch>
        </p:blipFill>
        <p:spPr bwMode="auto">
          <a:xfrm>
            <a:off x="3671888" y="7391400"/>
            <a:ext cx="442912" cy="304800"/>
          </a:xfrm>
          <a:prstGeom prst="rect">
            <a:avLst/>
          </a:prstGeom>
          <a:noFill/>
          <a:ln w="9525">
            <a:noFill/>
            <a:miter lim="800000"/>
            <a:headEnd/>
            <a:tailEnd/>
          </a:ln>
        </p:spPr>
      </p:pic>
      <p:sp>
        <p:nvSpPr>
          <p:cNvPr id="8" name="TextBox 7"/>
          <p:cNvSpPr txBox="1"/>
          <p:nvPr/>
        </p:nvSpPr>
        <p:spPr>
          <a:xfrm>
            <a:off x="377190" y="6320790"/>
            <a:ext cx="8145371" cy="307777"/>
          </a:xfrm>
          <a:prstGeom prst="rect">
            <a:avLst/>
          </a:prstGeom>
          <a:noFill/>
        </p:spPr>
        <p:txBody>
          <a:bodyPr wrap="none" rtlCol="0">
            <a:spAutoFit/>
          </a:bodyPr>
          <a:lstStyle/>
          <a:p>
            <a:r>
              <a:rPr lang="en-US" sz="1400" dirty="0" smtClean="0"/>
              <a:t>*Measured with a complete system – Measurement on module only doesn’t make sense</a:t>
            </a:r>
            <a:endParaRPr lang="en-US" sz="1400" dirty="0"/>
          </a:p>
        </p:txBody>
      </p:sp>
    </p:spTree>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a:solidFill>
            <a:schemeClr val="accent1">
              <a:lumMod val="50000"/>
            </a:schemeClr>
          </a:solidFill>
        </p:spPr>
        <p:txBody>
          <a:bodyPr/>
          <a:lstStyle/>
          <a:p>
            <a:r>
              <a:rPr lang="en-US" dirty="0" smtClean="0">
                <a:solidFill>
                  <a:schemeClr val="bg1"/>
                </a:solidFill>
                <a:ea typeface="ＭＳ Ｐゴシック" pitchFamily="34" charset="-128"/>
              </a:rPr>
              <a:t>NEW Column Heater </a:t>
            </a:r>
            <a:endParaRPr lang="en-US" dirty="0">
              <a:solidFill>
                <a:schemeClr val="bg1"/>
              </a:solidFill>
            </a:endParaRPr>
          </a:p>
        </p:txBody>
      </p:sp>
      <p:sp>
        <p:nvSpPr>
          <p:cNvPr id="6" name="Text Placeholder 5"/>
          <p:cNvSpPr>
            <a:spLocks noGrp="1"/>
          </p:cNvSpPr>
          <p:nvPr>
            <p:ph type="body" sz="quarter" idx="3"/>
          </p:nvPr>
        </p:nvSpPr>
        <p:spPr>
          <a:solidFill>
            <a:schemeClr val="accent1">
              <a:lumMod val="50000"/>
            </a:schemeClr>
          </a:solidFill>
        </p:spPr>
        <p:txBody>
          <a:bodyPr/>
          <a:lstStyle/>
          <a:p>
            <a:r>
              <a:rPr lang="en-US" dirty="0" smtClean="0">
                <a:solidFill>
                  <a:schemeClr val="bg1"/>
                </a:solidFill>
                <a:ea typeface="ＭＳ Ｐゴシック" pitchFamily="34" charset="-128"/>
              </a:rPr>
              <a:t>NEW Column Manager</a:t>
            </a:r>
            <a:endParaRPr lang="en-US" dirty="0">
              <a:solidFill>
                <a:schemeClr val="bg1"/>
              </a:solidFill>
            </a:endParaRPr>
          </a:p>
        </p:txBody>
      </p:sp>
      <p:sp>
        <p:nvSpPr>
          <p:cNvPr id="7" name="Content Placeholder 6"/>
          <p:cNvSpPr>
            <a:spLocks noGrp="1"/>
          </p:cNvSpPr>
          <p:nvPr>
            <p:ph sz="quarter" idx="4"/>
          </p:nvPr>
        </p:nvSpPr>
        <p:spPr/>
        <p:txBody>
          <a:bodyPr/>
          <a:lstStyle/>
          <a:p>
            <a:pPr eaLnBrk="1" hangingPunct="1"/>
            <a:r>
              <a:rPr lang="en-US" dirty="0" smtClean="0">
                <a:ea typeface="ＭＳ Ｐゴシック" pitchFamily="34" charset="-128"/>
              </a:rPr>
              <a:t>Two (2) Columns plumbed right or left only</a:t>
            </a:r>
          </a:p>
          <a:p>
            <a:pPr eaLnBrk="1" hangingPunct="1"/>
            <a:r>
              <a:rPr lang="en-US" dirty="0" smtClean="0">
                <a:ea typeface="ＭＳ Ｐゴシック" pitchFamily="34" charset="-128"/>
              </a:rPr>
              <a:t>New 0.003”/0.075 mm I.D. tubing</a:t>
            </a:r>
          </a:p>
          <a:p>
            <a:pPr eaLnBrk="1" hangingPunct="1"/>
            <a:r>
              <a:rPr lang="en-US" dirty="0" smtClean="0">
                <a:ea typeface="ＭＳ Ｐゴシック" pitchFamily="34" charset="-128"/>
              </a:rPr>
              <a:t>Robust 18 K psi fitting</a:t>
            </a:r>
          </a:p>
          <a:p>
            <a:pPr eaLnBrk="1" hangingPunct="1"/>
            <a:r>
              <a:rPr lang="en-US" dirty="0" smtClean="0">
                <a:ea typeface="ＭＳ Ｐゴシック" pitchFamily="34" charset="-128"/>
              </a:rPr>
              <a:t>For method development or multi-method support</a:t>
            </a:r>
          </a:p>
        </p:txBody>
      </p:sp>
      <p:sp>
        <p:nvSpPr>
          <p:cNvPr id="8" name="Content Placeholder 7"/>
          <p:cNvSpPr>
            <a:spLocks noGrp="1"/>
          </p:cNvSpPr>
          <p:nvPr>
            <p:ph sz="quarter" idx="10"/>
          </p:nvPr>
        </p:nvSpPr>
        <p:spPr/>
        <p:txBody>
          <a:bodyPr/>
          <a:lstStyle/>
          <a:p>
            <a:pPr eaLnBrk="1" hangingPunct="1"/>
            <a:r>
              <a:rPr lang="en-US" dirty="0" smtClean="0">
                <a:ea typeface="ＭＳ Ｐゴシック" pitchFamily="34" charset="-128"/>
              </a:rPr>
              <a:t>New 0.003”/0.075 mm I.D. tubing</a:t>
            </a:r>
          </a:p>
          <a:p>
            <a:pPr eaLnBrk="1" hangingPunct="1"/>
            <a:r>
              <a:rPr lang="en-US" dirty="0" smtClean="0">
                <a:ea typeface="ＭＳ Ｐゴシック" pitchFamily="34" charset="-128"/>
              </a:rPr>
              <a:t>Robust 18 K psi fitting</a:t>
            </a:r>
          </a:p>
          <a:p>
            <a:pPr eaLnBrk="1" hangingPunct="1"/>
            <a:r>
              <a:rPr lang="en-US" dirty="0" smtClean="0">
                <a:ea typeface="ＭＳ Ｐゴシック" pitchFamily="34" charset="-128"/>
              </a:rPr>
              <a:t>Excellent method transfer between ACQUITY UPLC I-Class Systems</a:t>
            </a:r>
          </a:p>
          <a:p>
            <a:pPr eaLnBrk="1" hangingPunct="1"/>
            <a:r>
              <a:rPr lang="en-US" dirty="0" smtClean="0">
                <a:ea typeface="ＭＳ Ｐゴシック" pitchFamily="34" charset="-128"/>
              </a:rPr>
              <a:t>CH-30A is compatible where HPLC columns must be supported</a:t>
            </a:r>
          </a:p>
        </p:txBody>
      </p:sp>
      <p:sp>
        <p:nvSpPr>
          <p:cNvPr id="4" name="Title 3"/>
          <p:cNvSpPr>
            <a:spLocks noGrp="1"/>
          </p:cNvSpPr>
          <p:nvPr>
            <p:ph type="title"/>
          </p:nvPr>
        </p:nvSpPr>
        <p:spPr/>
        <p:txBody>
          <a:bodyPr/>
          <a:lstStyle/>
          <a:p>
            <a:r>
              <a:rPr lang="en-US" dirty="0" smtClean="0"/>
              <a:t>Column Ovens</a:t>
            </a:r>
            <a:endParaRPr lang="en-US" dirty="0"/>
          </a:p>
        </p:txBody>
      </p:sp>
      <p:pic>
        <p:nvPicPr>
          <p:cNvPr id="9" name="Picture 5"/>
          <p:cNvPicPr>
            <a:picLocks noChangeAspect="1" noChangeArrowheads="1"/>
          </p:cNvPicPr>
          <p:nvPr/>
        </p:nvPicPr>
        <p:blipFill>
          <a:blip r:embed="rId3" cstate="print">
            <a:extLst>
              <a:ext uri="{28A0092B-C50C-407E-A947-70E740481C1C}">
                <a14:useLocalDpi xmlns:a14="http://schemas.microsoft.com/office/drawing/2010/main" xmlns="" val="0"/>
              </a:ext>
            </a:extLst>
          </a:blip>
          <a:srcRect b="5045"/>
          <a:stretch>
            <a:fillRect/>
          </a:stretch>
        </p:blipFill>
        <p:spPr bwMode="auto">
          <a:xfrm>
            <a:off x="304800" y="4507540"/>
            <a:ext cx="3980497" cy="1817060"/>
          </a:xfrm>
          <a:prstGeom prst="rect">
            <a:avLst/>
          </a:prstGeom>
          <a:noFill/>
          <a:ln w="38100">
            <a:solidFill>
              <a:schemeClr val="tx1"/>
            </a:solidFill>
            <a:miter lim="800000"/>
            <a:headEnd/>
            <a:tailEnd/>
          </a:ln>
          <a:extLst>
            <a:ext uri="{909E8E84-426E-40DD-AFC4-6F175D3DCCD1}">
              <a14:hiddenFill xmlns:a14="http://schemas.microsoft.com/office/drawing/2010/main" xmlns="">
                <a:solidFill>
                  <a:srgbClr val="FFFFFF"/>
                </a:solidFill>
              </a14:hiddenFill>
            </a:ext>
          </a:extLst>
        </p:spPr>
      </p:pic>
      <p:pic>
        <p:nvPicPr>
          <p:cNvPr id="10" name="Picture 6"/>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272684" y="5791200"/>
            <a:ext cx="994516" cy="990600"/>
          </a:xfrm>
          <a:prstGeom prst="rect">
            <a:avLst/>
          </a:prstGeom>
          <a:noFill/>
          <a:ln w="12700" algn="ctr">
            <a:solidFill>
              <a:srgbClr val="E32545"/>
            </a:solidFill>
            <a:miter lim="800000"/>
            <a:headEnd/>
            <a:tailEnd/>
          </a:ln>
          <a:extLst>
            <a:ext uri="{909E8E84-426E-40DD-AFC4-6F175D3DCCD1}">
              <a14:hiddenFill xmlns:a14="http://schemas.microsoft.com/office/drawing/2010/main" xmlns="">
                <a:solidFill>
                  <a:srgbClr val="FFFFFF"/>
                </a:solidFill>
              </a14:hiddenFill>
            </a:ext>
          </a:extLst>
        </p:spPr>
      </p:pic>
      <p:sp>
        <p:nvSpPr>
          <p:cNvPr id="11" name="Rectangle 2"/>
          <p:cNvSpPr>
            <a:spLocks noChangeArrowheads="1"/>
          </p:cNvSpPr>
          <p:nvPr/>
        </p:nvSpPr>
        <p:spPr bwMode="auto">
          <a:xfrm>
            <a:off x="2667000" y="5334000"/>
            <a:ext cx="838200" cy="386953"/>
          </a:xfrm>
          <a:prstGeom prst="rect">
            <a:avLst/>
          </a:prstGeom>
          <a:noFill/>
          <a:ln w="25400" algn="ctr">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pic>
        <p:nvPicPr>
          <p:cNvPr id="12" name="Picture 20"/>
          <p:cNvPicPr>
            <a:picLocks noChangeAspect="1" noChangeArrowheads="1"/>
          </p:cNvPicPr>
          <p:nvPr/>
        </p:nvPicPr>
        <p:blipFill>
          <a:blip r:embed="rId5" cstate="print"/>
          <a:srcRect/>
          <a:stretch>
            <a:fillRect/>
          </a:stretch>
        </p:blipFill>
        <p:spPr bwMode="gray">
          <a:xfrm>
            <a:off x="5715000" y="4471702"/>
            <a:ext cx="3025774" cy="2068887"/>
          </a:xfrm>
          <a:prstGeom prst="rect">
            <a:avLst/>
          </a:prstGeom>
          <a:noFill/>
          <a:ln w="38100" cap="sq">
            <a:solidFill>
              <a:srgbClr val="000000"/>
            </a:solidFill>
          </a:ln>
          <a:effectLst>
            <a:outerShdw blurRad="50800" dist="38100" dir="2700000" algn="tl" rotWithShape="0">
              <a:srgbClr val="000000">
                <a:alpha val="43000"/>
              </a:srgbClr>
            </a:outerShdw>
          </a:effectLst>
          <a:extLst/>
        </p:spPr>
      </p:pic>
    </p:spTree>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fr-FR" dirty="0" smtClean="0"/>
              <a:t>ACQUITY UPLC I-Class</a:t>
            </a:r>
            <a:br>
              <a:rPr lang="fr-FR" dirty="0" smtClean="0"/>
            </a:br>
            <a:r>
              <a:rPr lang="fr-FR" dirty="0" smtClean="0"/>
              <a:t>The Pinnacle of Chromatographic Performance</a:t>
            </a:r>
            <a:endParaRPr lang="en-US" dirty="0"/>
          </a:p>
        </p:txBody>
      </p:sp>
      <p:sp>
        <p:nvSpPr>
          <p:cNvPr id="31" name="Text Placeholder 30"/>
          <p:cNvSpPr>
            <a:spLocks noGrp="1"/>
          </p:cNvSpPr>
          <p:nvPr>
            <p:ph type="body" sz="half" idx="1"/>
          </p:nvPr>
        </p:nvSpPr>
        <p:spPr>
          <a:xfrm>
            <a:off x="0" y="3657600"/>
            <a:ext cx="2971800" cy="2667000"/>
          </a:xfrm>
        </p:spPr>
        <p:txBody>
          <a:bodyPr/>
          <a:lstStyle/>
          <a:p>
            <a:pPr marL="342900" lvl="1" indent="-342900">
              <a:buFont typeface="Wingdings 2" pitchFamily="18" charset="2"/>
              <a:buChar char="¡"/>
            </a:pPr>
            <a:r>
              <a:rPr lang="fr-FR" sz="1300" dirty="0" err="1" smtClean="0">
                <a:cs typeface="ＭＳ Ｐゴシック" pitchFamily="31" charset="-128"/>
              </a:rPr>
              <a:t>Reduced</a:t>
            </a:r>
            <a:r>
              <a:rPr lang="fr-FR" sz="1300" dirty="0" smtClean="0">
                <a:cs typeface="ＭＳ Ｐゴシック" pitchFamily="31" charset="-128"/>
              </a:rPr>
              <a:t> dispersion volume</a:t>
            </a:r>
          </a:p>
          <a:p>
            <a:pPr marL="342900" lvl="1" indent="-342900">
              <a:buFont typeface="Wingdings 2" pitchFamily="18" charset="2"/>
              <a:buChar char="¡"/>
            </a:pPr>
            <a:r>
              <a:rPr lang="fr-FR" sz="1300" dirty="0" err="1" smtClean="0">
                <a:cs typeface="ＭＳ Ｐゴシック" pitchFamily="31" charset="-128"/>
              </a:rPr>
              <a:t>Higher</a:t>
            </a:r>
            <a:r>
              <a:rPr lang="fr-FR" sz="1300" dirty="0" smtClean="0">
                <a:cs typeface="ＭＳ Ｐゴシック" pitchFamily="31" charset="-128"/>
              </a:rPr>
              <a:t> </a:t>
            </a:r>
            <a:r>
              <a:rPr lang="fr-FR" sz="1300" dirty="0" err="1" smtClean="0">
                <a:cs typeface="ＭＳ Ｐゴシック" pitchFamily="31" charset="-128"/>
              </a:rPr>
              <a:t>peak</a:t>
            </a:r>
            <a:r>
              <a:rPr lang="fr-FR" sz="1300" dirty="0" smtClean="0">
                <a:cs typeface="ＭＳ Ｐゴシック" pitchFamily="31" charset="-128"/>
              </a:rPr>
              <a:t> </a:t>
            </a:r>
            <a:r>
              <a:rPr lang="fr-FR" sz="1300" dirty="0" err="1" smtClean="0">
                <a:cs typeface="ＭＳ Ｐゴシック" pitchFamily="31" charset="-128"/>
              </a:rPr>
              <a:t>capacity</a:t>
            </a:r>
            <a:endParaRPr lang="fr-FR" sz="1300" dirty="0" smtClean="0">
              <a:cs typeface="ＭＳ Ｐゴシック" pitchFamily="31" charset="-128"/>
            </a:endParaRPr>
          </a:p>
          <a:p>
            <a:pPr marL="342900" lvl="1" indent="-342900">
              <a:buFont typeface="Wingdings 2" pitchFamily="18" charset="2"/>
              <a:buChar char="¡"/>
            </a:pPr>
            <a:r>
              <a:rPr lang="fr-FR" sz="1300" dirty="0" err="1" smtClean="0">
                <a:cs typeface="ＭＳ Ｐゴシック" pitchFamily="31" charset="-128"/>
              </a:rPr>
              <a:t>Less</a:t>
            </a:r>
            <a:r>
              <a:rPr lang="fr-FR" sz="1300" dirty="0" smtClean="0">
                <a:cs typeface="ＭＳ Ｐゴシック" pitchFamily="31" charset="-128"/>
              </a:rPr>
              <a:t> </a:t>
            </a:r>
            <a:r>
              <a:rPr lang="fr-FR" sz="1300" dirty="0" err="1" smtClean="0">
                <a:cs typeface="ＭＳ Ｐゴシック" pitchFamily="31" charset="-128"/>
              </a:rPr>
              <a:t>matrix</a:t>
            </a:r>
            <a:r>
              <a:rPr lang="fr-FR" sz="1300" dirty="0" smtClean="0">
                <a:cs typeface="ＭＳ Ｐゴシック" pitchFamily="31" charset="-128"/>
              </a:rPr>
              <a:t> </a:t>
            </a:r>
            <a:r>
              <a:rPr lang="fr-FR" sz="1300" dirty="0" err="1" smtClean="0">
                <a:cs typeface="ＭＳ Ｐゴシック" pitchFamily="31" charset="-128"/>
              </a:rPr>
              <a:t>effect</a:t>
            </a:r>
            <a:endParaRPr lang="fr-FR" sz="1300" dirty="0" smtClean="0">
              <a:cs typeface="ＭＳ Ｐゴシック" pitchFamily="31" charset="-128"/>
            </a:endParaRPr>
          </a:p>
          <a:p>
            <a:pPr marL="342900" lvl="1" indent="-342900">
              <a:buFont typeface="Wingdings 2" pitchFamily="18" charset="2"/>
              <a:buChar char="¡"/>
            </a:pPr>
            <a:r>
              <a:rPr lang="fr-FR" sz="1300" dirty="0" err="1" smtClean="0">
                <a:cs typeface="ＭＳ Ｐゴシック" pitchFamily="31" charset="-128"/>
              </a:rPr>
              <a:t>Less</a:t>
            </a:r>
            <a:r>
              <a:rPr lang="fr-FR" sz="1300" dirty="0" smtClean="0">
                <a:cs typeface="ＭＳ Ｐゴシック" pitchFamily="31" charset="-128"/>
              </a:rPr>
              <a:t> ion suppression</a:t>
            </a:r>
          </a:p>
          <a:p>
            <a:pPr marL="342900" lvl="1" indent="-342900">
              <a:buFont typeface="Wingdings 2" pitchFamily="18" charset="2"/>
              <a:buChar char="¡"/>
            </a:pPr>
            <a:r>
              <a:rPr lang="fr-FR" sz="1300" dirty="0" smtClean="0">
                <a:cs typeface="ＭＳ Ｐゴシック" pitchFamily="31" charset="-128"/>
              </a:rPr>
              <a:t>More information </a:t>
            </a:r>
            <a:r>
              <a:rPr lang="fr-FR" sz="1300" dirty="0" err="1" smtClean="0">
                <a:cs typeface="ＭＳ Ｐゴシック" pitchFamily="31" charset="-128"/>
              </a:rPr>
              <a:t>from</a:t>
            </a:r>
            <a:r>
              <a:rPr lang="fr-FR" sz="1300" dirty="0" smtClean="0">
                <a:cs typeface="ＭＳ Ｐゴシック" pitchFamily="31" charset="-128"/>
              </a:rPr>
              <a:t> </a:t>
            </a:r>
            <a:r>
              <a:rPr lang="fr-FR" sz="1300" dirty="0" err="1" smtClean="0">
                <a:cs typeface="ＭＳ Ｐゴシック" pitchFamily="31" charset="-128"/>
              </a:rPr>
              <a:t>complex</a:t>
            </a:r>
            <a:r>
              <a:rPr lang="fr-FR" sz="1300" dirty="0" smtClean="0">
                <a:cs typeface="ＭＳ Ｐゴシック" pitchFamily="31" charset="-128"/>
              </a:rPr>
              <a:t> </a:t>
            </a:r>
            <a:r>
              <a:rPr lang="fr-FR" sz="1300" dirty="0" err="1" smtClean="0">
                <a:cs typeface="ＭＳ Ｐゴシック" pitchFamily="31" charset="-128"/>
              </a:rPr>
              <a:t>samples</a:t>
            </a:r>
            <a:endParaRPr lang="fr-FR" sz="1300" dirty="0" smtClean="0">
              <a:cs typeface="ＭＳ Ｐゴシック" pitchFamily="31" charset="-128"/>
            </a:endParaRPr>
          </a:p>
          <a:p>
            <a:pPr marL="342900" lvl="1" indent="-342900">
              <a:buFont typeface="Wingdings 2" pitchFamily="18" charset="2"/>
              <a:buChar char="¡"/>
            </a:pPr>
            <a:r>
              <a:rPr lang="fr-FR" sz="1300" dirty="0" err="1" smtClean="0">
                <a:cs typeface="ＭＳ Ｐゴシック" pitchFamily="31" charset="-128"/>
              </a:rPr>
              <a:t>Higher</a:t>
            </a:r>
            <a:r>
              <a:rPr lang="fr-FR" sz="1300" dirty="0" smtClean="0">
                <a:cs typeface="ＭＳ Ｐゴシック" pitchFamily="31" charset="-128"/>
              </a:rPr>
              <a:t> </a:t>
            </a:r>
            <a:r>
              <a:rPr lang="fr-FR" sz="1300" dirty="0" err="1" smtClean="0">
                <a:cs typeface="ＭＳ Ｐゴシック" pitchFamily="31" charset="-128"/>
              </a:rPr>
              <a:t>sensitivity</a:t>
            </a:r>
            <a:r>
              <a:rPr lang="fr-FR" sz="1300" dirty="0" smtClean="0">
                <a:cs typeface="ＭＳ Ｐゴシック" pitchFamily="31" charset="-128"/>
              </a:rPr>
              <a:t> </a:t>
            </a:r>
            <a:r>
              <a:rPr lang="fr-FR" sz="1300" dirty="0" err="1" smtClean="0">
                <a:cs typeface="ＭＳ Ｐゴシック" pitchFamily="31" charset="-128"/>
              </a:rPr>
              <a:t>with</a:t>
            </a:r>
            <a:r>
              <a:rPr lang="fr-FR" sz="1300" dirty="0" smtClean="0">
                <a:cs typeface="ＭＳ Ｐゴシック" pitchFamily="31" charset="-128"/>
              </a:rPr>
              <a:t> </a:t>
            </a:r>
            <a:r>
              <a:rPr lang="fr-FR" sz="1300" dirty="0" err="1" smtClean="0">
                <a:cs typeface="ＭＳ Ｐゴシック" pitchFamily="31" charset="-128"/>
              </a:rPr>
              <a:t>sharper</a:t>
            </a:r>
            <a:r>
              <a:rPr lang="fr-FR" sz="1300" dirty="0" smtClean="0">
                <a:cs typeface="ＭＳ Ｐゴシック" pitchFamily="31" charset="-128"/>
              </a:rPr>
              <a:t> and more </a:t>
            </a:r>
            <a:r>
              <a:rPr lang="fr-FR" sz="1300" dirty="0" err="1" smtClean="0">
                <a:cs typeface="ＭＳ Ｐゴシック" pitchFamily="31" charset="-128"/>
              </a:rPr>
              <a:t>concentrated</a:t>
            </a:r>
            <a:r>
              <a:rPr lang="fr-FR" sz="1300" dirty="0" smtClean="0">
                <a:cs typeface="ＭＳ Ｐゴシック" pitchFamily="31" charset="-128"/>
              </a:rPr>
              <a:t> </a:t>
            </a:r>
            <a:r>
              <a:rPr lang="fr-FR" sz="1300" dirty="0" err="1" smtClean="0">
                <a:cs typeface="ＭＳ Ｐゴシック" pitchFamily="31" charset="-128"/>
              </a:rPr>
              <a:t>peaks</a:t>
            </a:r>
            <a:endParaRPr lang="fr-FR" sz="1300" dirty="0" smtClean="0">
              <a:cs typeface="ＭＳ Ｐゴシック" pitchFamily="31" charset="-128"/>
            </a:endParaRPr>
          </a:p>
        </p:txBody>
      </p:sp>
      <p:graphicFrame>
        <p:nvGraphicFramePr>
          <p:cNvPr id="29" name="Content Placeholder 4"/>
          <p:cNvGraphicFramePr>
            <a:graphicFrameLocks noGrp="1"/>
          </p:cNvGraphicFramePr>
          <p:nvPr>
            <p:ph sz="half" idx="2"/>
          </p:nvPr>
        </p:nvGraphicFramePr>
        <p:xfrm>
          <a:off x="0" y="1143000"/>
          <a:ext cx="9144000" cy="2514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2" name="Group 27"/>
          <p:cNvGrpSpPr/>
          <p:nvPr/>
        </p:nvGrpSpPr>
        <p:grpSpPr>
          <a:xfrm>
            <a:off x="-76199" y="5842084"/>
            <a:ext cx="1142999" cy="1015916"/>
            <a:chOff x="5109859" y="988436"/>
            <a:chExt cx="2219160" cy="1712219"/>
          </a:xfrm>
        </p:grpSpPr>
        <p:pic>
          <p:nvPicPr>
            <p:cNvPr id="36" name="Picture 2" descr="ACQUITY SQ featuring the SQ Detector"/>
            <p:cNvPicPr preferRelativeResize="0">
              <a:picLocks noChangeArrowheads="1"/>
            </p:cNvPicPr>
            <p:nvPr/>
          </p:nvPicPr>
          <p:blipFill>
            <a:blip r:embed="rId8" cstate="print"/>
            <a:srcRect/>
            <a:stretch>
              <a:fillRect/>
            </a:stretch>
          </p:blipFill>
          <p:spPr bwMode="auto">
            <a:xfrm>
              <a:off x="5257801" y="1337310"/>
              <a:ext cx="1691640" cy="1363345"/>
            </a:xfrm>
            <a:prstGeom prst="rect">
              <a:avLst/>
            </a:prstGeom>
            <a:noFill/>
            <a:ln w="9525">
              <a:noFill/>
              <a:miter lim="800000"/>
              <a:headEnd/>
              <a:tailEnd/>
            </a:ln>
          </p:spPr>
        </p:pic>
        <p:sp>
          <p:nvSpPr>
            <p:cNvPr id="37" name="Text Box 3"/>
            <p:cNvSpPr txBox="1">
              <a:spLocks noChangeArrowheads="1"/>
            </p:cNvSpPr>
            <p:nvPr/>
          </p:nvSpPr>
          <p:spPr bwMode="auto">
            <a:xfrm>
              <a:off x="5109859" y="988436"/>
              <a:ext cx="2219160" cy="427949"/>
            </a:xfrm>
            <a:prstGeom prst="rect">
              <a:avLst/>
            </a:prstGeom>
            <a:noFill/>
            <a:ln w="9525">
              <a:noFill/>
              <a:miter lim="800000"/>
              <a:headEnd/>
              <a:tailEnd/>
            </a:ln>
          </p:spPr>
          <p:txBody>
            <a:bodyPr wrap="square" lIns="114300" tIns="57150" rIns="114300" bIns="57150">
              <a:spAutoFit/>
            </a:bodyPr>
            <a:lstStyle/>
            <a:p>
              <a:r>
                <a:rPr lang="en-US" sz="900" dirty="0">
                  <a:cs typeface="Arial" pitchFamily="34" charset="0"/>
                </a:rPr>
                <a:t>ACQUITY</a:t>
              </a:r>
              <a:r>
                <a:rPr lang="en-US" sz="900" baseline="30000" dirty="0">
                  <a:cs typeface="Arial" pitchFamily="34" charset="0"/>
                </a:rPr>
                <a:t>® </a:t>
              </a:r>
              <a:r>
                <a:rPr lang="en-US" sz="900" dirty="0">
                  <a:cs typeface="Arial" pitchFamily="34" charset="0"/>
                </a:rPr>
                <a:t>SQD</a:t>
              </a:r>
            </a:p>
          </p:txBody>
        </p:sp>
      </p:grpSp>
      <p:grpSp>
        <p:nvGrpSpPr>
          <p:cNvPr id="3" name="Group 28"/>
          <p:cNvGrpSpPr/>
          <p:nvPr/>
        </p:nvGrpSpPr>
        <p:grpSpPr>
          <a:xfrm>
            <a:off x="1447800" y="5869885"/>
            <a:ext cx="1143000" cy="988115"/>
            <a:chOff x="5040592" y="2440725"/>
            <a:chExt cx="2219162" cy="1856955"/>
          </a:xfrm>
        </p:grpSpPr>
        <p:pic>
          <p:nvPicPr>
            <p:cNvPr id="39" name="Picture 2" descr="Acquity2"/>
            <p:cNvPicPr preferRelativeResize="0">
              <a:picLocks noChangeArrowheads="1"/>
            </p:cNvPicPr>
            <p:nvPr/>
          </p:nvPicPr>
          <p:blipFill>
            <a:blip r:embed="rId9" cstate="print"/>
            <a:srcRect/>
            <a:stretch>
              <a:fillRect/>
            </a:stretch>
          </p:blipFill>
          <p:spPr bwMode="auto">
            <a:xfrm>
              <a:off x="5260658" y="2782661"/>
              <a:ext cx="1703206" cy="1515019"/>
            </a:xfrm>
            <a:prstGeom prst="rect">
              <a:avLst/>
            </a:prstGeom>
            <a:noFill/>
            <a:ln w="9525">
              <a:noFill/>
              <a:miter lim="800000"/>
              <a:headEnd/>
              <a:tailEnd/>
            </a:ln>
          </p:spPr>
        </p:pic>
        <p:sp>
          <p:nvSpPr>
            <p:cNvPr id="40" name="Text Box 3"/>
            <p:cNvSpPr txBox="1">
              <a:spLocks noChangeArrowheads="1"/>
            </p:cNvSpPr>
            <p:nvPr/>
          </p:nvSpPr>
          <p:spPr bwMode="auto">
            <a:xfrm>
              <a:off x="5040592" y="2440725"/>
              <a:ext cx="2219162" cy="477182"/>
            </a:xfrm>
            <a:prstGeom prst="rect">
              <a:avLst/>
            </a:prstGeom>
            <a:noFill/>
            <a:ln w="9525">
              <a:noFill/>
              <a:miter lim="800000"/>
              <a:headEnd/>
              <a:tailEnd/>
            </a:ln>
          </p:spPr>
          <p:txBody>
            <a:bodyPr wrap="square" lIns="114300" tIns="57150" rIns="114300" bIns="57150">
              <a:spAutoFit/>
            </a:bodyPr>
            <a:lstStyle/>
            <a:p>
              <a:r>
                <a:rPr lang="en-US" sz="900" dirty="0">
                  <a:cs typeface="Arial" pitchFamily="34" charset="0"/>
                </a:rPr>
                <a:t>ACQUITY</a:t>
              </a:r>
              <a:r>
                <a:rPr lang="en-US" sz="900" baseline="30000" dirty="0">
                  <a:cs typeface="Arial" pitchFamily="34" charset="0"/>
                </a:rPr>
                <a:t>® </a:t>
              </a:r>
              <a:r>
                <a:rPr lang="en-US" sz="900" dirty="0" smtClean="0">
                  <a:cs typeface="Arial" pitchFamily="34" charset="0"/>
                </a:rPr>
                <a:t>TQD</a:t>
              </a:r>
              <a:endParaRPr lang="en-US" sz="900" dirty="0">
                <a:cs typeface="Arial" pitchFamily="34" charset="0"/>
              </a:endParaRPr>
            </a:p>
          </p:txBody>
        </p:sp>
      </p:grpSp>
      <p:grpSp>
        <p:nvGrpSpPr>
          <p:cNvPr id="5" name="Group 32"/>
          <p:cNvGrpSpPr/>
          <p:nvPr/>
        </p:nvGrpSpPr>
        <p:grpSpPr>
          <a:xfrm>
            <a:off x="2895600" y="5791201"/>
            <a:ext cx="1143000" cy="1066798"/>
            <a:chOff x="661623" y="4498504"/>
            <a:chExt cx="2448648" cy="1946110"/>
          </a:xfrm>
        </p:grpSpPr>
        <p:pic>
          <p:nvPicPr>
            <p:cNvPr id="42" name="Picture 11" descr="_DSC1761 C"/>
            <p:cNvPicPr>
              <a:picLocks noChangeAspect="1" noChangeArrowheads="1"/>
            </p:cNvPicPr>
            <p:nvPr/>
          </p:nvPicPr>
          <p:blipFill>
            <a:blip r:embed="rId10" cstate="print"/>
            <a:srcRect/>
            <a:stretch>
              <a:fillRect/>
            </a:stretch>
          </p:blipFill>
          <p:spPr bwMode="auto">
            <a:xfrm>
              <a:off x="826454" y="4915873"/>
              <a:ext cx="2120574" cy="1528741"/>
            </a:xfrm>
            <a:prstGeom prst="rect">
              <a:avLst/>
            </a:prstGeom>
            <a:noFill/>
            <a:ln w="9525">
              <a:noFill/>
              <a:miter lim="800000"/>
              <a:headEnd/>
              <a:tailEnd/>
            </a:ln>
          </p:spPr>
        </p:pic>
        <p:sp>
          <p:nvSpPr>
            <p:cNvPr id="43" name="Rectangle 42"/>
            <p:cNvSpPr>
              <a:spLocks noChangeArrowheads="1"/>
            </p:cNvSpPr>
            <p:nvPr/>
          </p:nvSpPr>
          <p:spPr bwMode="auto">
            <a:xfrm>
              <a:off x="661623" y="4498504"/>
              <a:ext cx="2448648" cy="421096"/>
            </a:xfrm>
            <a:prstGeom prst="rect">
              <a:avLst/>
            </a:prstGeom>
            <a:noFill/>
            <a:ln w="9525">
              <a:noFill/>
              <a:miter lim="800000"/>
              <a:headEnd/>
              <a:tailEnd/>
            </a:ln>
          </p:spPr>
          <p:txBody>
            <a:bodyPr wrap="square">
              <a:spAutoFit/>
            </a:bodyPr>
            <a:lstStyle/>
            <a:p>
              <a:pPr defTabSz="731838"/>
              <a:r>
                <a:rPr lang="en-US" sz="900" dirty="0" err="1" smtClean="0">
                  <a:cs typeface="Arial" pitchFamily="34" charset="0"/>
                </a:rPr>
                <a:t>Xevo</a:t>
              </a:r>
              <a:r>
                <a:rPr lang="en-US" sz="900" dirty="0">
                  <a:cs typeface="Arial" pitchFamily="34" charset="0"/>
                </a:rPr>
                <a:t>™ TQ MS</a:t>
              </a:r>
            </a:p>
          </p:txBody>
        </p:sp>
      </p:grpSp>
      <p:grpSp>
        <p:nvGrpSpPr>
          <p:cNvPr id="6" name="Group 31"/>
          <p:cNvGrpSpPr/>
          <p:nvPr/>
        </p:nvGrpSpPr>
        <p:grpSpPr>
          <a:xfrm>
            <a:off x="4572000" y="5791200"/>
            <a:ext cx="1219200" cy="1066802"/>
            <a:chOff x="7184722" y="1512654"/>
            <a:chExt cx="1977917" cy="1731879"/>
          </a:xfrm>
        </p:grpSpPr>
        <p:pic>
          <p:nvPicPr>
            <p:cNvPr id="45" name="Picture 2" descr="nanoACQUITY UPLC System with the SYNAPT HDMS System"/>
            <p:cNvPicPr preferRelativeResize="0">
              <a:picLocks noChangeArrowheads="1"/>
            </p:cNvPicPr>
            <p:nvPr/>
          </p:nvPicPr>
          <p:blipFill>
            <a:blip r:embed="rId11" cstate="print"/>
            <a:srcRect/>
            <a:stretch>
              <a:fillRect/>
            </a:stretch>
          </p:blipFill>
          <p:spPr bwMode="auto">
            <a:xfrm>
              <a:off x="7431962" y="1883773"/>
              <a:ext cx="1483438" cy="1360760"/>
            </a:xfrm>
            <a:prstGeom prst="rect">
              <a:avLst/>
            </a:prstGeom>
            <a:noFill/>
            <a:ln w="9525">
              <a:noFill/>
              <a:miter lim="800000"/>
              <a:headEnd/>
              <a:tailEnd/>
            </a:ln>
          </p:spPr>
        </p:pic>
        <p:sp>
          <p:nvSpPr>
            <p:cNvPr id="46" name="Text Box 4"/>
            <p:cNvSpPr txBox="1">
              <a:spLocks noChangeArrowheads="1"/>
            </p:cNvSpPr>
            <p:nvPr/>
          </p:nvSpPr>
          <p:spPr bwMode="auto">
            <a:xfrm>
              <a:off x="7184722" y="1512654"/>
              <a:ext cx="1977917" cy="374740"/>
            </a:xfrm>
            <a:prstGeom prst="rect">
              <a:avLst/>
            </a:prstGeom>
            <a:noFill/>
            <a:ln w="9525">
              <a:noFill/>
              <a:miter lim="800000"/>
              <a:headEnd/>
              <a:tailEnd/>
            </a:ln>
          </p:spPr>
          <p:txBody>
            <a:bodyPr wrap="square">
              <a:spAutoFit/>
            </a:bodyPr>
            <a:lstStyle/>
            <a:p>
              <a:pPr defTabSz="731838"/>
              <a:r>
                <a:rPr lang="en-US" sz="900" dirty="0" smtClean="0">
                  <a:cs typeface="Arial" pitchFamily="34" charset="0"/>
                </a:rPr>
                <a:t>SYNAPT</a:t>
              </a:r>
              <a:r>
                <a:rPr lang="en-US" sz="900" baseline="30000" dirty="0">
                  <a:cs typeface="Arial" pitchFamily="34" charset="0"/>
                </a:rPr>
                <a:t>™</a:t>
              </a:r>
              <a:r>
                <a:rPr lang="en-US" sz="900" dirty="0">
                  <a:cs typeface="Arial" pitchFamily="34" charset="0"/>
                </a:rPr>
                <a:t> G2 MS</a:t>
              </a:r>
            </a:p>
          </p:txBody>
        </p:sp>
      </p:grpSp>
      <p:grpSp>
        <p:nvGrpSpPr>
          <p:cNvPr id="7" name="Group 30"/>
          <p:cNvGrpSpPr/>
          <p:nvPr/>
        </p:nvGrpSpPr>
        <p:grpSpPr>
          <a:xfrm>
            <a:off x="7848600" y="5791200"/>
            <a:ext cx="1524000" cy="1066801"/>
            <a:chOff x="7008325" y="2469197"/>
            <a:chExt cx="2512559" cy="2002791"/>
          </a:xfrm>
        </p:grpSpPr>
        <p:pic>
          <p:nvPicPr>
            <p:cNvPr id="48" name="Picture 2" descr="ACQUITY UPLC System with the SYNAPT HDMS System"/>
            <p:cNvPicPr preferRelativeResize="0">
              <a:picLocks noChangeArrowheads="1"/>
            </p:cNvPicPr>
            <p:nvPr/>
          </p:nvPicPr>
          <p:blipFill>
            <a:blip r:embed="rId12" cstate="print"/>
            <a:srcRect/>
            <a:stretch>
              <a:fillRect/>
            </a:stretch>
          </p:blipFill>
          <p:spPr bwMode="auto">
            <a:xfrm>
              <a:off x="7636465" y="2898367"/>
              <a:ext cx="1507535" cy="1573621"/>
            </a:xfrm>
            <a:prstGeom prst="rect">
              <a:avLst/>
            </a:prstGeom>
            <a:noFill/>
            <a:ln w="9525">
              <a:noFill/>
              <a:miter lim="800000"/>
              <a:headEnd/>
              <a:tailEnd/>
            </a:ln>
          </p:spPr>
        </p:pic>
        <p:sp>
          <p:nvSpPr>
            <p:cNvPr id="49" name="Text Box 4"/>
            <p:cNvSpPr txBox="1">
              <a:spLocks noChangeArrowheads="1"/>
            </p:cNvSpPr>
            <p:nvPr/>
          </p:nvSpPr>
          <p:spPr bwMode="auto">
            <a:xfrm>
              <a:off x="7008325" y="2469197"/>
              <a:ext cx="2512559" cy="429169"/>
            </a:xfrm>
            <a:prstGeom prst="rect">
              <a:avLst/>
            </a:prstGeom>
            <a:noFill/>
            <a:ln w="9525">
              <a:noFill/>
              <a:miter lim="800000"/>
              <a:headEnd/>
              <a:tailEnd/>
            </a:ln>
          </p:spPr>
          <p:txBody>
            <a:bodyPr wrap="square">
              <a:spAutoFit/>
            </a:bodyPr>
            <a:lstStyle/>
            <a:p>
              <a:pPr defTabSz="731838"/>
              <a:r>
                <a:rPr lang="en-US" sz="900" dirty="0" smtClean="0">
                  <a:cs typeface="Arial" pitchFamily="34" charset="0"/>
                </a:rPr>
                <a:t>SYNAPT</a:t>
              </a:r>
              <a:r>
                <a:rPr lang="en-US" sz="900" baseline="30000" dirty="0">
                  <a:cs typeface="Arial" pitchFamily="34" charset="0"/>
                </a:rPr>
                <a:t>™</a:t>
              </a:r>
              <a:r>
                <a:rPr lang="en-US" sz="900" dirty="0">
                  <a:cs typeface="Arial" pitchFamily="34" charset="0"/>
                </a:rPr>
                <a:t> G2 HDMS</a:t>
              </a:r>
            </a:p>
          </p:txBody>
        </p:sp>
      </p:grpSp>
      <p:grpSp>
        <p:nvGrpSpPr>
          <p:cNvPr id="8" name="Group 29"/>
          <p:cNvGrpSpPr/>
          <p:nvPr/>
        </p:nvGrpSpPr>
        <p:grpSpPr>
          <a:xfrm>
            <a:off x="6400800" y="5791200"/>
            <a:ext cx="1143000" cy="1066797"/>
            <a:chOff x="6676108" y="4444184"/>
            <a:chExt cx="2404553" cy="2139497"/>
          </a:xfrm>
        </p:grpSpPr>
        <p:pic>
          <p:nvPicPr>
            <p:cNvPr id="51" name="Picture 14" descr="QTof"/>
            <p:cNvPicPr>
              <a:picLocks noChangeAspect="1" noChangeArrowheads="1"/>
            </p:cNvPicPr>
            <p:nvPr/>
          </p:nvPicPr>
          <p:blipFill>
            <a:blip r:embed="rId13" cstate="print"/>
            <a:srcRect/>
            <a:stretch>
              <a:fillRect/>
            </a:stretch>
          </p:blipFill>
          <p:spPr bwMode="auto">
            <a:xfrm>
              <a:off x="6836411" y="4902644"/>
              <a:ext cx="2083946" cy="1681037"/>
            </a:xfrm>
            <a:prstGeom prst="rect">
              <a:avLst/>
            </a:prstGeom>
            <a:noFill/>
            <a:ln w="0">
              <a:noFill/>
              <a:miter lim="800000"/>
              <a:headEnd/>
              <a:tailEnd/>
            </a:ln>
          </p:spPr>
        </p:pic>
        <p:sp>
          <p:nvSpPr>
            <p:cNvPr id="52" name="Rectangle 15"/>
            <p:cNvSpPr>
              <a:spLocks noChangeArrowheads="1"/>
            </p:cNvSpPr>
            <p:nvPr/>
          </p:nvSpPr>
          <p:spPr bwMode="auto">
            <a:xfrm>
              <a:off x="6676108" y="4444184"/>
              <a:ext cx="2404553" cy="458465"/>
            </a:xfrm>
            <a:prstGeom prst="rect">
              <a:avLst/>
            </a:prstGeom>
            <a:noFill/>
            <a:ln w="0">
              <a:noFill/>
              <a:miter lim="800000"/>
              <a:headEnd/>
              <a:tailEnd/>
            </a:ln>
          </p:spPr>
          <p:txBody>
            <a:bodyPr wrap="square">
              <a:spAutoFit/>
            </a:bodyPr>
            <a:lstStyle/>
            <a:p>
              <a:pPr defTabSz="731838"/>
              <a:r>
                <a:rPr lang="en-US" sz="900" dirty="0" err="1" smtClean="0">
                  <a:cs typeface="Arial" pitchFamily="34" charset="0"/>
                </a:rPr>
                <a:t>Xevo</a:t>
              </a:r>
              <a:r>
                <a:rPr lang="en-US" sz="900" dirty="0">
                  <a:cs typeface="Arial" pitchFamily="34" charset="0"/>
                </a:rPr>
                <a:t>™ </a:t>
              </a:r>
              <a:r>
                <a:rPr lang="en-US" sz="900" dirty="0" err="1">
                  <a:cs typeface="Arial" pitchFamily="34" charset="0"/>
                </a:rPr>
                <a:t>QTof</a:t>
              </a:r>
              <a:r>
                <a:rPr lang="en-US" sz="900" dirty="0">
                  <a:cs typeface="Arial" pitchFamily="34" charset="0"/>
                </a:rPr>
                <a:t> MS</a:t>
              </a:r>
            </a:p>
          </p:txBody>
        </p:sp>
      </p:grpSp>
    </p:spTree>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152400" y="-33338"/>
            <a:ext cx="6858000" cy="1066801"/>
          </a:xfrm>
        </p:spPr>
        <p:txBody>
          <a:bodyPr/>
          <a:lstStyle/>
          <a:p>
            <a:pPr eaLnBrk="1" hangingPunct="1"/>
            <a:r>
              <a:rPr lang="en-US" smtClean="0">
                <a:ea typeface="ＭＳ Ｐゴシック" pitchFamily="34" charset="-128"/>
              </a:rPr>
              <a:t>BEH UPLC Technology</a:t>
            </a:r>
            <a:br>
              <a:rPr lang="en-US" smtClean="0">
                <a:ea typeface="ＭＳ Ｐゴシック" pitchFamily="34" charset="-128"/>
              </a:rPr>
            </a:br>
            <a:r>
              <a:rPr lang="en-US" smtClean="0">
                <a:ea typeface="ＭＳ Ｐゴシック" pitchFamily="34" charset="-128"/>
              </a:rPr>
              <a:t>Using pH to Increase Resolution</a:t>
            </a:r>
            <a:endParaRPr lang="en-GB" smtClean="0">
              <a:ea typeface="ＭＳ Ｐゴシック" pitchFamily="34" charset="-128"/>
            </a:endParaRPr>
          </a:p>
        </p:txBody>
      </p:sp>
      <p:pic>
        <p:nvPicPr>
          <p:cNvPr id="32771"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1295400"/>
            <a:ext cx="4965700" cy="2743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2772"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962400" y="4114800"/>
            <a:ext cx="4946650" cy="2743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p:nvPr/>
        </p:nvSpPr>
        <p:spPr>
          <a:xfrm>
            <a:off x="5029200" y="1371600"/>
            <a:ext cx="2209800" cy="369332"/>
          </a:xfrm>
          <a:prstGeom prst="rect">
            <a:avLst/>
          </a:prstGeom>
        </p:spPr>
        <p:style>
          <a:lnRef idx="0">
            <a:schemeClr val="accent1"/>
          </a:lnRef>
          <a:fillRef idx="3">
            <a:schemeClr val="accent1"/>
          </a:fillRef>
          <a:effectRef idx="3">
            <a:schemeClr val="accent1"/>
          </a:effectRef>
          <a:fontRef idx="minor">
            <a:schemeClr val="lt1"/>
          </a:fontRef>
        </p:style>
        <p:txBody>
          <a:bodyPr>
            <a:spAutoFit/>
          </a:bodyPr>
          <a:lstStyle/>
          <a:p>
            <a:pPr fontAlgn="auto">
              <a:spcBef>
                <a:spcPts val="0"/>
              </a:spcBef>
              <a:spcAft>
                <a:spcPts val="0"/>
              </a:spcAft>
              <a:defRPr/>
            </a:pPr>
            <a:r>
              <a:rPr lang="en-US" dirty="0"/>
              <a:t>Basic Separation</a:t>
            </a:r>
            <a:endParaRPr lang="en-GB" dirty="0"/>
          </a:p>
        </p:txBody>
      </p:sp>
      <p:sp>
        <p:nvSpPr>
          <p:cNvPr id="7" name="TextBox 6"/>
          <p:cNvSpPr txBox="1"/>
          <p:nvPr/>
        </p:nvSpPr>
        <p:spPr>
          <a:xfrm>
            <a:off x="1828800" y="4876800"/>
            <a:ext cx="2267737" cy="369332"/>
          </a:xfrm>
          <a:prstGeom prst="rect">
            <a:avLst/>
          </a:prstGeom>
        </p:spPr>
        <p:style>
          <a:lnRef idx="0">
            <a:schemeClr val="accent2"/>
          </a:lnRef>
          <a:fillRef idx="3">
            <a:schemeClr val="accent2"/>
          </a:fillRef>
          <a:effectRef idx="3">
            <a:schemeClr val="accent2"/>
          </a:effectRef>
          <a:fontRef idx="minor">
            <a:schemeClr val="lt1"/>
          </a:fontRef>
        </p:style>
        <p:txBody>
          <a:bodyPr wrap="none">
            <a:spAutoFit/>
          </a:bodyPr>
          <a:lstStyle/>
          <a:p>
            <a:pPr fontAlgn="auto">
              <a:spcBef>
                <a:spcPts val="0"/>
              </a:spcBef>
              <a:spcAft>
                <a:spcPts val="0"/>
              </a:spcAft>
              <a:defRPr/>
            </a:pPr>
            <a:r>
              <a:rPr lang="en-US" dirty="0"/>
              <a:t>Acidic  Separation</a:t>
            </a:r>
            <a:endParaRPr lang="en-GB" dirty="0"/>
          </a:p>
        </p:txBody>
      </p:sp>
      <p:sp>
        <p:nvSpPr>
          <p:cNvPr id="8" name="TextBox 7"/>
          <p:cNvSpPr txBox="1"/>
          <p:nvPr/>
        </p:nvSpPr>
        <p:spPr>
          <a:xfrm>
            <a:off x="1447800" y="1676400"/>
            <a:ext cx="2539478" cy="338554"/>
          </a:xfrm>
          <a:prstGeom prst="rect">
            <a:avLst/>
          </a:prstGeom>
        </p:spPr>
        <p:style>
          <a:lnRef idx="0">
            <a:schemeClr val="accent3"/>
          </a:lnRef>
          <a:fillRef idx="3">
            <a:schemeClr val="accent3"/>
          </a:fillRef>
          <a:effectRef idx="3">
            <a:schemeClr val="accent3"/>
          </a:effectRef>
          <a:fontRef idx="minor">
            <a:schemeClr val="lt1"/>
          </a:fontRef>
        </p:style>
        <p:txBody>
          <a:bodyPr wrap="none">
            <a:spAutoFit/>
          </a:bodyPr>
          <a:lstStyle/>
          <a:p>
            <a:pPr fontAlgn="auto">
              <a:spcBef>
                <a:spcPts val="0"/>
              </a:spcBef>
              <a:spcAft>
                <a:spcPts val="0"/>
              </a:spcAft>
              <a:defRPr/>
            </a:pPr>
            <a:r>
              <a:rPr lang="en-US" dirty="0">
                <a:solidFill>
                  <a:schemeClr val="tx1"/>
                </a:solidFill>
              </a:rPr>
              <a:t>Greater peak retention</a:t>
            </a:r>
            <a:endParaRPr lang="en-GB" dirty="0">
              <a:solidFill>
                <a:schemeClr val="tx1"/>
              </a:solidFill>
            </a:endParaRPr>
          </a:p>
        </p:txBody>
      </p:sp>
      <p:cxnSp>
        <p:nvCxnSpPr>
          <p:cNvPr id="32782" name="Straight Arrow Connector 9"/>
          <p:cNvCxnSpPr>
            <a:cxnSpLocks noChangeShapeType="1"/>
          </p:cNvCxnSpPr>
          <p:nvPr/>
        </p:nvCxnSpPr>
        <p:spPr bwMode="auto">
          <a:xfrm flipH="1" flipV="1">
            <a:off x="1524000" y="2286000"/>
            <a:ext cx="2971800" cy="2209800"/>
          </a:xfrm>
          <a:prstGeom prst="straightConnector1">
            <a:avLst/>
          </a:prstGeom>
          <a:noFill/>
          <a:ln w="25400" algn="ctr">
            <a:solidFill>
              <a:srgbClr val="0070C0"/>
            </a:solidFill>
            <a:round/>
            <a:headEnd/>
            <a:tailEnd type="arrow" w="med" len="med"/>
          </a:ln>
          <a:extLst>
            <a:ext uri="{909E8E84-426E-40DD-AFC4-6F175D3DCCD1}">
              <a14:hiddenFill xmlns:a14="http://schemas.microsoft.com/office/drawing/2010/main" xmlns="">
                <a:noFill/>
              </a14:hiddenFill>
            </a:ext>
          </a:extLst>
        </p:spPr>
      </p:cxnSp>
    </p:spTree>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152400" y="-33338"/>
            <a:ext cx="6858000" cy="1066801"/>
          </a:xfrm>
        </p:spPr>
        <p:txBody>
          <a:bodyPr/>
          <a:lstStyle/>
          <a:p>
            <a:pPr eaLnBrk="1" hangingPunct="1">
              <a:defRPr/>
            </a:pPr>
            <a:r>
              <a:rPr lang="en-US" dirty="0" smtClean="0">
                <a:cs typeface="+mj-cs"/>
              </a:rPr>
              <a:t>Impact of Low Dispersion:</a:t>
            </a:r>
            <a:br>
              <a:rPr lang="en-US" dirty="0" smtClean="0">
                <a:cs typeface="+mj-cs"/>
              </a:rPr>
            </a:br>
            <a:r>
              <a:rPr lang="en-US" dirty="0" smtClean="0">
                <a:cs typeface="+mj-cs"/>
              </a:rPr>
              <a:t>Increase in Sensitivity</a:t>
            </a:r>
            <a:endParaRPr lang="en-US" dirty="0">
              <a:cs typeface="+mj-cs"/>
            </a:endParaRPr>
          </a:p>
        </p:txBody>
      </p:sp>
      <p:pic>
        <p:nvPicPr>
          <p:cNvPr id="33795"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88975" y="1401763"/>
            <a:ext cx="7750175" cy="50530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3796" name="TextBox 11"/>
          <p:cNvSpPr txBox="1">
            <a:spLocks noChangeArrowheads="1"/>
          </p:cNvSpPr>
          <p:nvPr/>
        </p:nvSpPr>
        <p:spPr bwMode="auto">
          <a:xfrm>
            <a:off x="7291388" y="1524000"/>
            <a:ext cx="1228725" cy="292100"/>
          </a:xfrm>
          <a:prstGeom prst="rect">
            <a:avLst/>
          </a:prstGeom>
          <a:solidFill>
            <a:schemeClr val="tx2"/>
          </a:solidFill>
          <a:ln w="25400">
            <a:solidFill>
              <a:schemeClr val="tx1"/>
            </a:solidFill>
            <a:miter lim="800000"/>
            <a:headEnd/>
            <a:tailEnd/>
          </a:ln>
        </p:spPr>
        <p:txBody>
          <a:bodyPr>
            <a:spAutoFit/>
          </a:bodyPr>
          <a:lstStyle>
            <a:lvl1pPr eaLnBrk="0" hangingPunct="0">
              <a:defRPr sz="1600">
                <a:solidFill>
                  <a:schemeClr val="tx1"/>
                </a:solidFill>
                <a:latin typeface="Verdana" pitchFamily="34" charset="0"/>
                <a:ea typeface="ＭＳ Ｐゴシック" pitchFamily="34" charset="-128"/>
              </a:defRPr>
            </a:lvl1pPr>
            <a:lvl2pPr marL="742950" indent="-285750" eaLnBrk="0" hangingPunct="0">
              <a:defRPr sz="1600">
                <a:solidFill>
                  <a:schemeClr val="tx1"/>
                </a:solidFill>
                <a:latin typeface="Verdana" pitchFamily="34" charset="0"/>
                <a:ea typeface="ＭＳ Ｐゴシック" pitchFamily="34" charset="-128"/>
              </a:defRPr>
            </a:lvl2pPr>
            <a:lvl3pPr marL="1143000" indent="-228600" eaLnBrk="0" hangingPunct="0">
              <a:defRPr sz="1600">
                <a:solidFill>
                  <a:schemeClr val="tx1"/>
                </a:solidFill>
                <a:latin typeface="Verdana" pitchFamily="34" charset="0"/>
                <a:ea typeface="ＭＳ Ｐゴシック" pitchFamily="34" charset="-128"/>
              </a:defRPr>
            </a:lvl3pPr>
            <a:lvl4pPr marL="1600200" indent="-228600" eaLnBrk="0" hangingPunct="0">
              <a:defRPr sz="1600">
                <a:solidFill>
                  <a:schemeClr val="tx1"/>
                </a:solidFill>
                <a:latin typeface="Verdana" pitchFamily="34" charset="0"/>
                <a:ea typeface="ＭＳ Ｐゴシック" pitchFamily="34" charset="-128"/>
              </a:defRPr>
            </a:lvl4pPr>
            <a:lvl5pPr marL="2057400" indent="-228600" eaLnBrk="0" hangingPunct="0">
              <a:defRPr sz="1600">
                <a:solidFill>
                  <a:schemeClr val="tx1"/>
                </a:solidFill>
                <a:latin typeface="Verdana" pitchFamily="34" charset="0"/>
                <a:ea typeface="ＭＳ Ｐゴシック" pitchFamily="34" charset="-128"/>
              </a:defRPr>
            </a:lvl5pPr>
            <a:lvl6pPr marL="25146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6pPr>
            <a:lvl7pPr marL="29718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7pPr>
            <a:lvl8pPr marL="34290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8pPr>
            <a:lvl9pPr marL="38862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9pPr>
          </a:lstStyle>
          <a:p>
            <a:pPr algn="ctr" eaLnBrk="1" hangingPunct="1"/>
            <a:r>
              <a:rPr lang="en-US" sz="1300" b="1">
                <a:solidFill>
                  <a:schemeClr val="bg1"/>
                </a:solidFill>
              </a:rPr>
              <a:t>1.87x10</a:t>
            </a:r>
            <a:r>
              <a:rPr lang="en-US" sz="1300" b="1" baseline="30000">
                <a:solidFill>
                  <a:schemeClr val="bg1"/>
                </a:solidFill>
              </a:rPr>
              <a:t>5</a:t>
            </a:r>
            <a:r>
              <a:rPr lang="en-US" sz="1300" b="1">
                <a:solidFill>
                  <a:schemeClr val="bg1"/>
                </a:solidFill>
              </a:rPr>
              <a:t> </a:t>
            </a:r>
            <a:endParaRPr lang="en-US" sz="1300">
              <a:solidFill>
                <a:schemeClr val="bg1"/>
              </a:solidFill>
            </a:endParaRPr>
          </a:p>
        </p:txBody>
      </p:sp>
      <p:sp>
        <p:nvSpPr>
          <p:cNvPr id="29701" name="TextBox 12"/>
          <p:cNvSpPr txBox="1">
            <a:spLocks noChangeArrowheads="1"/>
          </p:cNvSpPr>
          <p:nvPr/>
        </p:nvSpPr>
        <p:spPr bwMode="auto">
          <a:xfrm>
            <a:off x="7291388" y="3975100"/>
            <a:ext cx="1228725" cy="292100"/>
          </a:xfrm>
          <a:prstGeom prst="rect">
            <a:avLst/>
          </a:prstGeom>
          <a:solidFill>
            <a:schemeClr val="accent6"/>
          </a:solidFill>
          <a:ln w="25400">
            <a:solidFill>
              <a:schemeClr val="tx1"/>
            </a:solidFill>
            <a:miter lim="800000"/>
            <a:headEnd/>
            <a:tailEnd/>
          </a:ln>
        </p:spPr>
        <p:txBody>
          <a:bodyPr>
            <a:spAutoFit/>
          </a:bodyPr>
          <a:lstStyle/>
          <a:p>
            <a:pPr algn="ctr">
              <a:defRPr/>
            </a:pPr>
            <a:r>
              <a:rPr lang="en-US" sz="1300" b="1" dirty="0">
                <a:solidFill>
                  <a:schemeClr val="bg1"/>
                </a:solidFill>
              </a:rPr>
              <a:t>1.04x10</a:t>
            </a:r>
            <a:r>
              <a:rPr lang="en-US" sz="1300" b="1" baseline="30000" dirty="0">
                <a:solidFill>
                  <a:schemeClr val="bg1"/>
                </a:solidFill>
              </a:rPr>
              <a:t>5</a:t>
            </a:r>
            <a:r>
              <a:rPr lang="en-US" sz="1300" b="1" dirty="0">
                <a:solidFill>
                  <a:schemeClr val="bg1"/>
                </a:solidFill>
              </a:rPr>
              <a:t> </a:t>
            </a:r>
            <a:endParaRPr lang="en-US" sz="1300" dirty="0">
              <a:solidFill>
                <a:schemeClr val="bg1"/>
              </a:solidFill>
            </a:endParaRPr>
          </a:p>
        </p:txBody>
      </p:sp>
      <p:sp>
        <p:nvSpPr>
          <p:cNvPr id="33798" name="Rectangle 15"/>
          <p:cNvSpPr>
            <a:spLocks noChangeArrowheads="1"/>
          </p:cNvSpPr>
          <p:nvPr/>
        </p:nvSpPr>
        <p:spPr bwMode="auto">
          <a:xfrm>
            <a:off x="623888" y="1401763"/>
            <a:ext cx="409575" cy="122237"/>
          </a:xfrm>
          <a:prstGeom prst="rect">
            <a:avLst/>
          </a:prstGeom>
          <a:solidFill>
            <a:schemeClr val="bg1"/>
          </a:solidFill>
          <a:ln>
            <a:noFill/>
          </a:ln>
          <a:extLst>
            <a:ext uri="{91240B29-F687-4F45-9708-019B960494DF}">
              <a14:hiddenLine xmlns:a14="http://schemas.microsoft.com/office/drawing/2010/main" xmlns="" w="9525" algn="ctr">
                <a:solidFill>
                  <a:srgbClr val="000000"/>
                </a:solidFill>
                <a:round/>
                <a:headEnd/>
                <a:tailEnd/>
              </a14:hiddenLine>
            </a:ext>
          </a:extLst>
        </p:spPr>
        <p:txBody>
          <a:bodyPr/>
          <a:lstStyle/>
          <a:p>
            <a:endParaRPr lang="en-US"/>
          </a:p>
        </p:txBody>
      </p:sp>
    </p:spTree>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ln/>
        </p:spPr>
        <p:txBody>
          <a:bodyPr/>
          <a:lstStyle/>
          <a:p>
            <a:pPr eaLnBrk="1" hangingPunct="1"/>
            <a:r>
              <a:rPr lang="en-US" smtClean="0">
                <a:ea typeface="ＭＳ Ｐゴシック" pitchFamily="34" charset="-128"/>
              </a:rPr>
              <a:t>ACQUITY UPLC </a:t>
            </a:r>
            <a:br>
              <a:rPr lang="en-US" smtClean="0">
                <a:ea typeface="ＭＳ Ｐゴシック" pitchFamily="34" charset="-128"/>
              </a:rPr>
            </a:br>
            <a:r>
              <a:rPr lang="en-US" smtClean="0">
                <a:ea typeface="ＭＳ Ｐゴシック" pitchFamily="34" charset="-128"/>
                <a:cs typeface="Arial" pitchFamily="34" charset="0"/>
              </a:rPr>
              <a:t>Resolution of Metabolites</a:t>
            </a:r>
            <a:endParaRPr lang="en-US" smtClean="0">
              <a:ea typeface="ＭＳ Ｐゴシック" pitchFamily="34" charset="-128"/>
            </a:endParaRPr>
          </a:p>
        </p:txBody>
      </p:sp>
      <p:pic>
        <p:nvPicPr>
          <p:cNvPr id="31747"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52400" y="1295400"/>
            <a:ext cx="6134100" cy="46148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1748" name="Text Box 4"/>
          <p:cNvSpPr txBox="1">
            <a:spLocks noChangeArrowheads="1"/>
          </p:cNvSpPr>
          <p:nvPr/>
        </p:nvSpPr>
        <p:spPr bwMode="auto">
          <a:xfrm>
            <a:off x="6477000" y="2063750"/>
            <a:ext cx="2578100" cy="2800350"/>
          </a:xfrm>
          <a:prstGeom prst="rect">
            <a:avLst/>
          </a:prstGeom>
          <a:solidFill>
            <a:schemeClr val="tx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1600">
                <a:solidFill>
                  <a:schemeClr val="tx1"/>
                </a:solidFill>
                <a:latin typeface="Verdana" pitchFamily="34" charset="0"/>
                <a:ea typeface="ＭＳ Ｐゴシック" pitchFamily="34" charset="-128"/>
              </a:defRPr>
            </a:lvl1pPr>
            <a:lvl2pPr marL="742950" indent="-285750" eaLnBrk="0" hangingPunct="0">
              <a:defRPr sz="1600">
                <a:solidFill>
                  <a:schemeClr val="tx1"/>
                </a:solidFill>
                <a:latin typeface="Verdana" pitchFamily="34" charset="0"/>
                <a:ea typeface="ＭＳ Ｐゴシック" pitchFamily="34" charset="-128"/>
              </a:defRPr>
            </a:lvl2pPr>
            <a:lvl3pPr marL="1143000" indent="-228600" eaLnBrk="0" hangingPunct="0">
              <a:defRPr sz="1600">
                <a:solidFill>
                  <a:schemeClr val="tx1"/>
                </a:solidFill>
                <a:latin typeface="Verdana" pitchFamily="34" charset="0"/>
                <a:ea typeface="ＭＳ Ｐゴシック" pitchFamily="34" charset="-128"/>
              </a:defRPr>
            </a:lvl3pPr>
            <a:lvl4pPr marL="1600200" indent="-228600" eaLnBrk="0" hangingPunct="0">
              <a:defRPr sz="1600">
                <a:solidFill>
                  <a:schemeClr val="tx1"/>
                </a:solidFill>
                <a:latin typeface="Verdana" pitchFamily="34" charset="0"/>
                <a:ea typeface="ＭＳ Ｐゴシック" pitchFamily="34" charset="-128"/>
              </a:defRPr>
            </a:lvl4pPr>
            <a:lvl5pPr marL="2057400" indent="-228600" eaLnBrk="0" hangingPunct="0">
              <a:defRPr sz="1600">
                <a:solidFill>
                  <a:schemeClr val="tx1"/>
                </a:solidFill>
                <a:latin typeface="Verdana" pitchFamily="34" charset="0"/>
                <a:ea typeface="ＭＳ Ｐゴシック" pitchFamily="34" charset="-128"/>
              </a:defRPr>
            </a:lvl5pPr>
            <a:lvl6pPr marL="25146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6pPr>
            <a:lvl7pPr marL="29718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7pPr>
            <a:lvl8pPr marL="34290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8pPr>
            <a:lvl9pPr marL="38862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9pPr>
          </a:lstStyle>
          <a:p>
            <a:pPr eaLnBrk="1" hangingPunct="1"/>
            <a:r>
              <a:rPr lang="en-US" b="1">
                <a:solidFill>
                  <a:schemeClr val="bg1"/>
                </a:solidFill>
                <a:cs typeface="Arial" pitchFamily="34" charset="0"/>
              </a:rPr>
              <a:t>Separation of metabolite </a:t>
            </a:r>
          </a:p>
          <a:p>
            <a:pPr eaLnBrk="1" hangingPunct="1"/>
            <a:r>
              <a:rPr lang="en-US" b="1">
                <a:solidFill>
                  <a:schemeClr val="bg1"/>
                </a:solidFill>
                <a:cs typeface="Arial" pitchFamily="34" charset="0"/>
              </a:rPr>
              <a:t>critical pairs is essential for accurate quantitation and is becoming more important in order to satisfy increasing </a:t>
            </a:r>
          </a:p>
          <a:p>
            <a:pPr eaLnBrk="1" hangingPunct="1"/>
            <a:r>
              <a:rPr lang="en-US" b="1">
                <a:solidFill>
                  <a:schemeClr val="bg1"/>
                </a:solidFill>
                <a:cs typeface="Arial" pitchFamily="34" charset="0"/>
              </a:rPr>
              <a:t>Regulatory expectations (MIST)</a:t>
            </a:r>
          </a:p>
        </p:txBody>
      </p:sp>
      <p:sp>
        <p:nvSpPr>
          <p:cNvPr id="31749" name="Text Box 6"/>
          <p:cNvSpPr txBox="1">
            <a:spLocks noChangeArrowheads="1"/>
          </p:cNvSpPr>
          <p:nvPr/>
        </p:nvSpPr>
        <p:spPr bwMode="auto">
          <a:xfrm>
            <a:off x="76200" y="6507163"/>
            <a:ext cx="5183188" cy="2746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Verdana" pitchFamily="34" charset="0"/>
                <a:ea typeface="ＭＳ Ｐゴシック" pitchFamily="34" charset="-128"/>
              </a:defRPr>
            </a:lvl1pPr>
            <a:lvl2pPr marL="742950" indent="-285750" eaLnBrk="0" hangingPunct="0">
              <a:defRPr sz="1600">
                <a:solidFill>
                  <a:schemeClr val="tx1"/>
                </a:solidFill>
                <a:latin typeface="Verdana" pitchFamily="34" charset="0"/>
                <a:ea typeface="ＭＳ Ｐゴシック" pitchFamily="34" charset="-128"/>
              </a:defRPr>
            </a:lvl2pPr>
            <a:lvl3pPr marL="1143000" indent="-228600" eaLnBrk="0" hangingPunct="0">
              <a:defRPr sz="1600">
                <a:solidFill>
                  <a:schemeClr val="tx1"/>
                </a:solidFill>
                <a:latin typeface="Verdana" pitchFamily="34" charset="0"/>
                <a:ea typeface="ＭＳ Ｐゴシック" pitchFamily="34" charset="-128"/>
              </a:defRPr>
            </a:lvl3pPr>
            <a:lvl4pPr marL="1600200" indent="-228600" eaLnBrk="0" hangingPunct="0">
              <a:defRPr sz="1600">
                <a:solidFill>
                  <a:schemeClr val="tx1"/>
                </a:solidFill>
                <a:latin typeface="Verdana" pitchFamily="34" charset="0"/>
                <a:ea typeface="ＭＳ Ｐゴシック" pitchFamily="34" charset="-128"/>
              </a:defRPr>
            </a:lvl4pPr>
            <a:lvl5pPr marL="2057400" indent="-228600" eaLnBrk="0" hangingPunct="0">
              <a:defRPr sz="1600">
                <a:solidFill>
                  <a:schemeClr val="tx1"/>
                </a:solidFill>
                <a:latin typeface="Verdana" pitchFamily="34" charset="0"/>
                <a:ea typeface="ＭＳ Ｐゴシック" pitchFamily="34" charset="-128"/>
              </a:defRPr>
            </a:lvl5pPr>
            <a:lvl6pPr marL="25146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6pPr>
            <a:lvl7pPr marL="29718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7pPr>
            <a:lvl8pPr marL="34290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8pPr>
            <a:lvl9pPr marL="38862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9pPr>
          </a:lstStyle>
          <a:p>
            <a:pPr eaLnBrk="1" hangingPunct="1"/>
            <a:r>
              <a:rPr lang="en-US" sz="1200">
                <a:cs typeface="Arial" pitchFamily="34" charset="0"/>
              </a:rPr>
              <a:t>Ref: Donegan M,BMS, www.cosmoscience.org/archive_2008.htm</a:t>
            </a:r>
          </a:p>
        </p:txBody>
      </p:sp>
    </p:spTree>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1"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52400" y="3862003"/>
            <a:ext cx="4395921" cy="28435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8610"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52400" y="1118802"/>
            <a:ext cx="4395922" cy="284359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dirty="0" smtClean="0"/>
              <a:t>Metabolites of Ibuprofen - Performance Flexibility</a:t>
            </a:r>
            <a:endParaRPr lang="en-US" dirty="0"/>
          </a:p>
        </p:txBody>
      </p:sp>
      <p:sp>
        <p:nvSpPr>
          <p:cNvPr id="5" name="TextBox 4"/>
          <p:cNvSpPr txBox="1"/>
          <p:nvPr/>
        </p:nvSpPr>
        <p:spPr>
          <a:xfrm>
            <a:off x="1122638" y="2633246"/>
            <a:ext cx="1239562" cy="338554"/>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fontAlgn="auto">
              <a:spcBef>
                <a:spcPts val="0"/>
              </a:spcBef>
              <a:spcAft>
                <a:spcPts val="0"/>
              </a:spcAft>
              <a:defRPr/>
            </a:pPr>
            <a:r>
              <a:rPr lang="en-GB" dirty="0" smtClean="0">
                <a:solidFill>
                  <a:schemeClr val="tx1"/>
                </a:solidFill>
              </a:rPr>
              <a:t>RT= 2.63</a:t>
            </a:r>
            <a:endParaRPr lang="en-GB" dirty="0">
              <a:solidFill>
                <a:schemeClr val="tx1"/>
              </a:solidFill>
            </a:endParaRPr>
          </a:p>
        </p:txBody>
      </p:sp>
      <p:sp>
        <p:nvSpPr>
          <p:cNvPr id="8" name="TextBox 7"/>
          <p:cNvSpPr txBox="1"/>
          <p:nvPr/>
        </p:nvSpPr>
        <p:spPr>
          <a:xfrm>
            <a:off x="3262026" y="5605046"/>
            <a:ext cx="1309974" cy="338554"/>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pPr fontAlgn="auto">
              <a:spcBef>
                <a:spcPts val="0"/>
              </a:spcBef>
              <a:spcAft>
                <a:spcPts val="0"/>
              </a:spcAft>
              <a:defRPr/>
            </a:pPr>
            <a:r>
              <a:rPr lang="en-US" dirty="0" smtClean="0"/>
              <a:t>1.0 mm ID</a:t>
            </a:r>
          </a:p>
        </p:txBody>
      </p:sp>
      <p:sp>
        <p:nvSpPr>
          <p:cNvPr id="9" name="TextBox 8"/>
          <p:cNvSpPr txBox="1"/>
          <p:nvPr/>
        </p:nvSpPr>
        <p:spPr>
          <a:xfrm>
            <a:off x="3262026" y="1490246"/>
            <a:ext cx="1309974" cy="338554"/>
          </a:xfrm>
          <a:prstGeom prst="rect">
            <a:avLst/>
          </a:prstGeom>
        </p:spPr>
        <p:style>
          <a:lnRef idx="0">
            <a:schemeClr val="accent2"/>
          </a:lnRef>
          <a:fillRef idx="3">
            <a:schemeClr val="accent2"/>
          </a:fillRef>
          <a:effectRef idx="3">
            <a:schemeClr val="accent2"/>
          </a:effectRef>
          <a:fontRef idx="minor">
            <a:schemeClr val="lt1"/>
          </a:fontRef>
        </p:style>
        <p:txBody>
          <a:bodyPr wrap="none">
            <a:spAutoFit/>
          </a:bodyPr>
          <a:lstStyle/>
          <a:p>
            <a:pPr fontAlgn="auto">
              <a:spcBef>
                <a:spcPts val="0"/>
              </a:spcBef>
              <a:spcAft>
                <a:spcPts val="0"/>
              </a:spcAft>
              <a:defRPr/>
            </a:pPr>
            <a:r>
              <a:rPr lang="en-US" dirty="0" smtClean="0"/>
              <a:t>2.1 mm ID</a:t>
            </a:r>
            <a:endParaRPr lang="en-GB" dirty="0"/>
          </a:p>
        </p:txBody>
      </p:sp>
      <p:sp>
        <p:nvSpPr>
          <p:cNvPr id="10" name="TextBox 9"/>
          <p:cNvSpPr txBox="1"/>
          <p:nvPr/>
        </p:nvSpPr>
        <p:spPr>
          <a:xfrm>
            <a:off x="5181600" y="1402140"/>
            <a:ext cx="3637139" cy="1569660"/>
          </a:xfrm>
          <a:prstGeom prst="rect">
            <a:avLst/>
          </a:prstGeom>
          <a:solidFill>
            <a:schemeClr val="tx1"/>
          </a:solidFill>
        </p:spPr>
        <p:style>
          <a:lnRef idx="0">
            <a:schemeClr val="accent3"/>
          </a:lnRef>
          <a:fillRef idx="3">
            <a:schemeClr val="accent3"/>
          </a:fillRef>
          <a:effectRef idx="3">
            <a:schemeClr val="accent3"/>
          </a:effectRef>
          <a:fontRef idx="minor">
            <a:schemeClr val="lt1"/>
          </a:fontRef>
        </p:style>
        <p:txBody>
          <a:bodyPr wrap="square">
            <a:spAutoFit/>
          </a:bodyPr>
          <a:lstStyle/>
          <a:p>
            <a:pPr fontAlgn="auto">
              <a:spcBef>
                <a:spcPts val="0"/>
              </a:spcBef>
              <a:spcAft>
                <a:spcPts val="0"/>
              </a:spcAft>
              <a:defRPr/>
            </a:pPr>
            <a:r>
              <a:rPr lang="en-GB" b="1" dirty="0" smtClean="0">
                <a:solidFill>
                  <a:schemeClr val="bg1"/>
                </a:solidFill>
              </a:rPr>
              <a:t>1 mm ID chromatography offers additional FLEXIBILITY, when use of costly solvents, higher viscosity solvents or for some sample limited  analyses</a:t>
            </a:r>
            <a:endParaRPr lang="en-GB" b="1" dirty="0">
              <a:solidFill>
                <a:schemeClr val="bg1"/>
              </a:solidFill>
            </a:endParaRPr>
          </a:p>
        </p:txBody>
      </p:sp>
      <p:sp>
        <p:nvSpPr>
          <p:cNvPr id="11" name="TextBox 10"/>
          <p:cNvSpPr txBox="1"/>
          <p:nvPr/>
        </p:nvSpPr>
        <p:spPr>
          <a:xfrm>
            <a:off x="1122638" y="4038600"/>
            <a:ext cx="1239562" cy="338554"/>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pPr fontAlgn="auto">
              <a:spcBef>
                <a:spcPts val="0"/>
              </a:spcBef>
              <a:spcAft>
                <a:spcPts val="0"/>
              </a:spcAft>
              <a:defRPr/>
            </a:pPr>
            <a:r>
              <a:rPr lang="en-GB" dirty="0" smtClean="0">
                <a:solidFill>
                  <a:schemeClr val="tx1"/>
                </a:solidFill>
              </a:rPr>
              <a:t>RT= 2.20</a:t>
            </a:r>
            <a:endParaRPr lang="en-GB" dirty="0">
              <a:solidFill>
                <a:schemeClr val="tx1"/>
              </a:solidFill>
            </a:endParaRPr>
          </a:p>
        </p:txBody>
      </p:sp>
      <p:pic>
        <p:nvPicPr>
          <p:cNvPr id="68612" name="Picture 4"/>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5029200" y="3756446"/>
            <a:ext cx="3639974" cy="23545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3" name="TextBox 12"/>
          <p:cNvSpPr txBox="1"/>
          <p:nvPr/>
        </p:nvSpPr>
        <p:spPr>
          <a:xfrm>
            <a:off x="7371916" y="3756446"/>
            <a:ext cx="1309974" cy="584775"/>
          </a:xfrm>
          <a:prstGeom prst="rect">
            <a:avLst/>
          </a:prstGeom>
        </p:spPr>
        <p:style>
          <a:lnRef idx="0">
            <a:schemeClr val="accent2"/>
          </a:lnRef>
          <a:fillRef idx="3">
            <a:schemeClr val="accent2"/>
          </a:fillRef>
          <a:effectRef idx="3">
            <a:schemeClr val="accent2"/>
          </a:effectRef>
          <a:fontRef idx="minor">
            <a:schemeClr val="lt1"/>
          </a:fontRef>
        </p:style>
        <p:txBody>
          <a:bodyPr wrap="none">
            <a:spAutoFit/>
          </a:bodyPr>
          <a:lstStyle/>
          <a:p>
            <a:pPr fontAlgn="auto">
              <a:spcBef>
                <a:spcPts val="0"/>
              </a:spcBef>
              <a:spcAft>
                <a:spcPts val="0"/>
              </a:spcAft>
              <a:defRPr/>
            </a:pPr>
            <a:r>
              <a:rPr lang="en-US" dirty="0" smtClean="0"/>
              <a:t>2.1 mm ID</a:t>
            </a:r>
          </a:p>
          <a:p>
            <a:pPr fontAlgn="auto">
              <a:spcBef>
                <a:spcPts val="0"/>
              </a:spcBef>
              <a:spcAft>
                <a:spcPts val="0"/>
              </a:spcAft>
              <a:defRPr/>
            </a:pPr>
            <a:r>
              <a:rPr lang="en-US" dirty="0" smtClean="0"/>
              <a:t>1.32 x 10</a:t>
            </a:r>
            <a:r>
              <a:rPr lang="en-US" baseline="30000" dirty="0" smtClean="0"/>
              <a:t>6</a:t>
            </a:r>
            <a:endParaRPr lang="en-GB" baseline="30000" dirty="0"/>
          </a:p>
        </p:txBody>
      </p:sp>
      <p:sp>
        <p:nvSpPr>
          <p:cNvPr id="14" name="TextBox 13"/>
          <p:cNvSpPr txBox="1"/>
          <p:nvPr/>
        </p:nvSpPr>
        <p:spPr>
          <a:xfrm>
            <a:off x="7371916" y="6120825"/>
            <a:ext cx="1309974" cy="584775"/>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pPr fontAlgn="auto">
              <a:spcBef>
                <a:spcPts val="0"/>
              </a:spcBef>
              <a:spcAft>
                <a:spcPts val="0"/>
              </a:spcAft>
              <a:defRPr/>
            </a:pPr>
            <a:r>
              <a:rPr lang="en-US" dirty="0" smtClean="0"/>
              <a:t>1.0 mm ID</a:t>
            </a:r>
          </a:p>
          <a:p>
            <a:pPr fontAlgn="auto">
              <a:spcBef>
                <a:spcPts val="0"/>
              </a:spcBef>
              <a:spcAft>
                <a:spcPts val="0"/>
              </a:spcAft>
              <a:defRPr/>
            </a:pPr>
            <a:r>
              <a:rPr lang="en-US" dirty="0"/>
              <a:t>2</a:t>
            </a:r>
            <a:r>
              <a:rPr lang="en-US" dirty="0" smtClean="0"/>
              <a:t>.52 </a:t>
            </a:r>
            <a:r>
              <a:rPr lang="en-US" dirty="0"/>
              <a:t>x </a:t>
            </a:r>
            <a:r>
              <a:rPr lang="en-US" dirty="0" smtClean="0"/>
              <a:t>10</a:t>
            </a:r>
            <a:r>
              <a:rPr lang="en-US" baseline="30000" dirty="0" smtClean="0"/>
              <a:t>6</a:t>
            </a:r>
            <a:endParaRPr lang="en-GB" baseline="30000" dirty="0"/>
          </a:p>
        </p:txBody>
      </p:sp>
    </p:spTree>
    <p:extLst>
      <p:ext uri="{BB962C8B-B14F-4D97-AF65-F5344CB8AC3E}">
        <p14:creationId xmlns:p14="http://schemas.microsoft.com/office/powerpoint/2010/main" xmlns="" val="3949989789"/>
      </p:ext>
    </p:extLst>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7086600" cy="1041400"/>
          </a:xfrm>
        </p:spPr>
        <p:txBody>
          <a:bodyPr>
            <a:normAutofit fontScale="90000"/>
          </a:bodyPr>
          <a:lstStyle/>
          <a:p>
            <a:r>
              <a:rPr lang="en-US" dirty="0">
                <a:ea typeface="ＭＳ Ｐゴシック" pitchFamily="34" charset="-128"/>
              </a:rPr>
              <a:t>ACQUITY UPLC </a:t>
            </a:r>
            <a:r>
              <a:rPr lang="en-US" dirty="0" smtClean="0">
                <a:ea typeface="ＭＳ Ｐゴシック" pitchFamily="34" charset="-128"/>
              </a:rPr>
              <a:t>I-Class</a:t>
            </a:r>
            <a:r>
              <a:rPr lang="en-US" dirty="0">
                <a:ea typeface="ＭＳ Ｐゴシック" pitchFamily="34" charset="-128"/>
              </a:rPr>
              <a:t/>
            </a:r>
            <a:br>
              <a:rPr lang="en-US" dirty="0">
                <a:ea typeface="ＭＳ Ｐゴシック" pitchFamily="34" charset="-128"/>
              </a:rPr>
            </a:br>
            <a:r>
              <a:rPr lang="en-US" dirty="0" smtClean="0">
                <a:ea typeface="ＭＳ Ｐゴシック" pitchFamily="34" charset="-128"/>
                <a:cs typeface="Arial" pitchFamily="34" charset="0"/>
              </a:rPr>
              <a:t>Resolution – Draw the </a:t>
            </a:r>
            <a:r>
              <a:rPr lang="en-US" dirty="0">
                <a:ea typeface="ＭＳ Ｐゴシック" pitchFamily="34" charset="-128"/>
                <a:cs typeface="Arial" pitchFamily="34" charset="0"/>
              </a:rPr>
              <a:t>C</a:t>
            </a:r>
            <a:r>
              <a:rPr lang="en-US" dirty="0" smtClean="0">
                <a:ea typeface="ＭＳ Ｐゴシック" pitchFamily="34" charset="-128"/>
                <a:cs typeface="Arial" pitchFamily="34" charset="0"/>
              </a:rPr>
              <a:t>orrect Conclusion</a:t>
            </a:r>
            <a:endParaRPr lang="en-US" dirty="0"/>
          </a:p>
        </p:txBody>
      </p:sp>
      <p:sp>
        <p:nvSpPr>
          <p:cNvPr id="4" name="Text Box 4"/>
          <p:cNvSpPr txBox="1">
            <a:spLocks noChangeArrowheads="1"/>
          </p:cNvSpPr>
          <p:nvPr/>
        </p:nvSpPr>
        <p:spPr bwMode="auto">
          <a:xfrm>
            <a:off x="152400" y="2063750"/>
            <a:ext cx="2743200" cy="4031873"/>
          </a:xfrm>
          <a:prstGeom prst="rect">
            <a:avLst/>
          </a:prstGeom>
          <a:solidFill>
            <a:schemeClr val="tx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1600">
                <a:solidFill>
                  <a:schemeClr val="tx1"/>
                </a:solidFill>
                <a:latin typeface="Verdana" pitchFamily="34" charset="0"/>
                <a:ea typeface="ＭＳ Ｐゴシック" pitchFamily="34" charset="-128"/>
              </a:defRPr>
            </a:lvl1pPr>
            <a:lvl2pPr marL="742950" indent="-285750" eaLnBrk="0" hangingPunct="0">
              <a:defRPr sz="1600">
                <a:solidFill>
                  <a:schemeClr val="tx1"/>
                </a:solidFill>
                <a:latin typeface="Verdana" pitchFamily="34" charset="0"/>
                <a:ea typeface="ＭＳ Ｐゴシック" pitchFamily="34" charset="-128"/>
              </a:defRPr>
            </a:lvl2pPr>
            <a:lvl3pPr marL="1143000" indent="-228600" eaLnBrk="0" hangingPunct="0">
              <a:defRPr sz="1600">
                <a:solidFill>
                  <a:schemeClr val="tx1"/>
                </a:solidFill>
                <a:latin typeface="Verdana" pitchFamily="34" charset="0"/>
                <a:ea typeface="ＭＳ Ｐゴシック" pitchFamily="34" charset="-128"/>
              </a:defRPr>
            </a:lvl3pPr>
            <a:lvl4pPr marL="1600200" indent="-228600" eaLnBrk="0" hangingPunct="0">
              <a:defRPr sz="1600">
                <a:solidFill>
                  <a:schemeClr val="tx1"/>
                </a:solidFill>
                <a:latin typeface="Verdana" pitchFamily="34" charset="0"/>
                <a:ea typeface="ＭＳ Ｐゴシック" pitchFamily="34" charset="-128"/>
              </a:defRPr>
            </a:lvl4pPr>
            <a:lvl5pPr marL="2057400" indent="-228600" eaLnBrk="0" hangingPunct="0">
              <a:defRPr sz="1600">
                <a:solidFill>
                  <a:schemeClr val="tx1"/>
                </a:solidFill>
                <a:latin typeface="Verdana" pitchFamily="34" charset="0"/>
                <a:ea typeface="ＭＳ Ｐゴシック" pitchFamily="34" charset="-128"/>
              </a:defRPr>
            </a:lvl5pPr>
            <a:lvl6pPr marL="25146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6pPr>
            <a:lvl7pPr marL="29718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7pPr>
            <a:lvl8pPr marL="34290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8pPr>
            <a:lvl9pPr marL="38862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9pPr>
          </a:lstStyle>
          <a:p>
            <a:pPr>
              <a:buSzPts val="1400"/>
            </a:pPr>
            <a:r>
              <a:rPr lang="en-US" b="1" dirty="0">
                <a:solidFill>
                  <a:schemeClr val="bg1"/>
                </a:solidFill>
                <a:latin typeface="Verdana"/>
              </a:rPr>
              <a:t>During the </a:t>
            </a:r>
            <a:r>
              <a:rPr lang="en-US" b="1" dirty="0" smtClean="0">
                <a:solidFill>
                  <a:schemeClr val="bg1"/>
                </a:solidFill>
                <a:latin typeface="Verdana"/>
              </a:rPr>
              <a:t>analysis using </a:t>
            </a:r>
            <a:r>
              <a:rPr lang="en-US" b="1" dirty="0" err="1" smtClean="0">
                <a:solidFill>
                  <a:schemeClr val="bg1"/>
                </a:solidFill>
                <a:latin typeface="Verdana"/>
              </a:rPr>
              <a:t>Xevo</a:t>
            </a:r>
            <a:r>
              <a:rPr lang="en-US" b="1" dirty="0" smtClean="0">
                <a:solidFill>
                  <a:schemeClr val="bg1"/>
                </a:solidFill>
                <a:latin typeface="Verdana"/>
              </a:rPr>
              <a:t> TQ-S  peptide analysis, the labeled </a:t>
            </a:r>
            <a:r>
              <a:rPr lang="en-US" b="1" dirty="0">
                <a:solidFill>
                  <a:schemeClr val="bg1"/>
                </a:solidFill>
                <a:latin typeface="Verdana"/>
              </a:rPr>
              <a:t>standard was </a:t>
            </a:r>
            <a:r>
              <a:rPr lang="en-US" b="1" dirty="0" smtClean="0">
                <a:solidFill>
                  <a:schemeClr val="bg1"/>
                </a:solidFill>
                <a:latin typeface="Verdana"/>
              </a:rPr>
              <a:t>found to be a </a:t>
            </a:r>
            <a:r>
              <a:rPr lang="en-US" b="1" dirty="0">
                <a:solidFill>
                  <a:schemeClr val="bg1"/>
                </a:solidFill>
                <a:latin typeface="Verdana"/>
              </a:rPr>
              <a:t>mixture of both isomers of </a:t>
            </a:r>
            <a:r>
              <a:rPr lang="en-US" b="1" dirty="0" smtClean="0">
                <a:solidFill>
                  <a:schemeClr val="bg1"/>
                </a:solidFill>
                <a:latin typeface="Verdana"/>
              </a:rPr>
              <a:t>isoleucine. The performance at high temperature (90</a:t>
            </a:r>
            <a:r>
              <a:rPr lang="en-US" b="1" baseline="30000" dirty="0" smtClean="0">
                <a:solidFill>
                  <a:schemeClr val="bg1"/>
                </a:solidFill>
                <a:latin typeface="Verdana"/>
              </a:rPr>
              <a:t>◦</a:t>
            </a:r>
            <a:r>
              <a:rPr lang="en-US" b="1" dirty="0" smtClean="0">
                <a:solidFill>
                  <a:schemeClr val="bg1"/>
                </a:solidFill>
                <a:latin typeface="Verdana"/>
              </a:rPr>
              <a:t>C)and high linear velocity of I-Class resolved the isomers. Ensuring accurate determination of correct fragment ratios </a:t>
            </a:r>
            <a:endParaRPr lang="en-US" b="1" dirty="0">
              <a:solidFill>
                <a:schemeClr val="bg1"/>
              </a:solidFill>
              <a:latin typeface="Verdana"/>
            </a:endParaRPr>
          </a:p>
        </p:txBody>
      </p:sp>
      <p:pic>
        <p:nvPicPr>
          <p:cNvPr id="69634"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124200" y="2598547"/>
            <a:ext cx="5524500" cy="29622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7" name="TextBox 6"/>
          <p:cNvSpPr txBox="1"/>
          <p:nvPr/>
        </p:nvSpPr>
        <p:spPr>
          <a:xfrm>
            <a:off x="5181600" y="2438400"/>
            <a:ext cx="1114097" cy="338554"/>
          </a:xfrm>
          <a:prstGeom prst="rect">
            <a:avLst/>
          </a:prstGeom>
          <a:solidFill>
            <a:schemeClr val="bg1"/>
          </a:solidFill>
          <a:ln>
            <a:solidFill>
              <a:schemeClr val="accent1"/>
            </a:solidFill>
          </a:ln>
        </p:spPr>
        <p:txBody>
          <a:bodyPr wrap="square" rtlCol="0">
            <a:spAutoFit/>
          </a:bodyPr>
          <a:lstStyle/>
          <a:p>
            <a:r>
              <a:rPr lang="en-US" dirty="0" smtClean="0"/>
              <a:t>RT=1.73</a:t>
            </a:r>
            <a:endParaRPr lang="en-US" dirty="0"/>
          </a:p>
        </p:txBody>
      </p:sp>
      <p:sp>
        <p:nvSpPr>
          <p:cNvPr id="10" name="TextBox 9"/>
          <p:cNvSpPr txBox="1"/>
          <p:nvPr/>
        </p:nvSpPr>
        <p:spPr>
          <a:xfrm>
            <a:off x="4014951" y="2429271"/>
            <a:ext cx="1114097" cy="338554"/>
          </a:xfrm>
          <a:prstGeom prst="rect">
            <a:avLst/>
          </a:prstGeom>
          <a:noFill/>
          <a:ln>
            <a:solidFill>
              <a:schemeClr val="accent1"/>
            </a:solidFill>
          </a:ln>
        </p:spPr>
        <p:txBody>
          <a:bodyPr wrap="square" rtlCol="0">
            <a:spAutoFit/>
          </a:bodyPr>
          <a:lstStyle/>
          <a:p>
            <a:r>
              <a:rPr lang="en-US" dirty="0" smtClean="0"/>
              <a:t>RT=1.60</a:t>
            </a:r>
            <a:endParaRPr lang="en-US" dirty="0"/>
          </a:p>
        </p:txBody>
      </p:sp>
      <p:sp>
        <p:nvSpPr>
          <p:cNvPr id="12" name="TextBox 11"/>
          <p:cNvSpPr txBox="1"/>
          <p:nvPr/>
        </p:nvSpPr>
        <p:spPr>
          <a:xfrm>
            <a:off x="3352800" y="1663987"/>
            <a:ext cx="4169981" cy="584775"/>
          </a:xfrm>
          <a:prstGeom prst="rect">
            <a:avLst/>
          </a:prstGeom>
          <a:solidFill>
            <a:schemeClr val="tx1"/>
          </a:solidFill>
          <a:ln>
            <a:solidFill>
              <a:schemeClr val="tx1"/>
            </a:solidFill>
          </a:ln>
        </p:spPr>
        <p:txBody>
          <a:bodyPr wrap="square" rtlCol="0">
            <a:spAutoFit/>
          </a:bodyPr>
          <a:lstStyle/>
          <a:p>
            <a:r>
              <a:rPr lang="en-US" b="1" dirty="0" smtClean="0">
                <a:solidFill>
                  <a:schemeClr val="bg1"/>
                </a:solidFill>
              </a:rPr>
              <a:t>Internal Isoleucine standard not pure - was mixture of its isomers</a:t>
            </a:r>
            <a:endParaRPr lang="en-US" b="1" dirty="0">
              <a:solidFill>
                <a:schemeClr val="bg1"/>
              </a:solidFill>
            </a:endParaRPr>
          </a:p>
        </p:txBody>
      </p:sp>
      <p:sp>
        <p:nvSpPr>
          <p:cNvPr id="14" name="TextBox 13"/>
          <p:cNvSpPr txBox="1"/>
          <p:nvPr/>
        </p:nvSpPr>
        <p:spPr>
          <a:xfrm>
            <a:off x="6295696" y="3090446"/>
            <a:ext cx="2619703" cy="584775"/>
          </a:xfrm>
          <a:prstGeom prst="rect">
            <a:avLst/>
          </a:prstGeom>
          <a:solidFill>
            <a:schemeClr val="bg1"/>
          </a:solidFill>
          <a:ln>
            <a:solidFill>
              <a:schemeClr val="accent1"/>
            </a:solidFill>
          </a:ln>
        </p:spPr>
        <p:txBody>
          <a:bodyPr wrap="square" rtlCol="0">
            <a:spAutoFit/>
          </a:bodyPr>
          <a:lstStyle/>
          <a:p>
            <a:r>
              <a:rPr lang="en-US" dirty="0" smtClean="0"/>
              <a:t>Resolved isomer peaks with identical mass</a:t>
            </a:r>
            <a:endParaRPr lang="en-US" dirty="0"/>
          </a:p>
        </p:txBody>
      </p:sp>
      <p:sp>
        <p:nvSpPr>
          <p:cNvPr id="15" name="TextBox 14"/>
          <p:cNvSpPr txBox="1"/>
          <p:nvPr/>
        </p:nvSpPr>
        <p:spPr>
          <a:xfrm>
            <a:off x="7315200" y="4572000"/>
            <a:ext cx="1600200" cy="584775"/>
          </a:xfrm>
          <a:prstGeom prst="rect">
            <a:avLst/>
          </a:prstGeom>
          <a:solidFill>
            <a:schemeClr val="bg1"/>
          </a:solidFill>
          <a:ln>
            <a:solidFill>
              <a:schemeClr val="accent1"/>
            </a:solidFill>
          </a:ln>
        </p:spPr>
        <p:txBody>
          <a:bodyPr wrap="square" rtlCol="0">
            <a:spAutoFit/>
          </a:bodyPr>
          <a:lstStyle/>
          <a:p>
            <a:r>
              <a:rPr lang="en-US" dirty="0" smtClean="0"/>
              <a:t>Same Mass</a:t>
            </a:r>
          </a:p>
          <a:p>
            <a:r>
              <a:rPr lang="en-US" dirty="0" smtClean="0"/>
              <a:t>Transition</a:t>
            </a:r>
            <a:endParaRPr lang="en-US" dirty="0"/>
          </a:p>
        </p:txBody>
      </p:sp>
    </p:spTree>
    <p:extLst>
      <p:ext uri="{BB962C8B-B14F-4D97-AF65-F5344CB8AC3E}">
        <p14:creationId xmlns:p14="http://schemas.microsoft.com/office/powerpoint/2010/main" xmlns="" val="4185164636"/>
      </p:ext>
    </p:extLst>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p:txBody>
          <a:bodyPr>
            <a:normAutofit/>
          </a:bodyPr>
          <a:lstStyle/>
          <a:p>
            <a:pPr eaLnBrk="1" hangingPunct="1">
              <a:defRPr/>
            </a:pPr>
            <a:r>
              <a:rPr lang="en-US" dirty="0" smtClean="0">
                <a:ea typeface="ＭＳ Ｐゴシック" pitchFamily="34" charset="-128"/>
              </a:rPr>
              <a:t>Lower </a:t>
            </a:r>
            <a:r>
              <a:rPr lang="en-US" dirty="0">
                <a:ea typeface="ＭＳ Ｐゴシック" pitchFamily="34" charset="-128"/>
              </a:rPr>
              <a:t>D</a:t>
            </a:r>
            <a:r>
              <a:rPr lang="en-US" dirty="0" smtClean="0">
                <a:ea typeface="ＭＳ Ｐゴシック" pitchFamily="34" charset="-128"/>
              </a:rPr>
              <a:t>ispersion Further Enhances  ACQUITY UPLC  I Class Performance</a:t>
            </a:r>
          </a:p>
        </p:txBody>
      </p:sp>
      <p:grpSp>
        <p:nvGrpSpPr>
          <p:cNvPr id="2" name="Group 7"/>
          <p:cNvGrpSpPr/>
          <p:nvPr/>
        </p:nvGrpSpPr>
        <p:grpSpPr>
          <a:xfrm>
            <a:off x="0" y="1307592"/>
            <a:ext cx="9206420" cy="5321808"/>
            <a:chOff x="0" y="1307592"/>
            <a:chExt cx="9206420" cy="5321808"/>
          </a:xfrm>
        </p:grpSpPr>
        <p:pic>
          <p:nvPicPr>
            <p:cNvPr id="6148" name="Picture 4"/>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t="5325" b="4390"/>
            <a:stretch/>
          </p:blipFill>
          <p:spPr bwMode="auto">
            <a:xfrm>
              <a:off x="28832" y="1307592"/>
              <a:ext cx="9177588" cy="53218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Rectangle 2"/>
            <p:cNvSpPr/>
            <p:nvPr/>
          </p:nvSpPr>
          <p:spPr bwMode="auto">
            <a:xfrm>
              <a:off x="0" y="1752600"/>
              <a:ext cx="3200400" cy="1524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tx1"/>
                </a:solidFill>
                <a:effectLst/>
                <a:latin typeface="Verdana" pitchFamily="34" charset="0"/>
              </a:endParaRPr>
            </a:p>
          </p:txBody>
        </p:sp>
        <p:sp>
          <p:nvSpPr>
            <p:cNvPr id="4" name="Rectangle 3"/>
            <p:cNvSpPr/>
            <p:nvPr/>
          </p:nvSpPr>
          <p:spPr bwMode="auto">
            <a:xfrm>
              <a:off x="5486400" y="4626864"/>
              <a:ext cx="1600200" cy="3048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tx1"/>
                </a:solidFill>
                <a:effectLst/>
                <a:latin typeface="Verdana" pitchFamily="34" charset="0"/>
              </a:endParaRPr>
            </a:p>
          </p:txBody>
        </p:sp>
        <p:sp>
          <p:nvSpPr>
            <p:cNvPr id="5" name="TextBox 4"/>
            <p:cNvSpPr txBox="1"/>
            <p:nvPr/>
          </p:nvSpPr>
          <p:spPr>
            <a:xfrm>
              <a:off x="5486400" y="5167402"/>
              <a:ext cx="1484702" cy="215444"/>
            </a:xfrm>
            <a:prstGeom prst="rect">
              <a:avLst/>
            </a:prstGeom>
            <a:noFill/>
          </p:spPr>
          <p:txBody>
            <a:bodyPr wrap="none" rtlCol="0">
              <a:spAutoFit/>
            </a:bodyPr>
            <a:lstStyle/>
            <a:p>
              <a:r>
                <a:rPr lang="en-US" sz="800" b="1" dirty="0" smtClean="0">
                  <a:solidFill>
                    <a:schemeClr val="accent5">
                      <a:lumMod val="50000"/>
                    </a:schemeClr>
                  </a:solidFill>
                </a:rPr>
                <a:t>ACQUITY UPLC I-Class</a:t>
              </a:r>
              <a:endParaRPr lang="en-US" sz="800" b="1" dirty="0">
                <a:solidFill>
                  <a:schemeClr val="accent5">
                    <a:lumMod val="50000"/>
                  </a:schemeClr>
                </a:solidFill>
              </a:endParaRPr>
            </a:p>
          </p:txBody>
        </p:sp>
        <p:sp>
          <p:nvSpPr>
            <p:cNvPr id="10" name="TextBox 9"/>
            <p:cNvSpPr txBox="1"/>
            <p:nvPr/>
          </p:nvSpPr>
          <p:spPr>
            <a:xfrm>
              <a:off x="5486400" y="2667000"/>
              <a:ext cx="1114408" cy="215444"/>
            </a:xfrm>
            <a:prstGeom prst="rect">
              <a:avLst/>
            </a:prstGeom>
            <a:noFill/>
          </p:spPr>
          <p:txBody>
            <a:bodyPr wrap="none" rtlCol="0">
              <a:spAutoFit/>
            </a:bodyPr>
            <a:lstStyle/>
            <a:p>
              <a:r>
                <a:rPr lang="en-US" sz="800" b="1" dirty="0" smtClean="0">
                  <a:solidFill>
                    <a:schemeClr val="accent5">
                      <a:lumMod val="50000"/>
                    </a:schemeClr>
                  </a:solidFill>
                </a:rPr>
                <a:t>ACQUITY UPLC  </a:t>
              </a:r>
              <a:endParaRPr lang="en-US" sz="800" b="1" dirty="0">
                <a:solidFill>
                  <a:schemeClr val="accent5">
                    <a:lumMod val="50000"/>
                  </a:schemeClr>
                </a:solidFill>
              </a:endParaRPr>
            </a:p>
          </p:txBody>
        </p:sp>
        <p:sp>
          <p:nvSpPr>
            <p:cNvPr id="11" name="Rectangle 10"/>
            <p:cNvSpPr/>
            <p:nvPr/>
          </p:nvSpPr>
          <p:spPr bwMode="auto">
            <a:xfrm>
              <a:off x="5374276" y="2209800"/>
              <a:ext cx="1600200" cy="304800"/>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tx1"/>
                </a:solidFill>
                <a:effectLst/>
                <a:latin typeface="Verdana" pitchFamily="34" charset="0"/>
              </a:endParaRPr>
            </a:p>
          </p:txBody>
        </p:sp>
      </p:grpSp>
    </p:spTree>
    <p:extLst>
      <p:ext uri="{BB962C8B-B14F-4D97-AF65-F5344CB8AC3E}">
        <p14:creationId xmlns:p14="http://schemas.microsoft.com/office/powerpoint/2010/main" xmlns="" val="2940334764"/>
      </p:ext>
    </p:extLst>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fr-FR" dirty="0" smtClean="0"/>
              <a:t>ACQUITY UPLC I-Class</a:t>
            </a:r>
            <a:br>
              <a:rPr lang="fr-FR" dirty="0" smtClean="0"/>
            </a:br>
            <a:r>
              <a:rPr lang="fr-FR" dirty="0" smtClean="0"/>
              <a:t>The Pinnacle of Chromatographic Performance</a:t>
            </a:r>
            <a:endParaRPr lang="en-US" dirty="0"/>
          </a:p>
        </p:txBody>
      </p:sp>
      <p:sp>
        <p:nvSpPr>
          <p:cNvPr id="31" name="Text Placeholder 30"/>
          <p:cNvSpPr>
            <a:spLocks noGrp="1"/>
          </p:cNvSpPr>
          <p:nvPr>
            <p:ph type="body" sz="half" idx="1"/>
          </p:nvPr>
        </p:nvSpPr>
        <p:spPr>
          <a:xfrm>
            <a:off x="0" y="3657600"/>
            <a:ext cx="2971800" cy="2667000"/>
          </a:xfrm>
        </p:spPr>
        <p:txBody>
          <a:bodyPr/>
          <a:lstStyle/>
          <a:p>
            <a:pPr marL="342900" lvl="1" indent="-342900">
              <a:buFont typeface="Wingdings 2" pitchFamily="18" charset="2"/>
              <a:buChar char="¡"/>
            </a:pPr>
            <a:r>
              <a:rPr lang="fr-FR" sz="1300" dirty="0" err="1" smtClean="0">
                <a:cs typeface="ＭＳ Ｐゴシック" pitchFamily="31" charset="-128"/>
              </a:rPr>
              <a:t>Reduced</a:t>
            </a:r>
            <a:r>
              <a:rPr lang="fr-FR" sz="1300" dirty="0" smtClean="0">
                <a:cs typeface="ＭＳ Ｐゴシック" pitchFamily="31" charset="-128"/>
              </a:rPr>
              <a:t> dispersion volume</a:t>
            </a:r>
          </a:p>
          <a:p>
            <a:pPr marL="342900" lvl="1" indent="-342900">
              <a:buFont typeface="Wingdings 2" pitchFamily="18" charset="2"/>
              <a:buChar char="¡"/>
            </a:pPr>
            <a:r>
              <a:rPr lang="fr-FR" sz="1300" dirty="0" err="1" smtClean="0">
                <a:cs typeface="ＭＳ Ｐゴシック" pitchFamily="31" charset="-128"/>
              </a:rPr>
              <a:t>Higher</a:t>
            </a:r>
            <a:r>
              <a:rPr lang="fr-FR" sz="1300" dirty="0" smtClean="0">
                <a:cs typeface="ＭＳ Ｐゴシック" pitchFamily="31" charset="-128"/>
              </a:rPr>
              <a:t> </a:t>
            </a:r>
            <a:r>
              <a:rPr lang="fr-FR" sz="1300" dirty="0" err="1" smtClean="0">
                <a:cs typeface="ＭＳ Ｐゴシック" pitchFamily="31" charset="-128"/>
              </a:rPr>
              <a:t>peak</a:t>
            </a:r>
            <a:r>
              <a:rPr lang="fr-FR" sz="1300" dirty="0" smtClean="0">
                <a:cs typeface="ＭＳ Ｐゴシック" pitchFamily="31" charset="-128"/>
              </a:rPr>
              <a:t> </a:t>
            </a:r>
            <a:r>
              <a:rPr lang="fr-FR" sz="1300" dirty="0" err="1" smtClean="0">
                <a:cs typeface="ＭＳ Ｐゴシック" pitchFamily="31" charset="-128"/>
              </a:rPr>
              <a:t>capacity</a:t>
            </a:r>
            <a:endParaRPr lang="fr-FR" sz="1300" dirty="0" smtClean="0">
              <a:cs typeface="ＭＳ Ｐゴシック" pitchFamily="31" charset="-128"/>
            </a:endParaRPr>
          </a:p>
          <a:p>
            <a:pPr marL="342900" lvl="1" indent="-342900">
              <a:buFont typeface="Wingdings 2" pitchFamily="18" charset="2"/>
              <a:buChar char="¡"/>
            </a:pPr>
            <a:r>
              <a:rPr lang="fr-FR" sz="1300" dirty="0" err="1" smtClean="0">
                <a:cs typeface="ＭＳ Ｐゴシック" pitchFamily="31" charset="-128"/>
              </a:rPr>
              <a:t>Less</a:t>
            </a:r>
            <a:r>
              <a:rPr lang="fr-FR" sz="1300" dirty="0" smtClean="0">
                <a:cs typeface="ＭＳ Ｐゴシック" pitchFamily="31" charset="-128"/>
              </a:rPr>
              <a:t> </a:t>
            </a:r>
            <a:r>
              <a:rPr lang="fr-FR" sz="1300" dirty="0" err="1" smtClean="0">
                <a:cs typeface="ＭＳ Ｐゴシック" pitchFamily="31" charset="-128"/>
              </a:rPr>
              <a:t>matrix</a:t>
            </a:r>
            <a:r>
              <a:rPr lang="fr-FR" sz="1300" dirty="0" smtClean="0">
                <a:cs typeface="ＭＳ Ｐゴシック" pitchFamily="31" charset="-128"/>
              </a:rPr>
              <a:t> </a:t>
            </a:r>
            <a:r>
              <a:rPr lang="fr-FR" sz="1300" dirty="0" err="1" smtClean="0">
                <a:cs typeface="ＭＳ Ｐゴシック" pitchFamily="31" charset="-128"/>
              </a:rPr>
              <a:t>effect</a:t>
            </a:r>
            <a:endParaRPr lang="fr-FR" sz="1300" dirty="0" smtClean="0">
              <a:cs typeface="ＭＳ Ｐゴシック" pitchFamily="31" charset="-128"/>
            </a:endParaRPr>
          </a:p>
          <a:p>
            <a:pPr marL="342900" lvl="1" indent="-342900">
              <a:buFont typeface="Wingdings 2" pitchFamily="18" charset="2"/>
              <a:buChar char="¡"/>
            </a:pPr>
            <a:r>
              <a:rPr lang="fr-FR" sz="1300" dirty="0" err="1" smtClean="0">
                <a:cs typeface="ＭＳ Ｐゴシック" pitchFamily="31" charset="-128"/>
              </a:rPr>
              <a:t>Less</a:t>
            </a:r>
            <a:r>
              <a:rPr lang="fr-FR" sz="1300" dirty="0" smtClean="0">
                <a:cs typeface="ＭＳ Ｐゴシック" pitchFamily="31" charset="-128"/>
              </a:rPr>
              <a:t> ion suppression</a:t>
            </a:r>
          </a:p>
          <a:p>
            <a:pPr marL="342900" lvl="1" indent="-342900">
              <a:buFont typeface="Wingdings 2" pitchFamily="18" charset="2"/>
              <a:buChar char="¡"/>
            </a:pPr>
            <a:r>
              <a:rPr lang="fr-FR" sz="1300" dirty="0" smtClean="0">
                <a:cs typeface="ＭＳ Ｐゴシック" pitchFamily="31" charset="-128"/>
              </a:rPr>
              <a:t>More information </a:t>
            </a:r>
            <a:r>
              <a:rPr lang="fr-FR" sz="1300" dirty="0" err="1" smtClean="0">
                <a:cs typeface="ＭＳ Ｐゴシック" pitchFamily="31" charset="-128"/>
              </a:rPr>
              <a:t>from</a:t>
            </a:r>
            <a:r>
              <a:rPr lang="fr-FR" sz="1300" dirty="0" smtClean="0">
                <a:cs typeface="ＭＳ Ｐゴシック" pitchFamily="31" charset="-128"/>
              </a:rPr>
              <a:t> </a:t>
            </a:r>
            <a:r>
              <a:rPr lang="fr-FR" sz="1300" dirty="0" err="1" smtClean="0">
                <a:cs typeface="ＭＳ Ｐゴシック" pitchFamily="31" charset="-128"/>
              </a:rPr>
              <a:t>complex</a:t>
            </a:r>
            <a:r>
              <a:rPr lang="fr-FR" sz="1300" dirty="0" smtClean="0">
                <a:cs typeface="ＭＳ Ｐゴシック" pitchFamily="31" charset="-128"/>
              </a:rPr>
              <a:t> </a:t>
            </a:r>
            <a:r>
              <a:rPr lang="fr-FR" sz="1300" dirty="0" err="1" smtClean="0">
                <a:cs typeface="ＭＳ Ｐゴシック" pitchFamily="31" charset="-128"/>
              </a:rPr>
              <a:t>samples</a:t>
            </a:r>
            <a:endParaRPr lang="fr-FR" sz="1300" dirty="0" smtClean="0">
              <a:cs typeface="ＭＳ Ｐゴシック" pitchFamily="31" charset="-128"/>
            </a:endParaRPr>
          </a:p>
          <a:p>
            <a:pPr marL="342900" lvl="1" indent="-342900">
              <a:buFont typeface="Wingdings 2" pitchFamily="18" charset="2"/>
              <a:buChar char="¡"/>
            </a:pPr>
            <a:r>
              <a:rPr lang="fr-FR" sz="1300" dirty="0" err="1" smtClean="0">
                <a:cs typeface="ＭＳ Ｐゴシック" pitchFamily="31" charset="-128"/>
              </a:rPr>
              <a:t>Higher</a:t>
            </a:r>
            <a:r>
              <a:rPr lang="fr-FR" sz="1300" dirty="0" smtClean="0">
                <a:cs typeface="ＭＳ Ｐゴシック" pitchFamily="31" charset="-128"/>
              </a:rPr>
              <a:t> </a:t>
            </a:r>
            <a:r>
              <a:rPr lang="fr-FR" sz="1300" dirty="0" err="1" smtClean="0">
                <a:cs typeface="ＭＳ Ｐゴシック" pitchFamily="31" charset="-128"/>
              </a:rPr>
              <a:t>sensitivity</a:t>
            </a:r>
            <a:r>
              <a:rPr lang="fr-FR" sz="1300" dirty="0" smtClean="0">
                <a:cs typeface="ＭＳ Ｐゴシック" pitchFamily="31" charset="-128"/>
              </a:rPr>
              <a:t> </a:t>
            </a:r>
            <a:r>
              <a:rPr lang="fr-FR" sz="1300" dirty="0" err="1" smtClean="0">
                <a:cs typeface="ＭＳ Ｐゴシック" pitchFamily="31" charset="-128"/>
              </a:rPr>
              <a:t>with</a:t>
            </a:r>
            <a:r>
              <a:rPr lang="fr-FR" sz="1300" dirty="0" smtClean="0">
                <a:cs typeface="ＭＳ Ｐゴシック" pitchFamily="31" charset="-128"/>
              </a:rPr>
              <a:t> </a:t>
            </a:r>
            <a:r>
              <a:rPr lang="fr-FR" sz="1300" dirty="0" err="1" smtClean="0">
                <a:cs typeface="ＭＳ Ｐゴシック" pitchFamily="31" charset="-128"/>
              </a:rPr>
              <a:t>sharper</a:t>
            </a:r>
            <a:r>
              <a:rPr lang="fr-FR" sz="1300" dirty="0" smtClean="0">
                <a:cs typeface="ＭＳ Ｐゴシック" pitchFamily="31" charset="-128"/>
              </a:rPr>
              <a:t> and more </a:t>
            </a:r>
            <a:r>
              <a:rPr lang="fr-FR" sz="1300" dirty="0" err="1" smtClean="0">
                <a:cs typeface="ＭＳ Ｐゴシック" pitchFamily="31" charset="-128"/>
              </a:rPr>
              <a:t>concentrated</a:t>
            </a:r>
            <a:r>
              <a:rPr lang="fr-FR" sz="1300" dirty="0" smtClean="0">
                <a:cs typeface="ＭＳ Ｐゴシック" pitchFamily="31" charset="-128"/>
              </a:rPr>
              <a:t> </a:t>
            </a:r>
            <a:r>
              <a:rPr lang="fr-FR" sz="1300" dirty="0" err="1" smtClean="0">
                <a:cs typeface="ＭＳ Ｐゴシック" pitchFamily="31" charset="-128"/>
              </a:rPr>
              <a:t>peaks</a:t>
            </a:r>
            <a:endParaRPr lang="fr-FR" sz="1300" dirty="0" smtClean="0">
              <a:cs typeface="ＭＳ Ｐゴシック" pitchFamily="31" charset="-128"/>
            </a:endParaRPr>
          </a:p>
        </p:txBody>
      </p:sp>
      <p:graphicFrame>
        <p:nvGraphicFramePr>
          <p:cNvPr id="29" name="Content Placeholder 4"/>
          <p:cNvGraphicFramePr>
            <a:graphicFrameLocks noGrp="1"/>
          </p:cNvGraphicFramePr>
          <p:nvPr>
            <p:ph sz="half" idx="2"/>
          </p:nvPr>
        </p:nvGraphicFramePr>
        <p:xfrm>
          <a:off x="0" y="1143000"/>
          <a:ext cx="9144000" cy="2514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2" name="Text Placeholder 30"/>
          <p:cNvSpPr txBox="1">
            <a:spLocks/>
          </p:cNvSpPr>
          <p:nvPr/>
        </p:nvSpPr>
        <p:spPr bwMode="gray">
          <a:xfrm>
            <a:off x="3124200" y="3657600"/>
            <a:ext cx="2895600" cy="2667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228600" lvl="0" indent="-228600">
              <a:lnSpc>
                <a:spcPct val="110000"/>
              </a:lnSpc>
              <a:spcBef>
                <a:spcPct val="20000"/>
              </a:spcBef>
              <a:buClr>
                <a:schemeClr val="accent1"/>
              </a:buClr>
              <a:buFont typeface="Wingdings 2" pitchFamily="31" charset="2"/>
              <a:buChar char="¡"/>
              <a:defRPr/>
            </a:pPr>
            <a:r>
              <a:rPr lang="fr-FR" sz="1300" kern="0" dirty="0" smtClean="0">
                <a:ea typeface="ＭＳ Ｐゴシック" pitchFamily="31" charset="-128"/>
                <a:cs typeface="ＭＳ Ｐゴシック" pitchFamily="31" charset="-128"/>
              </a:rPr>
              <a:t>Multi-</a:t>
            </a:r>
            <a:r>
              <a:rPr lang="fr-FR" sz="1300" kern="0" dirty="0" err="1" smtClean="0">
                <a:ea typeface="ＭＳ Ｐゴシック" pitchFamily="31" charset="-128"/>
                <a:cs typeface="ＭＳ Ｐゴシック" pitchFamily="31" charset="-128"/>
              </a:rPr>
              <a:t>pump</a:t>
            </a:r>
            <a:r>
              <a:rPr lang="fr-FR" sz="1300" kern="0" dirty="0" smtClean="0">
                <a:ea typeface="ＭＳ Ｐゴシック" pitchFamily="31" charset="-128"/>
                <a:cs typeface="ＭＳ Ｐゴシック" pitchFamily="31" charset="-128"/>
              </a:rPr>
              <a:t> design, </a:t>
            </a:r>
            <a:r>
              <a:rPr lang="fr-FR" sz="1300" kern="0" dirty="0" err="1" smtClean="0">
                <a:ea typeface="ＭＳ Ｐゴシック" pitchFamily="31" charset="-128"/>
                <a:cs typeface="ＭＳ Ｐゴシック" pitchFamily="31" charset="-128"/>
              </a:rPr>
              <a:t>reduced</a:t>
            </a:r>
            <a:r>
              <a:rPr lang="fr-FR" sz="1300" kern="0" dirty="0" smtClean="0">
                <a:ea typeface="ＭＳ Ｐゴシック" pitchFamily="31" charset="-128"/>
                <a:cs typeface="ＭＳ Ｐゴシック" pitchFamily="31" charset="-128"/>
              </a:rPr>
              <a:t> </a:t>
            </a:r>
            <a:r>
              <a:rPr lang="fr-FR" sz="1300" kern="0" dirty="0" err="1" smtClean="0">
                <a:ea typeface="ＭＳ Ｐゴシック" pitchFamily="31" charset="-128"/>
                <a:cs typeface="ＭＳ Ｐゴシック" pitchFamily="31" charset="-128"/>
              </a:rPr>
              <a:t>dwell</a:t>
            </a:r>
            <a:r>
              <a:rPr lang="fr-FR" sz="1300" kern="0" dirty="0" smtClean="0">
                <a:ea typeface="ＭＳ Ｐゴシック" pitchFamily="31" charset="-128"/>
                <a:cs typeface="ＭＳ Ｐゴシック" pitchFamily="31" charset="-128"/>
              </a:rPr>
              <a:t> volume</a:t>
            </a:r>
          </a:p>
          <a:p>
            <a:pPr marL="228600" indent="-228600">
              <a:lnSpc>
                <a:spcPct val="110000"/>
              </a:lnSpc>
              <a:spcBef>
                <a:spcPct val="20000"/>
              </a:spcBef>
              <a:buClr>
                <a:schemeClr val="accent1"/>
              </a:buClr>
              <a:buFont typeface="Wingdings 2" pitchFamily="31" charset="2"/>
              <a:buChar char="¡"/>
              <a:defRPr/>
            </a:pPr>
            <a:r>
              <a:rPr lang="fr-FR" sz="1300" kern="0" dirty="0" err="1" smtClean="0">
                <a:ea typeface="ＭＳ Ｐゴシック" pitchFamily="31" charset="-128"/>
                <a:cs typeface="ＭＳ Ｐゴシック" pitchFamily="31" charset="-128"/>
              </a:rPr>
              <a:t>Increased</a:t>
            </a:r>
            <a:r>
              <a:rPr lang="fr-FR" sz="1300" kern="0" dirty="0" smtClean="0">
                <a:ea typeface="ＭＳ Ｐゴシック" pitchFamily="31" charset="-128"/>
                <a:cs typeface="ＭＳ Ｐゴシック" pitchFamily="31" charset="-128"/>
              </a:rPr>
              <a:t> </a:t>
            </a:r>
            <a:r>
              <a:rPr lang="fr-FR" sz="1300" kern="0" dirty="0" err="1" smtClean="0">
                <a:ea typeface="ＭＳ Ｐゴシック" pitchFamily="31" charset="-128"/>
                <a:cs typeface="ＭＳ Ｐゴシック" pitchFamily="31" charset="-128"/>
              </a:rPr>
              <a:t>sample</a:t>
            </a:r>
            <a:r>
              <a:rPr lang="fr-FR" sz="1300" kern="0" dirty="0" smtClean="0">
                <a:ea typeface="ＭＳ Ｐゴシック" pitchFamily="31" charset="-128"/>
                <a:cs typeface="ＭＳ Ｐゴシック" pitchFamily="31" charset="-128"/>
              </a:rPr>
              <a:t> </a:t>
            </a:r>
            <a:r>
              <a:rPr lang="fr-FR" sz="1300" kern="0" dirty="0" err="1" smtClean="0">
                <a:ea typeface="ＭＳ Ｐゴシック" pitchFamily="31" charset="-128"/>
                <a:cs typeface="ＭＳ Ｐゴシック" pitchFamily="31" charset="-128"/>
              </a:rPr>
              <a:t>troughput</a:t>
            </a:r>
            <a:endParaRPr lang="fr-FR" sz="1300" kern="0" dirty="0" smtClean="0">
              <a:ea typeface="ＭＳ Ｐゴシック" pitchFamily="31" charset="-128"/>
              <a:cs typeface="ＭＳ Ｐゴシック" pitchFamily="31" charset="-128"/>
            </a:endParaRPr>
          </a:p>
          <a:p>
            <a:pPr marL="228600" indent="-228600">
              <a:lnSpc>
                <a:spcPct val="110000"/>
              </a:lnSpc>
              <a:spcBef>
                <a:spcPct val="20000"/>
              </a:spcBef>
              <a:buClr>
                <a:schemeClr val="accent1"/>
              </a:buClr>
              <a:buFont typeface="Wingdings 2" pitchFamily="31" charset="2"/>
              <a:buChar char="¡"/>
              <a:defRPr/>
            </a:pPr>
            <a:r>
              <a:rPr lang="fr-FR" sz="1300" kern="0" dirty="0" err="1" smtClean="0">
                <a:ea typeface="ＭＳ Ｐゴシック" pitchFamily="31" charset="-128"/>
                <a:cs typeface="ＭＳ Ｐゴシック" pitchFamily="31" charset="-128"/>
              </a:rPr>
              <a:t>Fast</a:t>
            </a:r>
            <a:r>
              <a:rPr lang="fr-FR" sz="1300" kern="0" dirty="0" smtClean="0">
                <a:ea typeface="ＭＳ Ｐゴシック" pitchFamily="31" charset="-128"/>
                <a:cs typeface="ＭＳ Ｐゴシック" pitchFamily="31" charset="-128"/>
              </a:rPr>
              <a:t> </a:t>
            </a:r>
            <a:r>
              <a:rPr lang="fr-FR" sz="1300" kern="0" dirty="0" err="1" smtClean="0">
                <a:ea typeface="ＭＳ Ｐゴシック" pitchFamily="31" charset="-128"/>
                <a:cs typeface="ＭＳ Ｐゴシック" pitchFamily="31" charset="-128"/>
              </a:rPr>
              <a:t>ballistic</a:t>
            </a:r>
            <a:r>
              <a:rPr lang="fr-FR" sz="1300" kern="0" dirty="0" smtClean="0">
                <a:ea typeface="ＭＳ Ｐゴシック" pitchFamily="31" charset="-128"/>
                <a:cs typeface="ＭＳ Ｐゴシック" pitchFamily="31" charset="-128"/>
              </a:rPr>
              <a:t> gradients</a:t>
            </a:r>
          </a:p>
          <a:p>
            <a:pPr marL="228600" indent="-228600">
              <a:lnSpc>
                <a:spcPct val="110000"/>
              </a:lnSpc>
              <a:spcBef>
                <a:spcPct val="20000"/>
              </a:spcBef>
              <a:buClr>
                <a:schemeClr val="accent1"/>
              </a:buClr>
              <a:buFont typeface="Wingdings 2" pitchFamily="31" charset="2"/>
              <a:buChar char="¡"/>
              <a:defRPr/>
            </a:pPr>
            <a:r>
              <a:rPr lang="fr-FR" sz="1300" kern="0" dirty="0" smtClean="0">
                <a:ea typeface="ＭＳ Ｐゴシック" pitchFamily="31" charset="-128"/>
                <a:cs typeface="ＭＳ Ｐゴシック" pitchFamily="31" charset="-128"/>
              </a:rPr>
              <a:t>Real 1mm </a:t>
            </a:r>
            <a:r>
              <a:rPr lang="fr-FR" sz="1300" kern="0" dirty="0" err="1" smtClean="0">
                <a:ea typeface="ＭＳ Ｐゴシック" pitchFamily="31" charset="-128"/>
                <a:cs typeface="ＭＳ Ｐゴシック" pitchFamily="31" charset="-128"/>
              </a:rPr>
              <a:t>column</a:t>
            </a:r>
            <a:r>
              <a:rPr lang="fr-FR" sz="1300" kern="0" dirty="0" smtClean="0">
                <a:ea typeface="ＭＳ Ｐゴシック" pitchFamily="31" charset="-128"/>
                <a:cs typeface="ＭＳ Ｐゴシック" pitchFamily="31" charset="-128"/>
              </a:rPr>
              <a:t>  ID </a:t>
            </a:r>
            <a:r>
              <a:rPr lang="fr-FR" sz="1300" kern="0" dirty="0" err="1" smtClean="0">
                <a:ea typeface="ＭＳ Ｐゴシック" pitchFamily="31" charset="-128"/>
                <a:cs typeface="ＭＳ Ｐゴシック" pitchFamily="31" charset="-128"/>
              </a:rPr>
              <a:t>separation</a:t>
            </a:r>
            <a:endParaRPr lang="fr-FR" sz="1300" kern="0" dirty="0" smtClean="0">
              <a:ea typeface="ＭＳ Ｐゴシック" pitchFamily="31" charset="-128"/>
              <a:cs typeface="ＭＳ Ｐゴシック" pitchFamily="31" charset="-128"/>
            </a:endParaRPr>
          </a:p>
          <a:p>
            <a:pPr marL="228600" lvl="0" indent="-228600">
              <a:lnSpc>
                <a:spcPct val="110000"/>
              </a:lnSpc>
              <a:spcBef>
                <a:spcPct val="20000"/>
              </a:spcBef>
              <a:buClr>
                <a:schemeClr val="accent1"/>
              </a:buClr>
              <a:buFont typeface="Wingdings 2" pitchFamily="31" charset="2"/>
              <a:buChar char="¡"/>
              <a:defRPr/>
            </a:pPr>
            <a:r>
              <a:rPr lang="en-US" sz="1300" dirty="0" smtClean="0"/>
              <a:t>No compromises with chromatographic fidelity </a:t>
            </a:r>
          </a:p>
          <a:p>
            <a:pPr marL="228600" indent="-228600">
              <a:lnSpc>
                <a:spcPct val="110000"/>
              </a:lnSpc>
              <a:spcBef>
                <a:spcPct val="20000"/>
              </a:spcBef>
              <a:buClr>
                <a:schemeClr val="accent1"/>
              </a:buClr>
              <a:buFont typeface="Wingdings 2" pitchFamily="31" charset="2"/>
              <a:buChar char="¡"/>
              <a:defRPr/>
            </a:pPr>
            <a:endParaRPr lang="en-US" sz="1300" kern="0" dirty="0" smtClean="0">
              <a:ea typeface="ＭＳ Ｐゴシック" pitchFamily="31" charset="-128"/>
              <a:cs typeface="ＭＳ Ｐゴシック" pitchFamily="31" charset="-128"/>
            </a:endParaRPr>
          </a:p>
        </p:txBody>
      </p:sp>
      <p:grpSp>
        <p:nvGrpSpPr>
          <p:cNvPr id="2" name="Group 27"/>
          <p:cNvGrpSpPr/>
          <p:nvPr/>
        </p:nvGrpSpPr>
        <p:grpSpPr>
          <a:xfrm>
            <a:off x="-76199" y="5842084"/>
            <a:ext cx="1142999" cy="1015916"/>
            <a:chOff x="5109859" y="988436"/>
            <a:chExt cx="2219160" cy="1712219"/>
          </a:xfrm>
        </p:grpSpPr>
        <p:pic>
          <p:nvPicPr>
            <p:cNvPr id="36" name="Picture 2" descr="ACQUITY SQ featuring the SQ Detector"/>
            <p:cNvPicPr preferRelativeResize="0">
              <a:picLocks noChangeArrowheads="1"/>
            </p:cNvPicPr>
            <p:nvPr/>
          </p:nvPicPr>
          <p:blipFill>
            <a:blip r:embed="rId7" cstate="print"/>
            <a:srcRect/>
            <a:stretch>
              <a:fillRect/>
            </a:stretch>
          </p:blipFill>
          <p:spPr bwMode="auto">
            <a:xfrm>
              <a:off x="5257801" y="1337310"/>
              <a:ext cx="1691640" cy="1363345"/>
            </a:xfrm>
            <a:prstGeom prst="rect">
              <a:avLst/>
            </a:prstGeom>
            <a:noFill/>
            <a:ln w="9525">
              <a:noFill/>
              <a:miter lim="800000"/>
              <a:headEnd/>
              <a:tailEnd/>
            </a:ln>
          </p:spPr>
        </p:pic>
        <p:sp>
          <p:nvSpPr>
            <p:cNvPr id="37" name="Text Box 3"/>
            <p:cNvSpPr txBox="1">
              <a:spLocks noChangeArrowheads="1"/>
            </p:cNvSpPr>
            <p:nvPr/>
          </p:nvSpPr>
          <p:spPr bwMode="auto">
            <a:xfrm>
              <a:off x="5109859" y="988436"/>
              <a:ext cx="2219160" cy="427949"/>
            </a:xfrm>
            <a:prstGeom prst="rect">
              <a:avLst/>
            </a:prstGeom>
            <a:noFill/>
            <a:ln w="9525">
              <a:noFill/>
              <a:miter lim="800000"/>
              <a:headEnd/>
              <a:tailEnd/>
            </a:ln>
          </p:spPr>
          <p:txBody>
            <a:bodyPr wrap="square" lIns="114300" tIns="57150" rIns="114300" bIns="57150">
              <a:spAutoFit/>
            </a:bodyPr>
            <a:lstStyle/>
            <a:p>
              <a:r>
                <a:rPr lang="en-US" sz="900" dirty="0">
                  <a:cs typeface="Arial" pitchFamily="34" charset="0"/>
                </a:rPr>
                <a:t>ACQUITY</a:t>
              </a:r>
              <a:r>
                <a:rPr lang="en-US" sz="900" baseline="30000" dirty="0">
                  <a:cs typeface="Arial" pitchFamily="34" charset="0"/>
                </a:rPr>
                <a:t>® </a:t>
              </a:r>
              <a:r>
                <a:rPr lang="en-US" sz="900" dirty="0">
                  <a:cs typeface="Arial" pitchFamily="34" charset="0"/>
                </a:rPr>
                <a:t>SQD</a:t>
              </a:r>
            </a:p>
          </p:txBody>
        </p:sp>
      </p:grpSp>
      <p:grpSp>
        <p:nvGrpSpPr>
          <p:cNvPr id="3" name="Group 28"/>
          <p:cNvGrpSpPr/>
          <p:nvPr/>
        </p:nvGrpSpPr>
        <p:grpSpPr>
          <a:xfrm>
            <a:off x="1447800" y="5869885"/>
            <a:ext cx="1143000" cy="988115"/>
            <a:chOff x="5040592" y="2440725"/>
            <a:chExt cx="2219162" cy="1856955"/>
          </a:xfrm>
        </p:grpSpPr>
        <p:pic>
          <p:nvPicPr>
            <p:cNvPr id="39" name="Picture 2" descr="Acquity2"/>
            <p:cNvPicPr preferRelativeResize="0">
              <a:picLocks noChangeArrowheads="1"/>
            </p:cNvPicPr>
            <p:nvPr/>
          </p:nvPicPr>
          <p:blipFill>
            <a:blip r:embed="rId8" cstate="print"/>
            <a:srcRect/>
            <a:stretch>
              <a:fillRect/>
            </a:stretch>
          </p:blipFill>
          <p:spPr bwMode="auto">
            <a:xfrm>
              <a:off x="5260658" y="2782661"/>
              <a:ext cx="1703206" cy="1515019"/>
            </a:xfrm>
            <a:prstGeom prst="rect">
              <a:avLst/>
            </a:prstGeom>
            <a:noFill/>
            <a:ln w="9525">
              <a:noFill/>
              <a:miter lim="800000"/>
              <a:headEnd/>
              <a:tailEnd/>
            </a:ln>
          </p:spPr>
        </p:pic>
        <p:sp>
          <p:nvSpPr>
            <p:cNvPr id="40" name="Text Box 3"/>
            <p:cNvSpPr txBox="1">
              <a:spLocks noChangeArrowheads="1"/>
            </p:cNvSpPr>
            <p:nvPr/>
          </p:nvSpPr>
          <p:spPr bwMode="auto">
            <a:xfrm>
              <a:off x="5040592" y="2440725"/>
              <a:ext cx="2219162" cy="477182"/>
            </a:xfrm>
            <a:prstGeom prst="rect">
              <a:avLst/>
            </a:prstGeom>
            <a:noFill/>
            <a:ln w="9525">
              <a:noFill/>
              <a:miter lim="800000"/>
              <a:headEnd/>
              <a:tailEnd/>
            </a:ln>
          </p:spPr>
          <p:txBody>
            <a:bodyPr wrap="square" lIns="114300" tIns="57150" rIns="114300" bIns="57150">
              <a:spAutoFit/>
            </a:bodyPr>
            <a:lstStyle/>
            <a:p>
              <a:r>
                <a:rPr lang="en-US" sz="900" dirty="0">
                  <a:cs typeface="Arial" pitchFamily="34" charset="0"/>
                </a:rPr>
                <a:t>ACQUITY</a:t>
              </a:r>
              <a:r>
                <a:rPr lang="en-US" sz="900" baseline="30000" dirty="0">
                  <a:cs typeface="Arial" pitchFamily="34" charset="0"/>
                </a:rPr>
                <a:t>® </a:t>
              </a:r>
              <a:r>
                <a:rPr lang="en-US" sz="900" dirty="0" smtClean="0">
                  <a:cs typeface="Arial" pitchFamily="34" charset="0"/>
                </a:rPr>
                <a:t>TQD</a:t>
              </a:r>
              <a:endParaRPr lang="en-US" sz="900" dirty="0">
                <a:cs typeface="Arial" pitchFamily="34" charset="0"/>
              </a:endParaRPr>
            </a:p>
          </p:txBody>
        </p:sp>
      </p:grpSp>
      <p:grpSp>
        <p:nvGrpSpPr>
          <p:cNvPr id="5" name="Group 32"/>
          <p:cNvGrpSpPr/>
          <p:nvPr/>
        </p:nvGrpSpPr>
        <p:grpSpPr>
          <a:xfrm>
            <a:off x="2895600" y="5791201"/>
            <a:ext cx="1143000" cy="1066798"/>
            <a:chOff x="661623" y="4498504"/>
            <a:chExt cx="2448648" cy="1946110"/>
          </a:xfrm>
        </p:grpSpPr>
        <p:pic>
          <p:nvPicPr>
            <p:cNvPr id="42" name="Picture 11" descr="_DSC1761 C"/>
            <p:cNvPicPr>
              <a:picLocks noChangeAspect="1" noChangeArrowheads="1"/>
            </p:cNvPicPr>
            <p:nvPr/>
          </p:nvPicPr>
          <p:blipFill>
            <a:blip r:embed="rId9" cstate="print"/>
            <a:srcRect/>
            <a:stretch>
              <a:fillRect/>
            </a:stretch>
          </p:blipFill>
          <p:spPr bwMode="auto">
            <a:xfrm>
              <a:off x="826454" y="4915873"/>
              <a:ext cx="2120574" cy="1528741"/>
            </a:xfrm>
            <a:prstGeom prst="rect">
              <a:avLst/>
            </a:prstGeom>
            <a:noFill/>
            <a:ln w="9525">
              <a:noFill/>
              <a:miter lim="800000"/>
              <a:headEnd/>
              <a:tailEnd/>
            </a:ln>
          </p:spPr>
        </p:pic>
        <p:sp>
          <p:nvSpPr>
            <p:cNvPr id="43" name="Rectangle 42"/>
            <p:cNvSpPr>
              <a:spLocks noChangeArrowheads="1"/>
            </p:cNvSpPr>
            <p:nvPr/>
          </p:nvSpPr>
          <p:spPr bwMode="auto">
            <a:xfrm>
              <a:off x="661623" y="4498504"/>
              <a:ext cx="2448648" cy="421096"/>
            </a:xfrm>
            <a:prstGeom prst="rect">
              <a:avLst/>
            </a:prstGeom>
            <a:noFill/>
            <a:ln w="9525">
              <a:noFill/>
              <a:miter lim="800000"/>
              <a:headEnd/>
              <a:tailEnd/>
            </a:ln>
          </p:spPr>
          <p:txBody>
            <a:bodyPr wrap="square">
              <a:spAutoFit/>
            </a:bodyPr>
            <a:lstStyle/>
            <a:p>
              <a:pPr defTabSz="731838"/>
              <a:r>
                <a:rPr lang="en-US" sz="900" dirty="0" err="1" smtClean="0">
                  <a:cs typeface="Arial" pitchFamily="34" charset="0"/>
                </a:rPr>
                <a:t>Xevo</a:t>
              </a:r>
              <a:r>
                <a:rPr lang="en-US" sz="900" dirty="0">
                  <a:cs typeface="Arial" pitchFamily="34" charset="0"/>
                </a:rPr>
                <a:t>™ TQ MS</a:t>
              </a:r>
            </a:p>
          </p:txBody>
        </p:sp>
      </p:grpSp>
      <p:grpSp>
        <p:nvGrpSpPr>
          <p:cNvPr id="6" name="Group 31"/>
          <p:cNvGrpSpPr/>
          <p:nvPr/>
        </p:nvGrpSpPr>
        <p:grpSpPr>
          <a:xfrm>
            <a:off x="4572000" y="5791200"/>
            <a:ext cx="1219200" cy="1066802"/>
            <a:chOff x="7184722" y="1512654"/>
            <a:chExt cx="1977917" cy="1731879"/>
          </a:xfrm>
        </p:grpSpPr>
        <p:pic>
          <p:nvPicPr>
            <p:cNvPr id="45" name="Picture 2" descr="nanoACQUITY UPLC System with the SYNAPT HDMS System"/>
            <p:cNvPicPr preferRelativeResize="0">
              <a:picLocks noChangeArrowheads="1"/>
            </p:cNvPicPr>
            <p:nvPr/>
          </p:nvPicPr>
          <p:blipFill>
            <a:blip r:embed="rId10" cstate="print"/>
            <a:srcRect/>
            <a:stretch>
              <a:fillRect/>
            </a:stretch>
          </p:blipFill>
          <p:spPr bwMode="auto">
            <a:xfrm>
              <a:off x="7431962" y="1883773"/>
              <a:ext cx="1483438" cy="1360760"/>
            </a:xfrm>
            <a:prstGeom prst="rect">
              <a:avLst/>
            </a:prstGeom>
            <a:noFill/>
            <a:ln w="9525">
              <a:noFill/>
              <a:miter lim="800000"/>
              <a:headEnd/>
              <a:tailEnd/>
            </a:ln>
          </p:spPr>
        </p:pic>
        <p:sp>
          <p:nvSpPr>
            <p:cNvPr id="46" name="Text Box 4"/>
            <p:cNvSpPr txBox="1">
              <a:spLocks noChangeArrowheads="1"/>
            </p:cNvSpPr>
            <p:nvPr/>
          </p:nvSpPr>
          <p:spPr bwMode="auto">
            <a:xfrm>
              <a:off x="7184722" y="1512654"/>
              <a:ext cx="1977917" cy="374740"/>
            </a:xfrm>
            <a:prstGeom prst="rect">
              <a:avLst/>
            </a:prstGeom>
            <a:noFill/>
            <a:ln w="9525">
              <a:noFill/>
              <a:miter lim="800000"/>
              <a:headEnd/>
              <a:tailEnd/>
            </a:ln>
          </p:spPr>
          <p:txBody>
            <a:bodyPr wrap="square">
              <a:spAutoFit/>
            </a:bodyPr>
            <a:lstStyle/>
            <a:p>
              <a:pPr defTabSz="731838"/>
              <a:r>
                <a:rPr lang="en-US" sz="900" dirty="0" smtClean="0">
                  <a:cs typeface="Arial" pitchFamily="34" charset="0"/>
                </a:rPr>
                <a:t>SYNAPT</a:t>
              </a:r>
              <a:r>
                <a:rPr lang="en-US" sz="900" baseline="30000" dirty="0">
                  <a:cs typeface="Arial" pitchFamily="34" charset="0"/>
                </a:rPr>
                <a:t>™</a:t>
              </a:r>
              <a:r>
                <a:rPr lang="en-US" sz="900" dirty="0">
                  <a:cs typeface="Arial" pitchFamily="34" charset="0"/>
                </a:rPr>
                <a:t> G2 MS</a:t>
              </a:r>
            </a:p>
          </p:txBody>
        </p:sp>
      </p:grpSp>
      <p:grpSp>
        <p:nvGrpSpPr>
          <p:cNvPr id="7" name="Group 30"/>
          <p:cNvGrpSpPr/>
          <p:nvPr/>
        </p:nvGrpSpPr>
        <p:grpSpPr>
          <a:xfrm>
            <a:off x="7848600" y="5791200"/>
            <a:ext cx="1524000" cy="1066801"/>
            <a:chOff x="7008325" y="2469197"/>
            <a:chExt cx="2512559" cy="2002791"/>
          </a:xfrm>
        </p:grpSpPr>
        <p:pic>
          <p:nvPicPr>
            <p:cNvPr id="48" name="Picture 2" descr="ACQUITY UPLC System with the SYNAPT HDMS System"/>
            <p:cNvPicPr preferRelativeResize="0">
              <a:picLocks noChangeArrowheads="1"/>
            </p:cNvPicPr>
            <p:nvPr/>
          </p:nvPicPr>
          <p:blipFill>
            <a:blip r:embed="rId11" cstate="print"/>
            <a:srcRect/>
            <a:stretch>
              <a:fillRect/>
            </a:stretch>
          </p:blipFill>
          <p:spPr bwMode="auto">
            <a:xfrm>
              <a:off x="7636465" y="2898367"/>
              <a:ext cx="1507535" cy="1573621"/>
            </a:xfrm>
            <a:prstGeom prst="rect">
              <a:avLst/>
            </a:prstGeom>
            <a:noFill/>
            <a:ln w="9525">
              <a:noFill/>
              <a:miter lim="800000"/>
              <a:headEnd/>
              <a:tailEnd/>
            </a:ln>
          </p:spPr>
        </p:pic>
        <p:sp>
          <p:nvSpPr>
            <p:cNvPr id="49" name="Text Box 4"/>
            <p:cNvSpPr txBox="1">
              <a:spLocks noChangeArrowheads="1"/>
            </p:cNvSpPr>
            <p:nvPr/>
          </p:nvSpPr>
          <p:spPr bwMode="auto">
            <a:xfrm>
              <a:off x="7008325" y="2469197"/>
              <a:ext cx="2512559" cy="429169"/>
            </a:xfrm>
            <a:prstGeom prst="rect">
              <a:avLst/>
            </a:prstGeom>
            <a:noFill/>
            <a:ln w="9525">
              <a:noFill/>
              <a:miter lim="800000"/>
              <a:headEnd/>
              <a:tailEnd/>
            </a:ln>
          </p:spPr>
          <p:txBody>
            <a:bodyPr wrap="square">
              <a:spAutoFit/>
            </a:bodyPr>
            <a:lstStyle/>
            <a:p>
              <a:pPr defTabSz="731838"/>
              <a:r>
                <a:rPr lang="en-US" sz="900" dirty="0" smtClean="0">
                  <a:cs typeface="Arial" pitchFamily="34" charset="0"/>
                </a:rPr>
                <a:t>SYNAPT</a:t>
              </a:r>
              <a:r>
                <a:rPr lang="en-US" sz="900" baseline="30000" dirty="0">
                  <a:cs typeface="Arial" pitchFamily="34" charset="0"/>
                </a:rPr>
                <a:t>™</a:t>
              </a:r>
              <a:r>
                <a:rPr lang="en-US" sz="900" dirty="0">
                  <a:cs typeface="Arial" pitchFamily="34" charset="0"/>
                </a:rPr>
                <a:t> G2 HDMS</a:t>
              </a:r>
            </a:p>
          </p:txBody>
        </p:sp>
      </p:grpSp>
      <p:grpSp>
        <p:nvGrpSpPr>
          <p:cNvPr id="8" name="Group 29"/>
          <p:cNvGrpSpPr/>
          <p:nvPr/>
        </p:nvGrpSpPr>
        <p:grpSpPr>
          <a:xfrm>
            <a:off x="6400800" y="5791200"/>
            <a:ext cx="1143000" cy="1066797"/>
            <a:chOff x="6676108" y="4444184"/>
            <a:chExt cx="2404553" cy="2139497"/>
          </a:xfrm>
        </p:grpSpPr>
        <p:pic>
          <p:nvPicPr>
            <p:cNvPr id="51" name="Picture 14" descr="QTof"/>
            <p:cNvPicPr>
              <a:picLocks noChangeAspect="1" noChangeArrowheads="1"/>
            </p:cNvPicPr>
            <p:nvPr/>
          </p:nvPicPr>
          <p:blipFill>
            <a:blip r:embed="rId12" cstate="print"/>
            <a:srcRect/>
            <a:stretch>
              <a:fillRect/>
            </a:stretch>
          </p:blipFill>
          <p:spPr bwMode="auto">
            <a:xfrm>
              <a:off x="6836411" y="4902644"/>
              <a:ext cx="2083946" cy="1681037"/>
            </a:xfrm>
            <a:prstGeom prst="rect">
              <a:avLst/>
            </a:prstGeom>
            <a:noFill/>
            <a:ln w="0">
              <a:noFill/>
              <a:miter lim="800000"/>
              <a:headEnd/>
              <a:tailEnd/>
            </a:ln>
          </p:spPr>
        </p:pic>
        <p:sp>
          <p:nvSpPr>
            <p:cNvPr id="52" name="Rectangle 15"/>
            <p:cNvSpPr>
              <a:spLocks noChangeArrowheads="1"/>
            </p:cNvSpPr>
            <p:nvPr/>
          </p:nvSpPr>
          <p:spPr bwMode="auto">
            <a:xfrm>
              <a:off x="6676108" y="4444184"/>
              <a:ext cx="2404553" cy="458465"/>
            </a:xfrm>
            <a:prstGeom prst="rect">
              <a:avLst/>
            </a:prstGeom>
            <a:noFill/>
            <a:ln w="0">
              <a:noFill/>
              <a:miter lim="800000"/>
              <a:headEnd/>
              <a:tailEnd/>
            </a:ln>
          </p:spPr>
          <p:txBody>
            <a:bodyPr wrap="square">
              <a:spAutoFit/>
            </a:bodyPr>
            <a:lstStyle/>
            <a:p>
              <a:pPr defTabSz="731838"/>
              <a:r>
                <a:rPr lang="en-US" sz="900" dirty="0" err="1" smtClean="0">
                  <a:cs typeface="Arial" pitchFamily="34" charset="0"/>
                </a:rPr>
                <a:t>Xevo</a:t>
              </a:r>
              <a:r>
                <a:rPr lang="en-US" sz="900" dirty="0">
                  <a:cs typeface="Arial" pitchFamily="34" charset="0"/>
                </a:rPr>
                <a:t>™ </a:t>
              </a:r>
              <a:r>
                <a:rPr lang="en-US" sz="900" dirty="0" err="1">
                  <a:cs typeface="Arial" pitchFamily="34" charset="0"/>
                </a:rPr>
                <a:t>QTof</a:t>
              </a:r>
              <a:r>
                <a:rPr lang="en-US" sz="900" dirty="0">
                  <a:cs typeface="Arial" pitchFamily="34" charset="0"/>
                </a:rPr>
                <a:t> MS</a:t>
              </a:r>
            </a:p>
          </p:txBody>
        </p:sp>
      </p:grpSp>
    </p:spTree>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3"/>
          <p:cNvPicPr>
            <a:picLocks noChangeAspect="1" noChangeArrowheads="1"/>
          </p:cNvPicPr>
          <p:nvPr/>
        </p:nvPicPr>
        <p:blipFill>
          <a:blip r:embed="rId3" cstate="print"/>
          <a:srcRect/>
          <a:stretch>
            <a:fillRect/>
          </a:stretch>
        </p:blipFill>
        <p:spPr bwMode="auto">
          <a:xfrm>
            <a:off x="533400" y="1676400"/>
            <a:ext cx="8205788" cy="4608513"/>
          </a:xfrm>
          <a:prstGeom prst="rect">
            <a:avLst/>
          </a:prstGeom>
          <a:solidFill>
            <a:schemeClr val="bg1"/>
          </a:solidFill>
          <a:ln>
            <a:noFill/>
          </a:ln>
          <a:effectLst>
            <a:outerShdw blurRad="190500" dist="190500" dir="2700000" algn="ctr" rotWithShape="0">
              <a:schemeClr val="bg2">
                <a:alpha val="30000"/>
              </a:schemeClr>
            </a:outerShdw>
          </a:effectLst>
        </p:spPr>
      </p:pic>
      <p:sp>
        <p:nvSpPr>
          <p:cNvPr id="24579" name="TextBox 4"/>
          <p:cNvSpPr txBox="1">
            <a:spLocks noChangeArrowheads="1"/>
          </p:cNvSpPr>
          <p:nvPr/>
        </p:nvSpPr>
        <p:spPr bwMode="auto">
          <a:xfrm>
            <a:off x="6477000" y="1905000"/>
            <a:ext cx="2025650" cy="923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Verdana" pitchFamily="34" charset="0"/>
                <a:ea typeface="ＭＳ Ｐゴシック" pitchFamily="34" charset="-128"/>
              </a:defRPr>
            </a:lvl1pPr>
            <a:lvl2pPr marL="742950" indent="-285750" eaLnBrk="0" hangingPunct="0">
              <a:defRPr sz="1600">
                <a:solidFill>
                  <a:schemeClr val="tx1"/>
                </a:solidFill>
                <a:latin typeface="Verdana" pitchFamily="34" charset="0"/>
                <a:ea typeface="ＭＳ Ｐゴシック" pitchFamily="34" charset="-128"/>
              </a:defRPr>
            </a:lvl2pPr>
            <a:lvl3pPr marL="1143000" indent="-228600" eaLnBrk="0" hangingPunct="0">
              <a:defRPr sz="1600">
                <a:solidFill>
                  <a:schemeClr val="tx1"/>
                </a:solidFill>
                <a:latin typeface="Verdana" pitchFamily="34" charset="0"/>
                <a:ea typeface="ＭＳ Ｐゴシック" pitchFamily="34" charset="-128"/>
              </a:defRPr>
            </a:lvl3pPr>
            <a:lvl4pPr marL="1600200" indent="-228600" eaLnBrk="0" hangingPunct="0">
              <a:defRPr sz="1600">
                <a:solidFill>
                  <a:schemeClr val="tx1"/>
                </a:solidFill>
                <a:latin typeface="Verdana" pitchFamily="34" charset="0"/>
                <a:ea typeface="ＭＳ Ｐゴシック" pitchFamily="34" charset="-128"/>
              </a:defRPr>
            </a:lvl4pPr>
            <a:lvl5pPr marL="2057400" indent="-228600" eaLnBrk="0" hangingPunct="0">
              <a:defRPr sz="1600">
                <a:solidFill>
                  <a:schemeClr val="tx1"/>
                </a:solidFill>
                <a:latin typeface="Verdana" pitchFamily="34" charset="0"/>
                <a:ea typeface="ＭＳ Ｐゴシック" pitchFamily="34" charset="-128"/>
              </a:defRPr>
            </a:lvl5pPr>
            <a:lvl6pPr marL="25146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6pPr>
            <a:lvl7pPr marL="29718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7pPr>
            <a:lvl8pPr marL="34290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8pPr>
            <a:lvl9pPr marL="38862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9pPr>
          </a:lstStyle>
          <a:p>
            <a:pPr eaLnBrk="1" hangingPunct="1"/>
            <a:r>
              <a:rPr lang="en-US"/>
              <a:t>10 Second Gradient</a:t>
            </a:r>
          </a:p>
          <a:p>
            <a:pPr eaLnBrk="1" hangingPunct="1"/>
            <a:r>
              <a:rPr lang="en-US"/>
              <a:t>Peak Capacity = 46</a:t>
            </a:r>
          </a:p>
          <a:p>
            <a:pPr eaLnBrk="1" hangingPunct="1"/>
            <a:endParaRPr lang="en-US"/>
          </a:p>
        </p:txBody>
      </p:sp>
      <p:sp>
        <p:nvSpPr>
          <p:cNvPr id="24580" name="TextBox 5"/>
          <p:cNvSpPr txBox="1">
            <a:spLocks noChangeArrowheads="1"/>
          </p:cNvSpPr>
          <p:nvPr/>
        </p:nvSpPr>
        <p:spPr bwMode="auto">
          <a:xfrm>
            <a:off x="990600" y="3581400"/>
            <a:ext cx="2114550" cy="276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Verdana" pitchFamily="34" charset="0"/>
                <a:ea typeface="ＭＳ Ｐゴシック" pitchFamily="34" charset="-128"/>
              </a:defRPr>
            </a:lvl1pPr>
            <a:lvl2pPr marL="742950" indent="-285750" eaLnBrk="0" hangingPunct="0">
              <a:defRPr sz="1600">
                <a:solidFill>
                  <a:schemeClr val="tx1"/>
                </a:solidFill>
                <a:latin typeface="Verdana" pitchFamily="34" charset="0"/>
                <a:ea typeface="ＭＳ Ｐゴシック" pitchFamily="34" charset="-128"/>
              </a:defRPr>
            </a:lvl2pPr>
            <a:lvl3pPr marL="1143000" indent="-228600" eaLnBrk="0" hangingPunct="0">
              <a:defRPr sz="1600">
                <a:solidFill>
                  <a:schemeClr val="tx1"/>
                </a:solidFill>
                <a:latin typeface="Verdana" pitchFamily="34" charset="0"/>
                <a:ea typeface="ＭＳ Ｐゴシック" pitchFamily="34" charset="-128"/>
              </a:defRPr>
            </a:lvl3pPr>
            <a:lvl4pPr marL="1600200" indent="-228600" eaLnBrk="0" hangingPunct="0">
              <a:defRPr sz="1600">
                <a:solidFill>
                  <a:schemeClr val="tx1"/>
                </a:solidFill>
                <a:latin typeface="Verdana" pitchFamily="34" charset="0"/>
                <a:ea typeface="ＭＳ Ｐゴシック" pitchFamily="34" charset="-128"/>
              </a:defRPr>
            </a:lvl4pPr>
            <a:lvl5pPr marL="2057400" indent="-228600" eaLnBrk="0" hangingPunct="0">
              <a:defRPr sz="1600">
                <a:solidFill>
                  <a:schemeClr val="tx1"/>
                </a:solidFill>
                <a:latin typeface="Verdana" pitchFamily="34" charset="0"/>
                <a:ea typeface="ＭＳ Ｐゴシック" pitchFamily="34" charset="-128"/>
              </a:defRPr>
            </a:lvl5pPr>
            <a:lvl6pPr marL="25146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6pPr>
            <a:lvl7pPr marL="29718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7pPr>
            <a:lvl8pPr marL="34290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8pPr>
            <a:lvl9pPr marL="38862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9pPr>
          </a:lstStyle>
          <a:p>
            <a:pPr eaLnBrk="1" hangingPunct="1"/>
            <a:r>
              <a:rPr lang="en-US" sz="1200"/>
              <a:t>½ Height Width = 88ms </a:t>
            </a:r>
          </a:p>
        </p:txBody>
      </p:sp>
      <p:cxnSp>
        <p:nvCxnSpPr>
          <p:cNvPr id="9" name="Straight Arrow Connector 8"/>
          <p:cNvCxnSpPr/>
          <p:nvPr/>
        </p:nvCxnSpPr>
        <p:spPr>
          <a:xfrm>
            <a:off x="2819400" y="3962400"/>
            <a:ext cx="304800" cy="158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4582" name="Rectangle 2"/>
          <p:cNvSpPr txBox="1">
            <a:spLocks noChangeArrowheads="1"/>
          </p:cNvSpPr>
          <p:nvPr/>
        </p:nvSpPr>
        <p:spPr bwMode="gray">
          <a:xfrm>
            <a:off x="152400" y="-33338"/>
            <a:ext cx="6858000" cy="106680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b"/>
          <a:lstStyle>
            <a:lvl1pPr eaLnBrk="0" hangingPunct="0">
              <a:defRPr sz="1600">
                <a:solidFill>
                  <a:schemeClr val="tx1"/>
                </a:solidFill>
                <a:latin typeface="Verdana" pitchFamily="34" charset="0"/>
                <a:ea typeface="ＭＳ Ｐゴシック" pitchFamily="34" charset="-128"/>
              </a:defRPr>
            </a:lvl1pPr>
            <a:lvl2pPr marL="742950" indent="-285750" eaLnBrk="0" hangingPunct="0">
              <a:defRPr sz="1600">
                <a:solidFill>
                  <a:schemeClr val="tx1"/>
                </a:solidFill>
                <a:latin typeface="Verdana" pitchFamily="34" charset="0"/>
                <a:ea typeface="ＭＳ Ｐゴシック" pitchFamily="34" charset="-128"/>
              </a:defRPr>
            </a:lvl2pPr>
            <a:lvl3pPr marL="1143000" indent="-228600" eaLnBrk="0" hangingPunct="0">
              <a:defRPr sz="1600">
                <a:solidFill>
                  <a:schemeClr val="tx1"/>
                </a:solidFill>
                <a:latin typeface="Verdana" pitchFamily="34" charset="0"/>
                <a:ea typeface="ＭＳ Ｐゴシック" pitchFamily="34" charset="-128"/>
              </a:defRPr>
            </a:lvl3pPr>
            <a:lvl4pPr marL="1600200" indent="-228600" eaLnBrk="0" hangingPunct="0">
              <a:defRPr sz="1600">
                <a:solidFill>
                  <a:schemeClr val="tx1"/>
                </a:solidFill>
                <a:latin typeface="Verdana" pitchFamily="34" charset="0"/>
                <a:ea typeface="ＭＳ Ｐゴシック" pitchFamily="34" charset="-128"/>
              </a:defRPr>
            </a:lvl4pPr>
            <a:lvl5pPr marL="2057400" indent="-228600" eaLnBrk="0" hangingPunct="0">
              <a:defRPr sz="1600">
                <a:solidFill>
                  <a:schemeClr val="tx1"/>
                </a:solidFill>
                <a:latin typeface="Verdana" pitchFamily="34" charset="0"/>
                <a:ea typeface="ＭＳ Ｐゴシック" pitchFamily="34" charset="-128"/>
              </a:defRPr>
            </a:lvl5pPr>
            <a:lvl6pPr marL="25146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6pPr>
            <a:lvl7pPr marL="29718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7pPr>
            <a:lvl8pPr marL="34290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8pPr>
            <a:lvl9pPr marL="38862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9pPr>
          </a:lstStyle>
          <a:p>
            <a:pPr>
              <a:lnSpc>
                <a:spcPct val="110000"/>
              </a:lnSpc>
            </a:pPr>
            <a:r>
              <a:rPr lang="en-US" sz="2400">
                <a:solidFill>
                  <a:schemeClr val="bg1"/>
                </a:solidFill>
              </a:rPr>
              <a:t>Accelerated analyses</a:t>
            </a:r>
          </a:p>
          <a:p>
            <a:pPr>
              <a:lnSpc>
                <a:spcPct val="110000"/>
              </a:lnSpc>
            </a:pPr>
            <a:r>
              <a:rPr lang="en-US" sz="2400">
                <a:solidFill>
                  <a:schemeClr val="bg1"/>
                </a:solidFill>
              </a:rPr>
              <a:t>Ballistic Gradients</a:t>
            </a:r>
          </a:p>
        </p:txBody>
      </p:sp>
      <p:sp>
        <p:nvSpPr>
          <p:cNvPr id="24583" name="TextBox 7"/>
          <p:cNvSpPr txBox="1">
            <a:spLocks noChangeArrowheads="1"/>
          </p:cNvSpPr>
          <p:nvPr/>
        </p:nvSpPr>
        <p:spPr bwMode="auto">
          <a:xfrm>
            <a:off x="3657600" y="2667000"/>
            <a:ext cx="3832225" cy="276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Verdana" pitchFamily="34" charset="0"/>
                <a:ea typeface="ＭＳ Ｐゴシック" pitchFamily="34" charset="-128"/>
              </a:defRPr>
            </a:lvl1pPr>
            <a:lvl2pPr marL="742950" indent="-285750" eaLnBrk="0" hangingPunct="0">
              <a:defRPr sz="1600">
                <a:solidFill>
                  <a:schemeClr val="tx1"/>
                </a:solidFill>
                <a:latin typeface="Verdana" pitchFamily="34" charset="0"/>
                <a:ea typeface="ＭＳ Ｐゴシック" pitchFamily="34" charset="-128"/>
              </a:defRPr>
            </a:lvl2pPr>
            <a:lvl3pPr marL="1143000" indent="-228600" eaLnBrk="0" hangingPunct="0">
              <a:defRPr sz="1600">
                <a:solidFill>
                  <a:schemeClr val="tx1"/>
                </a:solidFill>
                <a:latin typeface="Verdana" pitchFamily="34" charset="0"/>
                <a:ea typeface="ＭＳ Ｐゴシック" pitchFamily="34" charset="-128"/>
              </a:defRPr>
            </a:lvl3pPr>
            <a:lvl4pPr marL="1600200" indent="-228600" eaLnBrk="0" hangingPunct="0">
              <a:defRPr sz="1600">
                <a:solidFill>
                  <a:schemeClr val="tx1"/>
                </a:solidFill>
                <a:latin typeface="Verdana" pitchFamily="34" charset="0"/>
                <a:ea typeface="ＭＳ Ｐゴシック" pitchFamily="34" charset="-128"/>
              </a:defRPr>
            </a:lvl4pPr>
            <a:lvl5pPr marL="2057400" indent="-228600" eaLnBrk="0" hangingPunct="0">
              <a:defRPr sz="1600">
                <a:solidFill>
                  <a:schemeClr val="tx1"/>
                </a:solidFill>
                <a:latin typeface="Verdana" pitchFamily="34" charset="0"/>
                <a:ea typeface="ＭＳ Ｐゴシック" pitchFamily="34" charset="-128"/>
              </a:defRPr>
            </a:lvl5pPr>
            <a:lvl6pPr marL="25146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6pPr>
            <a:lvl7pPr marL="29718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7pPr>
            <a:lvl8pPr marL="34290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8pPr>
            <a:lvl9pPr marL="38862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9pPr>
          </a:lstStyle>
          <a:p>
            <a:pPr eaLnBrk="1" hangingPunct="1"/>
            <a:r>
              <a:rPr lang="en-US" sz="1200"/>
              <a:t>RETENTION TIME SD = 12ms (for 6 replicates)</a:t>
            </a:r>
          </a:p>
        </p:txBody>
      </p:sp>
      <p:cxnSp>
        <p:nvCxnSpPr>
          <p:cNvPr id="10" name="Straight Arrow Connector 9"/>
          <p:cNvCxnSpPr/>
          <p:nvPr/>
        </p:nvCxnSpPr>
        <p:spPr>
          <a:xfrm rot="10800000">
            <a:off x="3276600" y="2819400"/>
            <a:ext cx="304800" cy="158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4585" name="TextBox 11"/>
          <p:cNvSpPr txBox="1">
            <a:spLocks noChangeArrowheads="1"/>
          </p:cNvSpPr>
          <p:nvPr/>
        </p:nvSpPr>
        <p:spPr bwMode="auto">
          <a:xfrm>
            <a:off x="6096000" y="6324600"/>
            <a:ext cx="2565400"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1600">
                <a:solidFill>
                  <a:schemeClr val="tx1"/>
                </a:solidFill>
                <a:latin typeface="Verdana" pitchFamily="34" charset="0"/>
                <a:ea typeface="ＭＳ Ｐゴシック" pitchFamily="34" charset="-128"/>
              </a:defRPr>
            </a:lvl1pPr>
            <a:lvl2pPr marL="742950" indent="-285750" eaLnBrk="0" hangingPunct="0">
              <a:defRPr sz="1600">
                <a:solidFill>
                  <a:schemeClr val="tx1"/>
                </a:solidFill>
                <a:latin typeface="Verdana" pitchFamily="34" charset="0"/>
                <a:ea typeface="ＭＳ Ｐゴシック" pitchFamily="34" charset="-128"/>
              </a:defRPr>
            </a:lvl2pPr>
            <a:lvl3pPr marL="1143000" indent="-228600" eaLnBrk="0" hangingPunct="0">
              <a:defRPr sz="1600">
                <a:solidFill>
                  <a:schemeClr val="tx1"/>
                </a:solidFill>
                <a:latin typeface="Verdana" pitchFamily="34" charset="0"/>
                <a:ea typeface="ＭＳ Ｐゴシック" pitchFamily="34" charset="-128"/>
              </a:defRPr>
            </a:lvl3pPr>
            <a:lvl4pPr marL="1600200" indent="-228600" eaLnBrk="0" hangingPunct="0">
              <a:defRPr sz="1600">
                <a:solidFill>
                  <a:schemeClr val="tx1"/>
                </a:solidFill>
                <a:latin typeface="Verdana" pitchFamily="34" charset="0"/>
                <a:ea typeface="ＭＳ Ｐゴシック" pitchFamily="34" charset="-128"/>
              </a:defRPr>
            </a:lvl4pPr>
            <a:lvl5pPr marL="2057400" indent="-228600" eaLnBrk="0" hangingPunct="0">
              <a:defRPr sz="1600">
                <a:solidFill>
                  <a:schemeClr val="tx1"/>
                </a:solidFill>
                <a:latin typeface="Verdana" pitchFamily="34" charset="0"/>
                <a:ea typeface="ＭＳ Ｐゴシック" pitchFamily="34" charset="-128"/>
              </a:defRPr>
            </a:lvl5pPr>
            <a:lvl6pPr marL="25146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6pPr>
            <a:lvl7pPr marL="29718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7pPr>
            <a:lvl8pPr marL="34290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8pPr>
            <a:lvl9pPr marL="38862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9pPr>
          </a:lstStyle>
          <a:p>
            <a:pPr eaLnBrk="1" hangingPunct="1"/>
            <a:r>
              <a:rPr lang="en-US"/>
              <a:t>2 mL/min @ 90°C</a:t>
            </a:r>
          </a:p>
          <a:p>
            <a:pPr eaLnBrk="1" hangingPunct="1"/>
            <a:endParaRPr lang="en-US"/>
          </a:p>
        </p:txBody>
      </p:sp>
    </p:spTree>
  </p:cSld>
  <p:clrMapOvr>
    <a:masterClrMapping/>
  </p:clrMapOvr>
  <p:transition spd="slow"/>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152400" y="-33338"/>
            <a:ext cx="6858000" cy="1066801"/>
          </a:xfrm>
        </p:spPr>
        <p:txBody>
          <a:bodyPr/>
          <a:lstStyle/>
          <a:p>
            <a:pPr eaLnBrk="1" hangingPunct="1"/>
            <a:r>
              <a:rPr lang="en-US" smtClean="0">
                <a:ea typeface="ＭＳ Ｐゴシック" pitchFamily="34" charset="-128"/>
              </a:rPr>
              <a:t>Isocratic Separation Comparison</a:t>
            </a:r>
            <a:br>
              <a:rPr lang="en-US" smtClean="0">
                <a:ea typeface="ＭＳ Ｐゴシック" pitchFamily="34" charset="-128"/>
              </a:rPr>
            </a:br>
            <a:r>
              <a:rPr lang="en-US" smtClean="0">
                <a:ea typeface="ＭＳ Ｐゴシック" pitchFamily="34" charset="-128"/>
              </a:rPr>
              <a:t>- 2.1 x 50 mm column </a:t>
            </a:r>
          </a:p>
        </p:txBody>
      </p:sp>
      <p:pic>
        <p:nvPicPr>
          <p:cNvPr id="25603" name="Picture 2"/>
          <p:cNvPicPr>
            <a:picLocks noGrp="1" noChangeAspect="1" noChangeArrowheads="1"/>
          </p:cNvPicPr>
          <p:nvPr>
            <p:ph idx="1"/>
          </p:nvPr>
        </p:nvPicPr>
        <p:blipFill>
          <a:blip r:embed="rId3" cstate="print">
            <a:extLst>
              <a:ext uri="{28A0092B-C50C-407E-A947-70E740481C1C}">
                <a14:useLocalDpi xmlns:a14="http://schemas.microsoft.com/office/drawing/2010/main" xmlns="" val="0"/>
              </a:ext>
            </a:extLst>
          </a:blip>
          <a:srcRect/>
          <a:stretch>
            <a:fillRect/>
          </a:stretch>
        </p:blipFill>
        <p:spPr bwMode="auto">
          <a:xfrm>
            <a:off x="533400" y="1371600"/>
            <a:ext cx="7953375" cy="5029200"/>
          </a:xfrm>
        </p:spPr>
      </p:pic>
      <p:sp>
        <p:nvSpPr>
          <p:cNvPr id="25604" name="TextBox 3"/>
          <p:cNvSpPr txBox="1">
            <a:spLocks noChangeArrowheads="1"/>
          </p:cNvSpPr>
          <p:nvPr/>
        </p:nvSpPr>
        <p:spPr bwMode="auto">
          <a:xfrm>
            <a:off x="5181600" y="3190875"/>
            <a:ext cx="3352800" cy="647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1600">
                <a:solidFill>
                  <a:schemeClr val="tx1"/>
                </a:solidFill>
                <a:latin typeface="Verdana" pitchFamily="34" charset="0"/>
                <a:ea typeface="ＭＳ Ｐゴシック" pitchFamily="34" charset="-128"/>
              </a:defRPr>
            </a:lvl1pPr>
            <a:lvl2pPr marL="742950" indent="-285750" eaLnBrk="0" hangingPunct="0">
              <a:defRPr sz="1600">
                <a:solidFill>
                  <a:schemeClr val="tx1"/>
                </a:solidFill>
                <a:latin typeface="Verdana" pitchFamily="34" charset="0"/>
                <a:ea typeface="ＭＳ Ｐゴシック" pitchFamily="34" charset="-128"/>
              </a:defRPr>
            </a:lvl2pPr>
            <a:lvl3pPr marL="1143000" indent="-228600" eaLnBrk="0" hangingPunct="0">
              <a:defRPr sz="1600">
                <a:solidFill>
                  <a:schemeClr val="tx1"/>
                </a:solidFill>
                <a:latin typeface="Verdana" pitchFamily="34" charset="0"/>
                <a:ea typeface="ＭＳ Ｐゴシック" pitchFamily="34" charset="-128"/>
              </a:defRPr>
            </a:lvl3pPr>
            <a:lvl4pPr marL="1600200" indent="-228600" eaLnBrk="0" hangingPunct="0">
              <a:defRPr sz="1600">
                <a:solidFill>
                  <a:schemeClr val="tx1"/>
                </a:solidFill>
                <a:latin typeface="Verdana" pitchFamily="34" charset="0"/>
                <a:ea typeface="ＭＳ Ｐゴシック" pitchFamily="34" charset="-128"/>
              </a:defRPr>
            </a:lvl4pPr>
            <a:lvl5pPr marL="2057400" indent="-228600" eaLnBrk="0" hangingPunct="0">
              <a:defRPr sz="1600">
                <a:solidFill>
                  <a:schemeClr val="tx1"/>
                </a:solidFill>
                <a:latin typeface="Verdana" pitchFamily="34" charset="0"/>
                <a:ea typeface="ＭＳ Ｐゴシック" pitchFamily="34" charset="-128"/>
              </a:defRPr>
            </a:lvl5pPr>
            <a:lvl6pPr marL="25146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6pPr>
            <a:lvl7pPr marL="29718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7pPr>
            <a:lvl8pPr marL="34290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8pPr>
            <a:lvl9pPr marL="38862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9pPr>
          </a:lstStyle>
          <a:p>
            <a:pPr eaLnBrk="1" hangingPunct="1"/>
            <a:r>
              <a:rPr lang="en-US" sz="1200" dirty="0"/>
              <a:t>ACQUITY </a:t>
            </a:r>
            <a:r>
              <a:rPr lang="en-US" sz="1200" dirty="0" smtClean="0"/>
              <a:t>UPLC; </a:t>
            </a:r>
            <a:endParaRPr lang="en-US" sz="1200" dirty="0"/>
          </a:p>
          <a:p>
            <a:pPr eaLnBrk="1" hangingPunct="1"/>
            <a:r>
              <a:rPr lang="en-US" sz="1200" dirty="0"/>
              <a:t>12 </a:t>
            </a:r>
            <a:r>
              <a:rPr lang="el-GR" sz="1200" dirty="0"/>
              <a:t>μ</a:t>
            </a:r>
            <a:r>
              <a:rPr lang="en-US" sz="1200" dirty="0"/>
              <a:t>L measured band spread</a:t>
            </a:r>
          </a:p>
          <a:p>
            <a:pPr eaLnBrk="1" hangingPunct="1"/>
            <a:r>
              <a:rPr lang="en-US" sz="1200" dirty="0"/>
              <a:t>Average USP Plates = 7163</a:t>
            </a:r>
          </a:p>
        </p:txBody>
      </p:sp>
      <p:sp>
        <p:nvSpPr>
          <p:cNvPr id="25605" name="TextBox 5"/>
          <p:cNvSpPr txBox="1">
            <a:spLocks noChangeArrowheads="1"/>
          </p:cNvSpPr>
          <p:nvPr/>
        </p:nvSpPr>
        <p:spPr bwMode="auto">
          <a:xfrm>
            <a:off x="5165725" y="1676400"/>
            <a:ext cx="3352800"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1600">
                <a:solidFill>
                  <a:schemeClr val="tx1"/>
                </a:solidFill>
                <a:latin typeface="Verdana" pitchFamily="34" charset="0"/>
                <a:ea typeface="ＭＳ Ｐゴシック" pitchFamily="34" charset="-128"/>
              </a:defRPr>
            </a:lvl1pPr>
            <a:lvl2pPr marL="742950" indent="-285750" eaLnBrk="0" hangingPunct="0">
              <a:defRPr sz="1600">
                <a:solidFill>
                  <a:schemeClr val="tx1"/>
                </a:solidFill>
                <a:latin typeface="Verdana" pitchFamily="34" charset="0"/>
                <a:ea typeface="ＭＳ Ｐゴシック" pitchFamily="34" charset="-128"/>
              </a:defRPr>
            </a:lvl2pPr>
            <a:lvl3pPr marL="1143000" indent="-228600" eaLnBrk="0" hangingPunct="0">
              <a:defRPr sz="1600">
                <a:solidFill>
                  <a:schemeClr val="tx1"/>
                </a:solidFill>
                <a:latin typeface="Verdana" pitchFamily="34" charset="0"/>
                <a:ea typeface="ＭＳ Ｐゴシック" pitchFamily="34" charset="-128"/>
              </a:defRPr>
            </a:lvl3pPr>
            <a:lvl4pPr marL="1600200" indent="-228600" eaLnBrk="0" hangingPunct="0">
              <a:defRPr sz="1600">
                <a:solidFill>
                  <a:schemeClr val="tx1"/>
                </a:solidFill>
                <a:latin typeface="Verdana" pitchFamily="34" charset="0"/>
                <a:ea typeface="ＭＳ Ｐゴシック" pitchFamily="34" charset="-128"/>
              </a:defRPr>
            </a:lvl4pPr>
            <a:lvl5pPr marL="2057400" indent="-228600" eaLnBrk="0" hangingPunct="0">
              <a:defRPr sz="1600">
                <a:solidFill>
                  <a:schemeClr val="tx1"/>
                </a:solidFill>
                <a:latin typeface="Verdana" pitchFamily="34" charset="0"/>
                <a:ea typeface="ＭＳ Ｐゴシック" pitchFamily="34" charset="-128"/>
              </a:defRPr>
            </a:lvl5pPr>
            <a:lvl6pPr marL="25146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6pPr>
            <a:lvl7pPr marL="29718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7pPr>
            <a:lvl8pPr marL="34290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8pPr>
            <a:lvl9pPr marL="38862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9pPr>
          </a:lstStyle>
          <a:p>
            <a:pPr eaLnBrk="1" hangingPunct="1"/>
            <a:r>
              <a:rPr lang="en-US" sz="1200" dirty="0"/>
              <a:t>UHPLC low volume configuration; </a:t>
            </a:r>
            <a:br>
              <a:rPr lang="en-US" sz="1200" dirty="0"/>
            </a:br>
            <a:r>
              <a:rPr lang="en-US" sz="1200" dirty="0"/>
              <a:t>21 </a:t>
            </a:r>
            <a:r>
              <a:rPr lang="el-GR" sz="1200" dirty="0"/>
              <a:t>μ</a:t>
            </a:r>
            <a:r>
              <a:rPr lang="en-US" sz="1200" dirty="0"/>
              <a:t>L measured band spread</a:t>
            </a:r>
          </a:p>
          <a:p>
            <a:pPr eaLnBrk="1" hangingPunct="1"/>
            <a:r>
              <a:rPr lang="en-US" sz="1200" dirty="0"/>
              <a:t>Average USP Plates = 6016</a:t>
            </a:r>
          </a:p>
        </p:txBody>
      </p:sp>
      <p:sp>
        <p:nvSpPr>
          <p:cNvPr id="25606" name="TextBox 6"/>
          <p:cNvSpPr txBox="1">
            <a:spLocks noChangeArrowheads="1"/>
          </p:cNvSpPr>
          <p:nvPr/>
        </p:nvSpPr>
        <p:spPr bwMode="auto">
          <a:xfrm>
            <a:off x="5181600" y="4800600"/>
            <a:ext cx="3352800"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1600">
                <a:solidFill>
                  <a:schemeClr val="tx1"/>
                </a:solidFill>
                <a:latin typeface="Verdana" pitchFamily="34" charset="0"/>
                <a:ea typeface="ＭＳ Ｐゴシック" pitchFamily="34" charset="-128"/>
              </a:defRPr>
            </a:lvl1pPr>
            <a:lvl2pPr marL="742950" indent="-285750" eaLnBrk="0" hangingPunct="0">
              <a:defRPr sz="1600">
                <a:solidFill>
                  <a:schemeClr val="tx1"/>
                </a:solidFill>
                <a:latin typeface="Verdana" pitchFamily="34" charset="0"/>
                <a:ea typeface="ＭＳ Ｐゴシック" pitchFamily="34" charset="-128"/>
              </a:defRPr>
            </a:lvl2pPr>
            <a:lvl3pPr marL="1143000" indent="-228600" eaLnBrk="0" hangingPunct="0">
              <a:defRPr sz="1600">
                <a:solidFill>
                  <a:schemeClr val="tx1"/>
                </a:solidFill>
                <a:latin typeface="Verdana" pitchFamily="34" charset="0"/>
                <a:ea typeface="ＭＳ Ｐゴシック" pitchFamily="34" charset="-128"/>
              </a:defRPr>
            </a:lvl3pPr>
            <a:lvl4pPr marL="1600200" indent="-228600" eaLnBrk="0" hangingPunct="0">
              <a:defRPr sz="1600">
                <a:solidFill>
                  <a:schemeClr val="tx1"/>
                </a:solidFill>
                <a:latin typeface="Verdana" pitchFamily="34" charset="0"/>
                <a:ea typeface="ＭＳ Ｐゴシック" pitchFamily="34" charset="-128"/>
              </a:defRPr>
            </a:lvl4pPr>
            <a:lvl5pPr marL="2057400" indent="-228600" eaLnBrk="0" hangingPunct="0">
              <a:defRPr sz="1600">
                <a:solidFill>
                  <a:schemeClr val="tx1"/>
                </a:solidFill>
                <a:latin typeface="Verdana" pitchFamily="34" charset="0"/>
                <a:ea typeface="ＭＳ Ｐゴシック" pitchFamily="34" charset="-128"/>
              </a:defRPr>
            </a:lvl5pPr>
            <a:lvl6pPr marL="25146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6pPr>
            <a:lvl7pPr marL="29718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7pPr>
            <a:lvl8pPr marL="34290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8pPr>
            <a:lvl9pPr marL="38862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9pPr>
          </a:lstStyle>
          <a:p>
            <a:pPr eaLnBrk="1" hangingPunct="1"/>
            <a:r>
              <a:rPr lang="en-US" sz="1200" dirty="0"/>
              <a:t>ACQUITY UPLC </a:t>
            </a:r>
            <a:r>
              <a:rPr lang="en-US" sz="1200" dirty="0" smtClean="0"/>
              <a:t>I-Class;</a:t>
            </a:r>
            <a:endParaRPr lang="en-US" sz="1200" dirty="0"/>
          </a:p>
          <a:p>
            <a:pPr eaLnBrk="1" hangingPunct="1"/>
            <a:r>
              <a:rPr lang="en-US" sz="1200" dirty="0"/>
              <a:t>5 </a:t>
            </a:r>
            <a:r>
              <a:rPr lang="el-GR" sz="1200" dirty="0"/>
              <a:t>μ</a:t>
            </a:r>
            <a:r>
              <a:rPr lang="en-US" sz="1200" dirty="0"/>
              <a:t>L band spread</a:t>
            </a:r>
          </a:p>
          <a:p>
            <a:pPr eaLnBrk="1" hangingPunct="1"/>
            <a:r>
              <a:rPr lang="en-US" sz="1200" dirty="0"/>
              <a:t>Average USP Plates = 11,356</a:t>
            </a:r>
          </a:p>
        </p:txBody>
      </p:sp>
      <p:sp>
        <p:nvSpPr>
          <p:cNvPr id="25607" name="Rectangle 9"/>
          <p:cNvSpPr>
            <a:spLocks noChangeArrowheads="1"/>
          </p:cNvSpPr>
          <p:nvPr/>
        </p:nvSpPr>
        <p:spPr bwMode="auto">
          <a:xfrm>
            <a:off x="3429000" y="1371600"/>
            <a:ext cx="304800" cy="152400"/>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Tree>
    <p:extLst>
      <p:ext uri="{BB962C8B-B14F-4D97-AF65-F5344CB8AC3E}">
        <p14:creationId xmlns:p14="http://schemas.microsoft.com/office/powerpoint/2010/main" xmlns="" val="1491181214"/>
      </p:ext>
    </p:extLst>
  </p:cSld>
  <p:clrMapOvr>
    <a:masterClrMapping/>
  </p:clrMapOvr>
  <p:transition spd="slow"/>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152400" y="-33338"/>
            <a:ext cx="8610600" cy="1066801"/>
          </a:xfrm>
        </p:spPr>
        <p:txBody>
          <a:bodyPr/>
          <a:lstStyle/>
          <a:p>
            <a:pPr eaLnBrk="1" hangingPunct="1"/>
            <a:r>
              <a:rPr lang="en-US" sz="2000" dirty="0" smtClean="0">
                <a:ea typeface="ＭＳ Ｐゴシック" pitchFamily="34" charset="-128"/>
              </a:rPr>
              <a:t>Accelerate Ballistic Separations</a:t>
            </a:r>
            <a:br>
              <a:rPr lang="en-US" sz="2000" dirty="0" smtClean="0">
                <a:ea typeface="ＭＳ Ｐゴシック" pitchFamily="34" charset="-128"/>
              </a:rPr>
            </a:br>
            <a:r>
              <a:rPr lang="en-US" sz="2000" dirty="0" smtClean="0">
                <a:ea typeface="ＭＳ Ｐゴシック" pitchFamily="34" charset="-128"/>
              </a:rPr>
              <a:t>ACQUITY UPLC and ACQUITY UPLC I-Class</a:t>
            </a:r>
            <a:br>
              <a:rPr lang="en-US" sz="2000" dirty="0" smtClean="0">
                <a:ea typeface="ＭＳ Ｐゴシック" pitchFamily="34" charset="-128"/>
              </a:rPr>
            </a:br>
            <a:r>
              <a:rPr lang="en-US" sz="2000" dirty="0" smtClean="0">
                <a:ea typeface="ＭＳ Ｐゴシック" pitchFamily="34" charset="-128"/>
              </a:rPr>
              <a:t> – 1 mm I.D. column</a:t>
            </a:r>
          </a:p>
        </p:txBody>
      </p:sp>
      <p:pic>
        <p:nvPicPr>
          <p:cNvPr id="26627" name="Picture 2"/>
          <p:cNvPicPr>
            <a:picLocks noGrp="1" noChangeAspect="1" noChangeArrowheads="1"/>
          </p:cNvPicPr>
          <p:nvPr>
            <p:ph idx="1"/>
          </p:nvPr>
        </p:nvPicPr>
        <p:blipFill>
          <a:blip r:embed="rId3" cstate="print">
            <a:extLst>
              <a:ext uri="{28A0092B-C50C-407E-A947-70E740481C1C}">
                <a14:useLocalDpi xmlns:a14="http://schemas.microsoft.com/office/drawing/2010/main" xmlns="" val="0"/>
              </a:ext>
            </a:extLst>
          </a:blip>
          <a:srcRect/>
          <a:stretch>
            <a:fillRect/>
          </a:stretch>
        </p:blipFill>
        <p:spPr bwMode="auto">
          <a:xfrm>
            <a:off x="457200" y="1371600"/>
            <a:ext cx="8229600" cy="4694238"/>
          </a:xfrm>
        </p:spPr>
      </p:pic>
      <p:sp>
        <p:nvSpPr>
          <p:cNvPr id="26628" name="TextBox 5"/>
          <p:cNvSpPr txBox="1">
            <a:spLocks noChangeArrowheads="1"/>
          </p:cNvSpPr>
          <p:nvPr/>
        </p:nvSpPr>
        <p:spPr bwMode="auto">
          <a:xfrm>
            <a:off x="6248400" y="1752600"/>
            <a:ext cx="2344738" cy="830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1600">
                <a:solidFill>
                  <a:schemeClr val="tx1"/>
                </a:solidFill>
                <a:latin typeface="Verdana" pitchFamily="34" charset="0"/>
                <a:ea typeface="ＭＳ Ｐゴシック" pitchFamily="34" charset="-128"/>
              </a:defRPr>
            </a:lvl1pPr>
            <a:lvl2pPr marL="742950" indent="-285750" eaLnBrk="0" hangingPunct="0">
              <a:defRPr sz="1600">
                <a:solidFill>
                  <a:schemeClr val="tx1"/>
                </a:solidFill>
                <a:latin typeface="Verdana" pitchFamily="34" charset="0"/>
                <a:ea typeface="ＭＳ Ｐゴシック" pitchFamily="34" charset="-128"/>
              </a:defRPr>
            </a:lvl2pPr>
            <a:lvl3pPr marL="1143000" indent="-228600" eaLnBrk="0" hangingPunct="0">
              <a:defRPr sz="1600">
                <a:solidFill>
                  <a:schemeClr val="tx1"/>
                </a:solidFill>
                <a:latin typeface="Verdana" pitchFamily="34" charset="0"/>
                <a:ea typeface="ＭＳ Ｐゴシック" pitchFamily="34" charset="-128"/>
              </a:defRPr>
            </a:lvl3pPr>
            <a:lvl4pPr marL="1600200" indent="-228600" eaLnBrk="0" hangingPunct="0">
              <a:defRPr sz="1600">
                <a:solidFill>
                  <a:schemeClr val="tx1"/>
                </a:solidFill>
                <a:latin typeface="Verdana" pitchFamily="34" charset="0"/>
                <a:ea typeface="ＭＳ Ｐゴシック" pitchFamily="34" charset="-128"/>
              </a:defRPr>
            </a:lvl4pPr>
            <a:lvl5pPr marL="2057400" indent="-228600" eaLnBrk="0" hangingPunct="0">
              <a:defRPr sz="1600">
                <a:solidFill>
                  <a:schemeClr val="tx1"/>
                </a:solidFill>
                <a:latin typeface="Verdana" pitchFamily="34" charset="0"/>
                <a:ea typeface="ＭＳ Ｐゴシック" pitchFamily="34" charset="-128"/>
              </a:defRPr>
            </a:lvl5pPr>
            <a:lvl6pPr marL="25146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6pPr>
            <a:lvl7pPr marL="29718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7pPr>
            <a:lvl8pPr marL="34290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8pPr>
            <a:lvl9pPr marL="38862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9pPr>
          </a:lstStyle>
          <a:p>
            <a:pPr eaLnBrk="1" hangingPunct="1"/>
            <a:endParaRPr lang="en-US"/>
          </a:p>
          <a:p>
            <a:pPr eaLnBrk="1" hangingPunct="1"/>
            <a:r>
              <a:rPr lang="en-US"/>
              <a:t>Average peak capacity at 5</a:t>
            </a:r>
            <a:r>
              <a:rPr lang="el-GR"/>
              <a:t>σ</a:t>
            </a:r>
            <a:r>
              <a:rPr lang="en-US"/>
              <a:t> = 57</a:t>
            </a:r>
          </a:p>
        </p:txBody>
      </p:sp>
      <p:sp>
        <p:nvSpPr>
          <p:cNvPr id="26629" name="TextBox 6"/>
          <p:cNvSpPr txBox="1">
            <a:spLocks noChangeArrowheads="1"/>
          </p:cNvSpPr>
          <p:nvPr/>
        </p:nvSpPr>
        <p:spPr bwMode="auto">
          <a:xfrm>
            <a:off x="6019800" y="4114800"/>
            <a:ext cx="2497138" cy="1077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1600">
                <a:solidFill>
                  <a:schemeClr val="tx1"/>
                </a:solidFill>
                <a:latin typeface="Verdana" pitchFamily="34" charset="0"/>
                <a:ea typeface="ＭＳ Ｐゴシック" pitchFamily="34" charset="-128"/>
              </a:defRPr>
            </a:lvl1pPr>
            <a:lvl2pPr marL="742950" indent="-285750" eaLnBrk="0" hangingPunct="0">
              <a:defRPr sz="1600">
                <a:solidFill>
                  <a:schemeClr val="tx1"/>
                </a:solidFill>
                <a:latin typeface="Verdana" pitchFamily="34" charset="0"/>
                <a:ea typeface="ＭＳ Ｐゴシック" pitchFamily="34" charset="-128"/>
              </a:defRPr>
            </a:lvl2pPr>
            <a:lvl3pPr marL="1143000" indent="-228600" eaLnBrk="0" hangingPunct="0">
              <a:defRPr sz="1600">
                <a:solidFill>
                  <a:schemeClr val="tx1"/>
                </a:solidFill>
                <a:latin typeface="Verdana" pitchFamily="34" charset="0"/>
                <a:ea typeface="ＭＳ Ｐゴシック" pitchFamily="34" charset="-128"/>
              </a:defRPr>
            </a:lvl3pPr>
            <a:lvl4pPr marL="1600200" indent="-228600" eaLnBrk="0" hangingPunct="0">
              <a:defRPr sz="1600">
                <a:solidFill>
                  <a:schemeClr val="tx1"/>
                </a:solidFill>
                <a:latin typeface="Verdana" pitchFamily="34" charset="0"/>
                <a:ea typeface="ＭＳ Ｐゴシック" pitchFamily="34" charset="-128"/>
              </a:defRPr>
            </a:lvl4pPr>
            <a:lvl5pPr marL="2057400" indent="-228600" eaLnBrk="0" hangingPunct="0">
              <a:defRPr sz="1600">
                <a:solidFill>
                  <a:schemeClr val="tx1"/>
                </a:solidFill>
                <a:latin typeface="Verdana" pitchFamily="34" charset="0"/>
                <a:ea typeface="ＭＳ Ｐゴシック" pitchFamily="34" charset="-128"/>
              </a:defRPr>
            </a:lvl5pPr>
            <a:lvl6pPr marL="25146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6pPr>
            <a:lvl7pPr marL="29718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7pPr>
            <a:lvl8pPr marL="34290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8pPr>
            <a:lvl9pPr marL="38862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9pPr>
          </a:lstStyle>
          <a:p>
            <a:pPr eaLnBrk="1" hangingPunct="1"/>
            <a:endParaRPr lang="en-US"/>
          </a:p>
          <a:p>
            <a:pPr eaLnBrk="1" hangingPunct="1"/>
            <a:r>
              <a:rPr lang="en-US"/>
              <a:t>Average peak capacity at 5</a:t>
            </a:r>
            <a:r>
              <a:rPr lang="el-GR"/>
              <a:t>σ</a:t>
            </a:r>
            <a:r>
              <a:rPr lang="en-US"/>
              <a:t> = 70</a:t>
            </a:r>
          </a:p>
          <a:p>
            <a:pPr eaLnBrk="1" hangingPunct="1"/>
            <a:endParaRPr lang="en-US"/>
          </a:p>
        </p:txBody>
      </p:sp>
      <p:sp>
        <p:nvSpPr>
          <p:cNvPr id="26630" name="TextBox 4"/>
          <p:cNvSpPr txBox="1">
            <a:spLocks noChangeArrowheads="1"/>
          </p:cNvSpPr>
          <p:nvPr/>
        </p:nvSpPr>
        <p:spPr bwMode="auto">
          <a:xfrm>
            <a:off x="6248400" y="1600200"/>
            <a:ext cx="1989138"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1600">
                <a:solidFill>
                  <a:schemeClr val="tx1"/>
                </a:solidFill>
                <a:latin typeface="Verdana" pitchFamily="34" charset="0"/>
                <a:ea typeface="ＭＳ Ｐゴシック" pitchFamily="34" charset="-128"/>
              </a:defRPr>
            </a:lvl1pPr>
            <a:lvl2pPr marL="742950" indent="-285750" eaLnBrk="0" hangingPunct="0">
              <a:defRPr sz="1600">
                <a:solidFill>
                  <a:schemeClr val="tx1"/>
                </a:solidFill>
                <a:latin typeface="Verdana" pitchFamily="34" charset="0"/>
                <a:ea typeface="ＭＳ Ｐゴシック" pitchFamily="34" charset="-128"/>
              </a:defRPr>
            </a:lvl2pPr>
            <a:lvl3pPr marL="1143000" indent="-228600" eaLnBrk="0" hangingPunct="0">
              <a:defRPr sz="1600">
                <a:solidFill>
                  <a:schemeClr val="tx1"/>
                </a:solidFill>
                <a:latin typeface="Verdana" pitchFamily="34" charset="0"/>
                <a:ea typeface="ＭＳ Ｐゴシック" pitchFamily="34" charset="-128"/>
              </a:defRPr>
            </a:lvl3pPr>
            <a:lvl4pPr marL="1600200" indent="-228600" eaLnBrk="0" hangingPunct="0">
              <a:defRPr sz="1600">
                <a:solidFill>
                  <a:schemeClr val="tx1"/>
                </a:solidFill>
                <a:latin typeface="Verdana" pitchFamily="34" charset="0"/>
                <a:ea typeface="ＭＳ Ｐゴシック" pitchFamily="34" charset="-128"/>
              </a:defRPr>
            </a:lvl4pPr>
            <a:lvl5pPr marL="2057400" indent="-228600" eaLnBrk="0" hangingPunct="0">
              <a:defRPr sz="1600">
                <a:solidFill>
                  <a:schemeClr val="tx1"/>
                </a:solidFill>
                <a:latin typeface="Verdana" pitchFamily="34" charset="0"/>
                <a:ea typeface="ＭＳ Ｐゴシック" pitchFamily="34" charset="-128"/>
              </a:defRPr>
            </a:lvl5pPr>
            <a:lvl6pPr marL="25146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6pPr>
            <a:lvl7pPr marL="29718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7pPr>
            <a:lvl8pPr marL="34290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8pPr>
            <a:lvl9pPr marL="38862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9pPr>
          </a:lstStyle>
          <a:p>
            <a:pPr eaLnBrk="1" hangingPunct="1"/>
            <a:r>
              <a:rPr lang="en-US"/>
              <a:t>ACQUITY UPLC</a:t>
            </a:r>
          </a:p>
        </p:txBody>
      </p:sp>
      <p:sp>
        <p:nvSpPr>
          <p:cNvPr id="26631" name="TextBox 9"/>
          <p:cNvSpPr txBox="1">
            <a:spLocks noChangeArrowheads="1"/>
          </p:cNvSpPr>
          <p:nvPr/>
        </p:nvSpPr>
        <p:spPr bwMode="auto">
          <a:xfrm>
            <a:off x="6019800" y="3810000"/>
            <a:ext cx="2506663"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Verdana" pitchFamily="34" charset="0"/>
                <a:ea typeface="ＭＳ Ｐゴシック" pitchFamily="34" charset="-128"/>
              </a:defRPr>
            </a:lvl1pPr>
            <a:lvl2pPr marL="742950" indent="-285750" eaLnBrk="0" hangingPunct="0">
              <a:defRPr sz="1600">
                <a:solidFill>
                  <a:schemeClr val="tx1"/>
                </a:solidFill>
                <a:latin typeface="Verdana" pitchFamily="34" charset="0"/>
                <a:ea typeface="ＭＳ Ｐゴシック" pitchFamily="34" charset="-128"/>
              </a:defRPr>
            </a:lvl2pPr>
            <a:lvl3pPr marL="1143000" indent="-228600" eaLnBrk="0" hangingPunct="0">
              <a:defRPr sz="1600">
                <a:solidFill>
                  <a:schemeClr val="tx1"/>
                </a:solidFill>
                <a:latin typeface="Verdana" pitchFamily="34" charset="0"/>
                <a:ea typeface="ＭＳ Ｐゴシック" pitchFamily="34" charset="-128"/>
              </a:defRPr>
            </a:lvl3pPr>
            <a:lvl4pPr marL="1600200" indent="-228600" eaLnBrk="0" hangingPunct="0">
              <a:defRPr sz="1600">
                <a:solidFill>
                  <a:schemeClr val="tx1"/>
                </a:solidFill>
                <a:latin typeface="Verdana" pitchFamily="34" charset="0"/>
                <a:ea typeface="ＭＳ Ｐゴシック" pitchFamily="34" charset="-128"/>
              </a:defRPr>
            </a:lvl4pPr>
            <a:lvl5pPr marL="2057400" indent="-228600" eaLnBrk="0" hangingPunct="0">
              <a:defRPr sz="1600">
                <a:solidFill>
                  <a:schemeClr val="tx1"/>
                </a:solidFill>
                <a:latin typeface="Verdana" pitchFamily="34" charset="0"/>
                <a:ea typeface="ＭＳ Ｐゴシック" pitchFamily="34" charset="-128"/>
              </a:defRPr>
            </a:lvl5pPr>
            <a:lvl6pPr marL="25146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6pPr>
            <a:lvl7pPr marL="29718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7pPr>
            <a:lvl8pPr marL="34290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8pPr>
            <a:lvl9pPr marL="38862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9pPr>
          </a:lstStyle>
          <a:p>
            <a:pPr eaLnBrk="1" hangingPunct="1"/>
            <a:r>
              <a:rPr lang="en-US"/>
              <a:t>ACQUITY UPLC I-Class</a:t>
            </a:r>
          </a:p>
        </p:txBody>
      </p:sp>
      <p:sp>
        <p:nvSpPr>
          <p:cNvPr id="8" name="Rectangle 7"/>
          <p:cNvSpPr/>
          <p:nvPr/>
        </p:nvSpPr>
        <p:spPr>
          <a:xfrm>
            <a:off x="2209800" y="5950803"/>
            <a:ext cx="6705600" cy="830997"/>
          </a:xfrm>
          <a:prstGeom prst="rect">
            <a:avLst/>
          </a:prstGeom>
        </p:spPr>
        <p:txBody>
          <a:bodyPr wrap="square">
            <a:spAutoFit/>
          </a:bodyPr>
          <a:lstStyle/>
          <a:p>
            <a:r>
              <a:rPr lang="en-US" dirty="0" smtClean="0"/>
              <a:t>Enhanced backpressure limits allows the use of optimum flow rates for 2.1 and 1.0 mm I.D. columns packed with 1.7 </a:t>
            </a:r>
            <a:r>
              <a:rPr lang="en-US" dirty="0" smtClean="0">
                <a:sym typeface="Symbol" pitchFamily="18" charset="2"/>
              </a:rPr>
              <a:t>m particles resulting in best speed and resolution.</a:t>
            </a:r>
            <a:endParaRPr lang="en-US" dirty="0"/>
          </a:p>
        </p:txBody>
      </p:sp>
    </p:spTree>
  </p:cSld>
  <p:clrMapOvr>
    <a:masterClrMapping/>
  </p:clrMapOvr>
  <p:transition spd="slow"/>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57200" y="1216025"/>
            <a:ext cx="8305800" cy="5565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7651"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343400" y="1296988"/>
            <a:ext cx="4191000" cy="3046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7652" name="TextBox 3"/>
          <p:cNvSpPr txBox="1">
            <a:spLocks noChangeArrowheads="1"/>
          </p:cNvSpPr>
          <p:nvPr/>
        </p:nvSpPr>
        <p:spPr bwMode="auto">
          <a:xfrm>
            <a:off x="5943600" y="4410075"/>
            <a:ext cx="2349500" cy="923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Verdana" pitchFamily="34" charset="0"/>
                <a:ea typeface="ＭＳ Ｐゴシック" pitchFamily="34" charset="-128"/>
              </a:defRPr>
            </a:lvl1pPr>
            <a:lvl2pPr marL="742950" indent="-285750" eaLnBrk="0" hangingPunct="0">
              <a:defRPr sz="1600">
                <a:solidFill>
                  <a:schemeClr val="tx1"/>
                </a:solidFill>
                <a:latin typeface="Verdana" pitchFamily="34" charset="0"/>
                <a:ea typeface="ＭＳ Ｐゴシック" pitchFamily="34" charset="-128"/>
              </a:defRPr>
            </a:lvl2pPr>
            <a:lvl3pPr marL="1143000" indent="-228600" eaLnBrk="0" hangingPunct="0">
              <a:defRPr sz="1600">
                <a:solidFill>
                  <a:schemeClr val="tx1"/>
                </a:solidFill>
                <a:latin typeface="Verdana" pitchFamily="34" charset="0"/>
                <a:ea typeface="ＭＳ Ｐゴシック" pitchFamily="34" charset="-128"/>
              </a:defRPr>
            </a:lvl3pPr>
            <a:lvl4pPr marL="1600200" indent="-228600" eaLnBrk="0" hangingPunct="0">
              <a:defRPr sz="1600">
                <a:solidFill>
                  <a:schemeClr val="tx1"/>
                </a:solidFill>
                <a:latin typeface="Verdana" pitchFamily="34" charset="0"/>
                <a:ea typeface="ＭＳ Ｐゴシック" pitchFamily="34" charset="-128"/>
              </a:defRPr>
            </a:lvl4pPr>
            <a:lvl5pPr marL="2057400" indent="-228600" eaLnBrk="0" hangingPunct="0">
              <a:defRPr sz="1600">
                <a:solidFill>
                  <a:schemeClr val="tx1"/>
                </a:solidFill>
                <a:latin typeface="Verdana" pitchFamily="34" charset="0"/>
                <a:ea typeface="ＭＳ Ｐゴシック" pitchFamily="34" charset="-128"/>
              </a:defRPr>
            </a:lvl5pPr>
            <a:lvl6pPr marL="25146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6pPr>
            <a:lvl7pPr marL="29718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7pPr>
            <a:lvl8pPr marL="34290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8pPr>
            <a:lvl9pPr marL="38862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9pPr>
          </a:lstStyle>
          <a:p>
            <a:pPr eaLnBrk="1" hangingPunct="1"/>
            <a:r>
              <a:rPr lang="en-US"/>
              <a:t>Peak Capacity = 271</a:t>
            </a:r>
          </a:p>
          <a:p>
            <a:pPr eaLnBrk="1" hangingPunct="1"/>
            <a:r>
              <a:rPr lang="en-US"/>
              <a:t>Flow Rate = 1.8mL/min</a:t>
            </a:r>
          </a:p>
          <a:p>
            <a:pPr eaLnBrk="1" hangingPunct="1"/>
            <a:endParaRPr lang="en-US"/>
          </a:p>
        </p:txBody>
      </p:sp>
      <p:sp>
        <p:nvSpPr>
          <p:cNvPr id="27653" name="Title 1"/>
          <p:cNvSpPr>
            <a:spLocks noGrp="1"/>
          </p:cNvSpPr>
          <p:nvPr>
            <p:ph type="title"/>
          </p:nvPr>
        </p:nvSpPr>
        <p:spPr>
          <a:xfrm>
            <a:off x="152400" y="0"/>
            <a:ext cx="8140700" cy="1041400"/>
          </a:xfrm>
          <a:ln/>
        </p:spPr>
        <p:txBody>
          <a:bodyPr>
            <a:normAutofit fontScale="90000"/>
          </a:bodyPr>
          <a:lstStyle/>
          <a:p>
            <a:pPr eaLnBrk="1" hangingPunct="1"/>
            <a:r>
              <a:rPr lang="en-US" sz="1800" smtClean="0">
                <a:ea typeface="ＭＳ Ｐゴシック" pitchFamily="34" charset="-128"/>
              </a:rPr>
              <a:t/>
            </a:r>
            <a:br>
              <a:rPr lang="en-US" sz="1800" smtClean="0">
                <a:ea typeface="ＭＳ Ｐゴシック" pitchFamily="34" charset="-128"/>
              </a:rPr>
            </a:br>
            <a:r>
              <a:rPr lang="en-US" sz="1800" smtClean="0">
                <a:ea typeface="ＭＳ Ｐゴシック" pitchFamily="34" charset="-128"/>
              </a:rPr>
              <a:t/>
            </a:r>
            <a:br>
              <a:rPr lang="en-US" sz="1800" smtClean="0">
                <a:ea typeface="ＭＳ Ｐゴシック" pitchFamily="34" charset="-128"/>
              </a:rPr>
            </a:br>
            <a:r>
              <a:rPr lang="en-US" sz="1800" smtClean="0">
                <a:ea typeface="ＭＳ Ｐゴシック" pitchFamily="34" charset="-128"/>
              </a:rPr>
              <a:t/>
            </a:r>
            <a:br>
              <a:rPr lang="en-US" sz="1800" smtClean="0">
                <a:ea typeface="ＭＳ Ｐゴシック" pitchFamily="34" charset="-128"/>
              </a:rPr>
            </a:br>
            <a:r>
              <a:rPr lang="en-US" sz="1800" smtClean="0">
                <a:ea typeface="ＭＳ Ｐゴシック" pitchFamily="34" charset="-128"/>
              </a:rPr>
              <a:t/>
            </a:r>
            <a:br>
              <a:rPr lang="en-US" sz="1800" smtClean="0">
                <a:ea typeface="ＭＳ Ｐゴシック" pitchFamily="34" charset="-128"/>
              </a:rPr>
            </a:br>
            <a:r>
              <a:rPr lang="en-US" sz="1800" smtClean="0">
                <a:ea typeface="ＭＳ Ｐゴシック" pitchFamily="34" charset="-128"/>
              </a:rPr>
              <a:t>The ACQUITY UPLC I-Class System Optimizes </a:t>
            </a:r>
            <a:br>
              <a:rPr lang="en-US" sz="1800" smtClean="0">
                <a:ea typeface="ＭＳ Ｐゴシック" pitchFamily="34" charset="-128"/>
              </a:rPr>
            </a:br>
            <a:r>
              <a:rPr lang="en-US" sz="1800" smtClean="0">
                <a:ea typeface="ＭＳ Ｐゴシック" pitchFamily="34" charset="-128"/>
              </a:rPr>
              <a:t>Peak Capacity by Minimizing Dispersion and </a:t>
            </a:r>
            <a:br>
              <a:rPr lang="en-US" sz="1800" smtClean="0">
                <a:ea typeface="ＭＳ Ｐゴシック" pitchFamily="34" charset="-128"/>
              </a:rPr>
            </a:br>
            <a:r>
              <a:rPr lang="en-US" sz="1800" smtClean="0">
                <a:ea typeface="ＭＳ Ｐゴシック" pitchFamily="34" charset="-128"/>
              </a:rPr>
              <a:t>Providing the Necessary Pressure Range. </a:t>
            </a:r>
            <a:endParaRPr lang="en-US" smtClean="0">
              <a:ea typeface="ＭＳ Ｐゴシック" pitchFamily="34" charset="-128"/>
            </a:endParaRPr>
          </a:p>
        </p:txBody>
      </p:sp>
    </p:spTree>
  </p:cSld>
  <p:clrMapOvr>
    <a:masterClrMapping/>
  </p:clrMapOvr>
  <p:transition spd="slow"/>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fr-FR" dirty="0" smtClean="0"/>
              <a:t>ACQUITY UPLC I-Class</a:t>
            </a:r>
            <a:br>
              <a:rPr lang="fr-FR" dirty="0" smtClean="0"/>
            </a:br>
            <a:r>
              <a:rPr lang="fr-FR" dirty="0" smtClean="0"/>
              <a:t>The Pinnacle of Chromatographic Performance </a:t>
            </a:r>
            <a:endParaRPr lang="en-US" dirty="0"/>
          </a:p>
        </p:txBody>
      </p:sp>
      <p:sp>
        <p:nvSpPr>
          <p:cNvPr id="31" name="Text Placeholder 30"/>
          <p:cNvSpPr>
            <a:spLocks noGrp="1"/>
          </p:cNvSpPr>
          <p:nvPr>
            <p:ph type="body" sz="half" idx="1"/>
          </p:nvPr>
        </p:nvSpPr>
        <p:spPr>
          <a:xfrm>
            <a:off x="0" y="3657600"/>
            <a:ext cx="2971800" cy="2667000"/>
          </a:xfrm>
        </p:spPr>
        <p:txBody>
          <a:bodyPr/>
          <a:lstStyle/>
          <a:p>
            <a:pPr marL="342900" lvl="1" indent="-342900">
              <a:buFont typeface="Wingdings 2" pitchFamily="18" charset="2"/>
              <a:buChar char="¡"/>
            </a:pPr>
            <a:r>
              <a:rPr lang="fr-FR" sz="1300" dirty="0" err="1" smtClean="0">
                <a:cs typeface="ＭＳ Ｐゴシック" pitchFamily="31" charset="-128"/>
              </a:rPr>
              <a:t>Reduced</a:t>
            </a:r>
            <a:r>
              <a:rPr lang="fr-FR" sz="1300" dirty="0" smtClean="0">
                <a:cs typeface="ＭＳ Ｐゴシック" pitchFamily="31" charset="-128"/>
              </a:rPr>
              <a:t> dispersion volume</a:t>
            </a:r>
          </a:p>
          <a:p>
            <a:pPr marL="342900" lvl="1" indent="-342900">
              <a:buFont typeface="Wingdings 2" pitchFamily="18" charset="2"/>
              <a:buChar char="¡"/>
            </a:pPr>
            <a:r>
              <a:rPr lang="fr-FR" sz="1300" dirty="0" err="1" smtClean="0">
                <a:cs typeface="ＭＳ Ｐゴシック" pitchFamily="31" charset="-128"/>
              </a:rPr>
              <a:t>Higher</a:t>
            </a:r>
            <a:r>
              <a:rPr lang="fr-FR" sz="1300" dirty="0" smtClean="0">
                <a:cs typeface="ＭＳ Ｐゴシック" pitchFamily="31" charset="-128"/>
              </a:rPr>
              <a:t> </a:t>
            </a:r>
            <a:r>
              <a:rPr lang="fr-FR" sz="1300" dirty="0" err="1" smtClean="0">
                <a:cs typeface="ＭＳ Ｐゴシック" pitchFamily="31" charset="-128"/>
              </a:rPr>
              <a:t>peak</a:t>
            </a:r>
            <a:r>
              <a:rPr lang="fr-FR" sz="1300" dirty="0" smtClean="0">
                <a:cs typeface="ＭＳ Ｐゴシック" pitchFamily="31" charset="-128"/>
              </a:rPr>
              <a:t> </a:t>
            </a:r>
            <a:r>
              <a:rPr lang="fr-FR" sz="1300" dirty="0" err="1" smtClean="0">
                <a:cs typeface="ＭＳ Ｐゴシック" pitchFamily="31" charset="-128"/>
              </a:rPr>
              <a:t>capacity</a:t>
            </a:r>
            <a:endParaRPr lang="fr-FR" sz="1300" dirty="0" smtClean="0">
              <a:cs typeface="ＭＳ Ｐゴシック" pitchFamily="31" charset="-128"/>
            </a:endParaRPr>
          </a:p>
          <a:p>
            <a:pPr marL="342900" lvl="1" indent="-342900">
              <a:buFont typeface="Wingdings 2" pitchFamily="18" charset="2"/>
              <a:buChar char="¡"/>
            </a:pPr>
            <a:r>
              <a:rPr lang="fr-FR" sz="1300" dirty="0" err="1" smtClean="0">
                <a:cs typeface="ＭＳ Ｐゴシック" pitchFamily="31" charset="-128"/>
              </a:rPr>
              <a:t>Less</a:t>
            </a:r>
            <a:r>
              <a:rPr lang="fr-FR" sz="1300" dirty="0" smtClean="0">
                <a:cs typeface="ＭＳ Ｐゴシック" pitchFamily="31" charset="-128"/>
              </a:rPr>
              <a:t> </a:t>
            </a:r>
            <a:r>
              <a:rPr lang="fr-FR" sz="1300" dirty="0" err="1" smtClean="0">
                <a:cs typeface="ＭＳ Ｐゴシック" pitchFamily="31" charset="-128"/>
              </a:rPr>
              <a:t>matrix</a:t>
            </a:r>
            <a:r>
              <a:rPr lang="fr-FR" sz="1300" dirty="0" smtClean="0">
                <a:cs typeface="ＭＳ Ｐゴシック" pitchFamily="31" charset="-128"/>
              </a:rPr>
              <a:t> </a:t>
            </a:r>
            <a:r>
              <a:rPr lang="fr-FR" sz="1300" dirty="0" err="1" smtClean="0">
                <a:cs typeface="ＭＳ Ｐゴシック" pitchFamily="31" charset="-128"/>
              </a:rPr>
              <a:t>effect</a:t>
            </a:r>
            <a:endParaRPr lang="fr-FR" sz="1300" dirty="0" smtClean="0">
              <a:cs typeface="ＭＳ Ｐゴシック" pitchFamily="31" charset="-128"/>
            </a:endParaRPr>
          </a:p>
          <a:p>
            <a:pPr marL="342900" lvl="1" indent="-342900">
              <a:buFont typeface="Wingdings 2" pitchFamily="18" charset="2"/>
              <a:buChar char="¡"/>
            </a:pPr>
            <a:r>
              <a:rPr lang="fr-FR" sz="1300" dirty="0" err="1" smtClean="0">
                <a:cs typeface="ＭＳ Ｐゴシック" pitchFamily="31" charset="-128"/>
              </a:rPr>
              <a:t>Less</a:t>
            </a:r>
            <a:r>
              <a:rPr lang="fr-FR" sz="1300" dirty="0" smtClean="0">
                <a:cs typeface="ＭＳ Ｐゴシック" pitchFamily="31" charset="-128"/>
              </a:rPr>
              <a:t> ion suppression</a:t>
            </a:r>
          </a:p>
          <a:p>
            <a:pPr marL="342900" lvl="1" indent="-342900">
              <a:buFont typeface="Wingdings 2" pitchFamily="18" charset="2"/>
              <a:buChar char="¡"/>
            </a:pPr>
            <a:r>
              <a:rPr lang="fr-FR" sz="1300" dirty="0" smtClean="0">
                <a:cs typeface="ＭＳ Ｐゴシック" pitchFamily="31" charset="-128"/>
              </a:rPr>
              <a:t>More information </a:t>
            </a:r>
            <a:r>
              <a:rPr lang="fr-FR" sz="1300" dirty="0" err="1" smtClean="0">
                <a:cs typeface="ＭＳ Ｐゴシック" pitchFamily="31" charset="-128"/>
              </a:rPr>
              <a:t>from</a:t>
            </a:r>
            <a:r>
              <a:rPr lang="fr-FR" sz="1300" dirty="0" smtClean="0">
                <a:cs typeface="ＭＳ Ｐゴシック" pitchFamily="31" charset="-128"/>
              </a:rPr>
              <a:t> </a:t>
            </a:r>
            <a:r>
              <a:rPr lang="fr-FR" sz="1300" dirty="0" err="1" smtClean="0">
                <a:cs typeface="ＭＳ Ｐゴシック" pitchFamily="31" charset="-128"/>
              </a:rPr>
              <a:t>complex</a:t>
            </a:r>
            <a:r>
              <a:rPr lang="fr-FR" sz="1300" dirty="0" smtClean="0">
                <a:cs typeface="ＭＳ Ｐゴシック" pitchFamily="31" charset="-128"/>
              </a:rPr>
              <a:t> </a:t>
            </a:r>
            <a:r>
              <a:rPr lang="fr-FR" sz="1300" dirty="0" err="1" smtClean="0">
                <a:cs typeface="ＭＳ Ｐゴシック" pitchFamily="31" charset="-128"/>
              </a:rPr>
              <a:t>samples</a:t>
            </a:r>
            <a:endParaRPr lang="fr-FR" sz="1300" dirty="0" smtClean="0">
              <a:cs typeface="ＭＳ Ｐゴシック" pitchFamily="31" charset="-128"/>
            </a:endParaRPr>
          </a:p>
          <a:p>
            <a:pPr marL="342900" lvl="1" indent="-342900">
              <a:buFont typeface="Wingdings 2" pitchFamily="18" charset="2"/>
              <a:buChar char="¡"/>
            </a:pPr>
            <a:r>
              <a:rPr lang="fr-FR" sz="1300" dirty="0" err="1" smtClean="0">
                <a:cs typeface="ＭＳ Ｐゴシック" pitchFamily="31" charset="-128"/>
              </a:rPr>
              <a:t>Higher</a:t>
            </a:r>
            <a:r>
              <a:rPr lang="fr-FR" sz="1300" dirty="0" smtClean="0">
                <a:cs typeface="ＭＳ Ｐゴシック" pitchFamily="31" charset="-128"/>
              </a:rPr>
              <a:t> </a:t>
            </a:r>
            <a:r>
              <a:rPr lang="fr-FR" sz="1300" dirty="0" err="1" smtClean="0">
                <a:cs typeface="ＭＳ Ｐゴシック" pitchFamily="31" charset="-128"/>
              </a:rPr>
              <a:t>sensitivity</a:t>
            </a:r>
            <a:r>
              <a:rPr lang="fr-FR" sz="1300" dirty="0" smtClean="0">
                <a:cs typeface="ＭＳ Ｐゴシック" pitchFamily="31" charset="-128"/>
              </a:rPr>
              <a:t> </a:t>
            </a:r>
            <a:r>
              <a:rPr lang="fr-FR" sz="1300" dirty="0" err="1" smtClean="0">
                <a:cs typeface="ＭＳ Ｐゴシック" pitchFamily="31" charset="-128"/>
              </a:rPr>
              <a:t>with</a:t>
            </a:r>
            <a:r>
              <a:rPr lang="fr-FR" sz="1300" dirty="0" smtClean="0">
                <a:cs typeface="ＭＳ Ｐゴシック" pitchFamily="31" charset="-128"/>
              </a:rPr>
              <a:t> </a:t>
            </a:r>
            <a:r>
              <a:rPr lang="fr-FR" sz="1300" dirty="0" err="1" smtClean="0">
                <a:cs typeface="ＭＳ Ｐゴシック" pitchFamily="31" charset="-128"/>
              </a:rPr>
              <a:t>sharper</a:t>
            </a:r>
            <a:r>
              <a:rPr lang="fr-FR" sz="1300" dirty="0" smtClean="0">
                <a:cs typeface="ＭＳ Ｐゴシック" pitchFamily="31" charset="-128"/>
              </a:rPr>
              <a:t> and more </a:t>
            </a:r>
            <a:r>
              <a:rPr lang="fr-FR" sz="1300" dirty="0" err="1" smtClean="0">
                <a:cs typeface="ＭＳ Ｐゴシック" pitchFamily="31" charset="-128"/>
              </a:rPr>
              <a:t>concentrated</a:t>
            </a:r>
            <a:r>
              <a:rPr lang="fr-FR" sz="1300" dirty="0" smtClean="0">
                <a:cs typeface="ＭＳ Ｐゴシック" pitchFamily="31" charset="-128"/>
              </a:rPr>
              <a:t> </a:t>
            </a:r>
            <a:r>
              <a:rPr lang="fr-FR" sz="1300" dirty="0" err="1" smtClean="0">
                <a:cs typeface="ＭＳ Ｐゴシック" pitchFamily="31" charset="-128"/>
              </a:rPr>
              <a:t>peaks</a:t>
            </a:r>
            <a:endParaRPr lang="fr-FR" sz="1300" dirty="0" smtClean="0">
              <a:cs typeface="ＭＳ Ｐゴシック" pitchFamily="31" charset="-128"/>
            </a:endParaRPr>
          </a:p>
        </p:txBody>
      </p:sp>
      <p:graphicFrame>
        <p:nvGraphicFramePr>
          <p:cNvPr id="29" name="Content Placeholder 4"/>
          <p:cNvGraphicFramePr>
            <a:graphicFrameLocks noGrp="1"/>
          </p:cNvGraphicFramePr>
          <p:nvPr>
            <p:ph sz="half" idx="2"/>
          </p:nvPr>
        </p:nvGraphicFramePr>
        <p:xfrm>
          <a:off x="0" y="1143000"/>
          <a:ext cx="9144000" cy="2514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2" name="Text Placeholder 30"/>
          <p:cNvSpPr txBox="1">
            <a:spLocks/>
          </p:cNvSpPr>
          <p:nvPr/>
        </p:nvSpPr>
        <p:spPr bwMode="gray">
          <a:xfrm>
            <a:off x="3124200" y="3657600"/>
            <a:ext cx="2895600" cy="2667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228600" lvl="0" indent="-228600">
              <a:lnSpc>
                <a:spcPct val="110000"/>
              </a:lnSpc>
              <a:spcBef>
                <a:spcPct val="20000"/>
              </a:spcBef>
              <a:buClr>
                <a:schemeClr val="accent1"/>
              </a:buClr>
              <a:buFont typeface="Wingdings 2" pitchFamily="31" charset="2"/>
              <a:buChar char="¡"/>
              <a:defRPr/>
            </a:pPr>
            <a:r>
              <a:rPr lang="fr-FR" sz="1300" kern="0" dirty="0" smtClean="0">
                <a:ea typeface="ＭＳ Ｐゴシック" pitchFamily="31" charset="-128"/>
                <a:cs typeface="ＭＳ Ｐゴシック" pitchFamily="31" charset="-128"/>
              </a:rPr>
              <a:t>Multi-</a:t>
            </a:r>
            <a:r>
              <a:rPr lang="fr-FR" sz="1300" kern="0" dirty="0" err="1" smtClean="0">
                <a:ea typeface="ＭＳ Ｐゴシック" pitchFamily="31" charset="-128"/>
                <a:cs typeface="ＭＳ Ｐゴシック" pitchFamily="31" charset="-128"/>
              </a:rPr>
              <a:t>pump</a:t>
            </a:r>
            <a:r>
              <a:rPr lang="fr-FR" sz="1300" kern="0" dirty="0" smtClean="0">
                <a:ea typeface="ＭＳ Ｐゴシック" pitchFamily="31" charset="-128"/>
                <a:cs typeface="ＭＳ Ｐゴシック" pitchFamily="31" charset="-128"/>
              </a:rPr>
              <a:t> design, </a:t>
            </a:r>
            <a:r>
              <a:rPr lang="fr-FR" sz="1300" kern="0" dirty="0" err="1" smtClean="0">
                <a:ea typeface="ＭＳ Ｐゴシック" pitchFamily="31" charset="-128"/>
                <a:cs typeface="ＭＳ Ｐゴシック" pitchFamily="31" charset="-128"/>
              </a:rPr>
              <a:t>reduced</a:t>
            </a:r>
            <a:r>
              <a:rPr lang="fr-FR" sz="1300" kern="0" dirty="0" smtClean="0">
                <a:ea typeface="ＭＳ Ｐゴシック" pitchFamily="31" charset="-128"/>
                <a:cs typeface="ＭＳ Ｐゴシック" pitchFamily="31" charset="-128"/>
              </a:rPr>
              <a:t> </a:t>
            </a:r>
            <a:r>
              <a:rPr lang="fr-FR" sz="1300" kern="0" dirty="0" err="1" smtClean="0">
                <a:ea typeface="ＭＳ Ｐゴシック" pitchFamily="31" charset="-128"/>
                <a:cs typeface="ＭＳ Ｐゴシック" pitchFamily="31" charset="-128"/>
              </a:rPr>
              <a:t>dwell</a:t>
            </a:r>
            <a:r>
              <a:rPr lang="fr-FR" sz="1300" kern="0" dirty="0" smtClean="0">
                <a:ea typeface="ＭＳ Ｐゴシック" pitchFamily="31" charset="-128"/>
                <a:cs typeface="ＭＳ Ｐゴシック" pitchFamily="31" charset="-128"/>
              </a:rPr>
              <a:t> volume</a:t>
            </a:r>
          </a:p>
          <a:p>
            <a:pPr marL="228600" indent="-228600">
              <a:lnSpc>
                <a:spcPct val="110000"/>
              </a:lnSpc>
              <a:spcBef>
                <a:spcPct val="20000"/>
              </a:spcBef>
              <a:buClr>
                <a:schemeClr val="accent1"/>
              </a:buClr>
              <a:buFont typeface="Wingdings 2" pitchFamily="31" charset="2"/>
              <a:buChar char="¡"/>
              <a:defRPr/>
            </a:pPr>
            <a:r>
              <a:rPr lang="fr-FR" sz="1300" kern="0" dirty="0" err="1" smtClean="0">
                <a:ea typeface="ＭＳ Ｐゴシック" pitchFamily="31" charset="-128"/>
                <a:cs typeface="ＭＳ Ｐゴシック" pitchFamily="31" charset="-128"/>
              </a:rPr>
              <a:t>Increased</a:t>
            </a:r>
            <a:r>
              <a:rPr lang="fr-FR" sz="1300" kern="0" dirty="0" smtClean="0">
                <a:ea typeface="ＭＳ Ｐゴシック" pitchFamily="31" charset="-128"/>
                <a:cs typeface="ＭＳ Ｐゴシック" pitchFamily="31" charset="-128"/>
              </a:rPr>
              <a:t> </a:t>
            </a:r>
            <a:r>
              <a:rPr lang="fr-FR" sz="1300" kern="0" dirty="0" err="1" smtClean="0">
                <a:ea typeface="ＭＳ Ｐゴシック" pitchFamily="31" charset="-128"/>
                <a:cs typeface="ＭＳ Ｐゴシック" pitchFamily="31" charset="-128"/>
              </a:rPr>
              <a:t>sample</a:t>
            </a:r>
            <a:r>
              <a:rPr lang="fr-FR" sz="1300" kern="0" dirty="0" smtClean="0">
                <a:ea typeface="ＭＳ Ｐゴシック" pitchFamily="31" charset="-128"/>
                <a:cs typeface="ＭＳ Ｐゴシック" pitchFamily="31" charset="-128"/>
              </a:rPr>
              <a:t> </a:t>
            </a:r>
            <a:r>
              <a:rPr lang="fr-FR" sz="1300" kern="0" dirty="0" err="1" smtClean="0">
                <a:ea typeface="ＭＳ Ｐゴシック" pitchFamily="31" charset="-128"/>
                <a:cs typeface="ＭＳ Ｐゴシック" pitchFamily="31" charset="-128"/>
              </a:rPr>
              <a:t>troughput</a:t>
            </a:r>
            <a:endParaRPr lang="fr-FR" sz="1300" kern="0" dirty="0" smtClean="0">
              <a:ea typeface="ＭＳ Ｐゴシック" pitchFamily="31" charset="-128"/>
              <a:cs typeface="ＭＳ Ｐゴシック" pitchFamily="31" charset="-128"/>
            </a:endParaRPr>
          </a:p>
          <a:p>
            <a:pPr marL="228600" indent="-228600">
              <a:lnSpc>
                <a:spcPct val="110000"/>
              </a:lnSpc>
              <a:spcBef>
                <a:spcPct val="20000"/>
              </a:spcBef>
              <a:buClr>
                <a:schemeClr val="accent1"/>
              </a:buClr>
              <a:buFont typeface="Wingdings 2" pitchFamily="31" charset="2"/>
              <a:buChar char="¡"/>
              <a:defRPr/>
            </a:pPr>
            <a:r>
              <a:rPr lang="fr-FR" sz="1300" kern="0" dirty="0" err="1" smtClean="0">
                <a:ea typeface="ＭＳ Ｐゴシック" pitchFamily="31" charset="-128"/>
                <a:cs typeface="ＭＳ Ｐゴシック" pitchFamily="31" charset="-128"/>
              </a:rPr>
              <a:t>Fast</a:t>
            </a:r>
            <a:r>
              <a:rPr lang="fr-FR" sz="1300" kern="0" dirty="0" smtClean="0">
                <a:ea typeface="ＭＳ Ｐゴシック" pitchFamily="31" charset="-128"/>
                <a:cs typeface="ＭＳ Ｐゴシック" pitchFamily="31" charset="-128"/>
              </a:rPr>
              <a:t> </a:t>
            </a:r>
            <a:r>
              <a:rPr lang="fr-FR" sz="1300" kern="0" dirty="0" err="1" smtClean="0">
                <a:ea typeface="ＭＳ Ｐゴシック" pitchFamily="31" charset="-128"/>
                <a:cs typeface="ＭＳ Ｐゴシック" pitchFamily="31" charset="-128"/>
              </a:rPr>
              <a:t>ballistic</a:t>
            </a:r>
            <a:r>
              <a:rPr lang="fr-FR" sz="1300" kern="0" dirty="0" smtClean="0">
                <a:ea typeface="ＭＳ Ｐゴシック" pitchFamily="31" charset="-128"/>
                <a:cs typeface="ＭＳ Ｐゴシック" pitchFamily="31" charset="-128"/>
              </a:rPr>
              <a:t> gradients</a:t>
            </a:r>
          </a:p>
          <a:p>
            <a:pPr marL="228600" indent="-228600">
              <a:lnSpc>
                <a:spcPct val="110000"/>
              </a:lnSpc>
              <a:spcBef>
                <a:spcPct val="20000"/>
              </a:spcBef>
              <a:buClr>
                <a:schemeClr val="accent1"/>
              </a:buClr>
              <a:buFont typeface="Wingdings 2" pitchFamily="31" charset="2"/>
              <a:buChar char="¡"/>
              <a:defRPr/>
            </a:pPr>
            <a:r>
              <a:rPr lang="fr-FR" sz="1300" kern="0" dirty="0" smtClean="0">
                <a:ea typeface="ＭＳ Ｐゴシック" pitchFamily="31" charset="-128"/>
                <a:cs typeface="ＭＳ Ｐゴシック" pitchFamily="31" charset="-128"/>
              </a:rPr>
              <a:t>Real 1mm </a:t>
            </a:r>
            <a:r>
              <a:rPr lang="fr-FR" sz="1300" kern="0" dirty="0" err="1" smtClean="0">
                <a:ea typeface="ＭＳ Ｐゴシック" pitchFamily="31" charset="-128"/>
                <a:cs typeface="ＭＳ Ｐゴシック" pitchFamily="31" charset="-128"/>
              </a:rPr>
              <a:t>column</a:t>
            </a:r>
            <a:r>
              <a:rPr lang="fr-FR" sz="1300" kern="0" dirty="0" smtClean="0">
                <a:ea typeface="ＭＳ Ｐゴシック" pitchFamily="31" charset="-128"/>
                <a:cs typeface="ＭＳ Ｐゴシック" pitchFamily="31" charset="-128"/>
              </a:rPr>
              <a:t>  ID </a:t>
            </a:r>
            <a:r>
              <a:rPr lang="fr-FR" sz="1300" kern="0" dirty="0" err="1" smtClean="0">
                <a:ea typeface="ＭＳ Ｐゴシック" pitchFamily="31" charset="-128"/>
                <a:cs typeface="ＭＳ Ｐゴシック" pitchFamily="31" charset="-128"/>
              </a:rPr>
              <a:t>separation</a:t>
            </a:r>
            <a:endParaRPr lang="fr-FR" sz="1300" kern="0" dirty="0" smtClean="0">
              <a:ea typeface="ＭＳ Ｐゴシック" pitchFamily="31" charset="-128"/>
              <a:cs typeface="ＭＳ Ｐゴシック" pitchFamily="31" charset="-128"/>
            </a:endParaRPr>
          </a:p>
          <a:p>
            <a:pPr marL="228600" lvl="0" indent="-228600">
              <a:lnSpc>
                <a:spcPct val="110000"/>
              </a:lnSpc>
              <a:spcBef>
                <a:spcPct val="20000"/>
              </a:spcBef>
              <a:buClr>
                <a:schemeClr val="accent1"/>
              </a:buClr>
              <a:buFont typeface="Wingdings 2" pitchFamily="31" charset="2"/>
              <a:buChar char="¡"/>
              <a:defRPr/>
            </a:pPr>
            <a:r>
              <a:rPr lang="en-US" sz="1300" dirty="0" smtClean="0"/>
              <a:t>No compromises with chromatographic fidelity </a:t>
            </a:r>
          </a:p>
          <a:p>
            <a:pPr marL="228600" indent="-228600">
              <a:lnSpc>
                <a:spcPct val="110000"/>
              </a:lnSpc>
              <a:spcBef>
                <a:spcPct val="20000"/>
              </a:spcBef>
              <a:buClr>
                <a:schemeClr val="accent1"/>
              </a:buClr>
              <a:buFont typeface="Wingdings 2" pitchFamily="31" charset="2"/>
              <a:buChar char="¡"/>
              <a:defRPr/>
            </a:pPr>
            <a:endParaRPr lang="en-US" sz="1300" kern="0" dirty="0" smtClean="0">
              <a:ea typeface="ＭＳ Ｐゴシック" pitchFamily="31" charset="-128"/>
              <a:cs typeface="ＭＳ Ｐゴシック" pitchFamily="31" charset="-128"/>
            </a:endParaRPr>
          </a:p>
        </p:txBody>
      </p:sp>
      <p:sp>
        <p:nvSpPr>
          <p:cNvPr id="33" name="Text Placeholder 30"/>
          <p:cNvSpPr txBox="1">
            <a:spLocks/>
          </p:cNvSpPr>
          <p:nvPr/>
        </p:nvSpPr>
        <p:spPr bwMode="gray">
          <a:xfrm>
            <a:off x="6172200" y="3657600"/>
            <a:ext cx="2895600" cy="2667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228600" lvl="0" indent="-228600">
              <a:lnSpc>
                <a:spcPct val="110000"/>
              </a:lnSpc>
              <a:spcBef>
                <a:spcPct val="20000"/>
              </a:spcBef>
              <a:buClr>
                <a:schemeClr val="accent1"/>
              </a:buClr>
              <a:buFont typeface="Wingdings 2" pitchFamily="31" charset="2"/>
              <a:buChar char="¡"/>
              <a:defRPr/>
            </a:pPr>
            <a:r>
              <a:rPr lang="fr-FR" sz="1300" kern="0" dirty="0" err="1" smtClean="0">
                <a:ea typeface="ＭＳ Ｐゴシック" pitchFamily="31" charset="-128"/>
                <a:cs typeface="ＭＳ Ｐゴシック" pitchFamily="31" charset="-128"/>
              </a:rPr>
              <a:t>Minimised</a:t>
            </a:r>
            <a:r>
              <a:rPr lang="fr-FR" sz="1300" kern="0" dirty="0" smtClean="0">
                <a:ea typeface="ＭＳ Ｐゴシック" pitchFamily="31" charset="-128"/>
                <a:cs typeface="ＭＳ Ｐゴシック" pitchFamily="31" charset="-128"/>
              </a:rPr>
              <a:t> carry-over</a:t>
            </a:r>
          </a:p>
          <a:p>
            <a:pPr marL="228600" indent="-228600">
              <a:lnSpc>
                <a:spcPct val="110000"/>
              </a:lnSpc>
              <a:spcBef>
                <a:spcPct val="20000"/>
              </a:spcBef>
              <a:buClr>
                <a:schemeClr val="accent1"/>
              </a:buClr>
              <a:buFont typeface="Wingdings 2" pitchFamily="31" charset="2"/>
              <a:buChar char="¡"/>
              <a:defRPr/>
            </a:pPr>
            <a:r>
              <a:rPr lang="fr-FR" sz="1300" kern="0" dirty="0" smtClean="0">
                <a:ea typeface="ＭＳ Ｐゴシック" pitchFamily="31" charset="-128"/>
                <a:cs typeface="ＭＳ Ｐゴシック" pitchFamily="31" charset="-128"/>
              </a:rPr>
              <a:t>Real </a:t>
            </a:r>
            <a:r>
              <a:rPr lang="fr-FR" sz="1300" kern="0" dirty="0" err="1" smtClean="0">
                <a:ea typeface="ＭＳ Ｐゴシック" pitchFamily="31" charset="-128"/>
                <a:cs typeface="ＭＳ Ｐゴシック" pitchFamily="31" charset="-128"/>
              </a:rPr>
              <a:t>benefit</a:t>
            </a:r>
            <a:r>
              <a:rPr lang="fr-FR" sz="1300" kern="0" dirty="0" smtClean="0">
                <a:ea typeface="ＭＳ Ｐゴシック" pitchFamily="31" charset="-128"/>
                <a:cs typeface="ＭＳ Ｐゴシック" pitchFamily="31" charset="-128"/>
              </a:rPr>
              <a:t> of </a:t>
            </a:r>
            <a:r>
              <a:rPr lang="fr-FR" sz="1300" kern="0" dirty="0" err="1" smtClean="0">
                <a:ea typeface="ＭＳ Ｐゴシック" pitchFamily="31" charset="-128"/>
                <a:cs typeface="ＭＳ Ｐゴシック" pitchFamily="31" charset="-128"/>
              </a:rPr>
              <a:t>higher</a:t>
            </a:r>
            <a:r>
              <a:rPr lang="fr-FR" sz="1300" kern="0" dirty="0" smtClean="0">
                <a:ea typeface="ＭＳ Ｐゴシック" pitchFamily="31" charset="-128"/>
                <a:cs typeface="ＭＳ Ｐゴシック" pitchFamily="31" charset="-128"/>
              </a:rPr>
              <a:t> </a:t>
            </a:r>
            <a:r>
              <a:rPr lang="fr-FR" sz="1300" kern="0" dirty="0" err="1" smtClean="0">
                <a:ea typeface="ＭＳ Ｐゴシック" pitchFamily="31" charset="-128"/>
                <a:cs typeface="ＭＳ Ｐゴシック" pitchFamily="31" charset="-128"/>
              </a:rPr>
              <a:t>sensitivity</a:t>
            </a:r>
            <a:endParaRPr lang="fr-FR" sz="1300" kern="0" dirty="0" smtClean="0">
              <a:ea typeface="ＭＳ Ｐゴシック" pitchFamily="31" charset="-128"/>
              <a:cs typeface="ＭＳ Ｐゴシック" pitchFamily="31" charset="-128"/>
            </a:endParaRPr>
          </a:p>
          <a:p>
            <a:pPr marL="228600" indent="-228600">
              <a:lnSpc>
                <a:spcPct val="110000"/>
              </a:lnSpc>
              <a:spcBef>
                <a:spcPct val="20000"/>
              </a:spcBef>
              <a:buClr>
                <a:schemeClr val="accent1"/>
              </a:buClr>
              <a:buFont typeface="Wingdings 2" pitchFamily="31" charset="2"/>
              <a:buChar char="¡"/>
              <a:defRPr/>
            </a:pPr>
            <a:r>
              <a:rPr lang="fr-FR" sz="1300" kern="0" dirty="0" err="1" smtClean="0">
                <a:ea typeface="ＭＳ Ｐゴシック" pitchFamily="31" charset="-128"/>
                <a:cs typeface="ＭＳ Ｐゴシック" pitchFamily="31" charset="-128"/>
              </a:rPr>
              <a:t>Better</a:t>
            </a:r>
            <a:r>
              <a:rPr lang="fr-FR" sz="1300" kern="0" dirty="0" smtClean="0">
                <a:ea typeface="ＭＳ Ｐゴシック" pitchFamily="31" charset="-128"/>
                <a:cs typeface="ＭＳ Ｐゴシック" pitchFamily="31" charset="-128"/>
              </a:rPr>
              <a:t> </a:t>
            </a:r>
            <a:r>
              <a:rPr lang="fr-FR" sz="1300" kern="0" dirty="0" err="1" smtClean="0">
                <a:ea typeface="ＭＳ Ｐゴシック" pitchFamily="31" charset="-128"/>
                <a:cs typeface="ＭＳ Ｐゴシック" pitchFamily="31" charset="-128"/>
              </a:rPr>
              <a:t>quantitation</a:t>
            </a:r>
            <a:endParaRPr lang="fr-FR" sz="1300" kern="0" dirty="0" smtClean="0">
              <a:ea typeface="ＭＳ Ｐゴシック" pitchFamily="31" charset="-128"/>
              <a:cs typeface="ＭＳ Ｐゴシック" pitchFamily="31" charset="-128"/>
            </a:endParaRPr>
          </a:p>
          <a:p>
            <a:pPr marL="228600" indent="-228600">
              <a:lnSpc>
                <a:spcPct val="110000"/>
              </a:lnSpc>
              <a:spcBef>
                <a:spcPct val="20000"/>
              </a:spcBef>
              <a:buClr>
                <a:schemeClr val="accent1"/>
              </a:buClr>
              <a:buFont typeface="Wingdings 2" pitchFamily="31" charset="2"/>
              <a:buChar char="¡"/>
              <a:defRPr/>
            </a:pPr>
            <a:r>
              <a:rPr lang="fr-FR" sz="1300" kern="0" dirty="0" err="1" smtClean="0">
                <a:ea typeface="ＭＳ Ｐゴシック" pitchFamily="31" charset="-128"/>
                <a:cs typeface="ＭＳ Ｐゴシック" pitchFamily="31" charset="-128"/>
              </a:rPr>
              <a:t>Extended</a:t>
            </a:r>
            <a:r>
              <a:rPr lang="fr-FR" sz="1300" kern="0" dirty="0" smtClean="0">
                <a:ea typeface="ＭＳ Ｐゴシック" pitchFamily="31" charset="-128"/>
                <a:cs typeface="ＭＳ Ｐゴシック" pitchFamily="31" charset="-128"/>
              </a:rPr>
              <a:t> </a:t>
            </a:r>
            <a:r>
              <a:rPr lang="fr-FR" sz="1300" kern="0" dirty="0" err="1" smtClean="0">
                <a:ea typeface="ＭＳ Ｐゴシック" pitchFamily="31" charset="-128"/>
                <a:cs typeface="ＭＳ Ｐゴシック" pitchFamily="31" charset="-128"/>
              </a:rPr>
              <a:t>linear</a:t>
            </a:r>
            <a:r>
              <a:rPr lang="fr-FR" sz="1300" kern="0" dirty="0" smtClean="0">
                <a:ea typeface="ＭＳ Ｐゴシック" pitchFamily="31" charset="-128"/>
                <a:cs typeface="ＭＳ Ｐゴシック" pitchFamily="31" charset="-128"/>
              </a:rPr>
              <a:t> range of calibration </a:t>
            </a:r>
            <a:r>
              <a:rPr lang="fr-FR" sz="1300" kern="0" dirty="0" err="1" smtClean="0">
                <a:ea typeface="ＭＳ Ｐゴシック" pitchFamily="31" charset="-128"/>
                <a:cs typeface="ＭＳ Ｐゴシック" pitchFamily="31" charset="-128"/>
              </a:rPr>
              <a:t>curves</a:t>
            </a:r>
          </a:p>
        </p:txBody>
      </p:sp>
      <p:grpSp>
        <p:nvGrpSpPr>
          <p:cNvPr id="2" name="Group 27"/>
          <p:cNvGrpSpPr/>
          <p:nvPr/>
        </p:nvGrpSpPr>
        <p:grpSpPr>
          <a:xfrm>
            <a:off x="-76199" y="5842084"/>
            <a:ext cx="1142999" cy="1015916"/>
            <a:chOff x="5109859" y="988436"/>
            <a:chExt cx="2219160" cy="1712219"/>
          </a:xfrm>
        </p:grpSpPr>
        <p:pic>
          <p:nvPicPr>
            <p:cNvPr id="36" name="Picture 2" descr="ACQUITY SQ featuring the SQ Detector"/>
            <p:cNvPicPr preferRelativeResize="0">
              <a:picLocks noChangeArrowheads="1"/>
            </p:cNvPicPr>
            <p:nvPr/>
          </p:nvPicPr>
          <p:blipFill>
            <a:blip r:embed="rId7" cstate="print"/>
            <a:srcRect/>
            <a:stretch>
              <a:fillRect/>
            </a:stretch>
          </p:blipFill>
          <p:spPr bwMode="auto">
            <a:xfrm>
              <a:off x="5257801" y="1337310"/>
              <a:ext cx="1691640" cy="1363345"/>
            </a:xfrm>
            <a:prstGeom prst="rect">
              <a:avLst/>
            </a:prstGeom>
            <a:noFill/>
            <a:ln w="9525">
              <a:noFill/>
              <a:miter lim="800000"/>
              <a:headEnd/>
              <a:tailEnd/>
            </a:ln>
          </p:spPr>
        </p:pic>
        <p:sp>
          <p:nvSpPr>
            <p:cNvPr id="37" name="Text Box 3"/>
            <p:cNvSpPr txBox="1">
              <a:spLocks noChangeArrowheads="1"/>
            </p:cNvSpPr>
            <p:nvPr/>
          </p:nvSpPr>
          <p:spPr bwMode="auto">
            <a:xfrm>
              <a:off x="5109859" y="988436"/>
              <a:ext cx="2219160" cy="427949"/>
            </a:xfrm>
            <a:prstGeom prst="rect">
              <a:avLst/>
            </a:prstGeom>
            <a:noFill/>
            <a:ln w="9525">
              <a:noFill/>
              <a:miter lim="800000"/>
              <a:headEnd/>
              <a:tailEnd/>
            </a:ln>
          </p:spPr>
          <p:txBody>
            <a:bodyPr wrap="square" lIns="114300" tIns="57150" rIns="114300" bIns="57150">
              <a:spAutoFit/>
            </a:bodyPr>
            <a:lstStyle/>
            <a:p>
              <a:r>
                <a:rPr lang="en-US" sz="900" dirty="0">
                  <a:cs typeface="Arial" pitchFamily="34" charset="0"/>
                </a:rPr>
                <a:t>ACQUITY</a:t>
              </a:r>
              <a:r>
                <a:rPr lang="en-US" sz="900" baseline="30000" dirty="0">
                  <a:cs typeface="Arial" pitchFamily="34" charset="0"/>
                </a:rPr>
                <a:t>® </a:t>
              </a:r>
              <a:r>
                <a:rPr lang="en-US" sz="900" dirty="0">
                  <a:cs typeface="Arial" pitchFamily="34" charset="0"/>
                </a:rPr>
                <a:t>SQD</a:t>
              </a:r>
            </a:p>
          </p:txBody>
        </p:sp>
      </p:grpSp>
      <p:grpSp>
        <p:nvGrpSpPr>
          <p:cNvPr id="3" name="Group 28"/>
          <p:cNvGrpSpPr/>
          <p:nvPr/>
        </p:nvGrpSpPr>
        <p:grpSpPr>
          <a:xfrm>
            <a:off x="1447800" y="5869885"/>
            <a:ext cx="1143000" cy="988115"/>
            <a:chOff x="5040592" y="2440725"/>
            <a:chExt cx="2219162" cy="1856955"/>
          </a:xfrm>
        </p:grpSpPr>
        <p:pic>
          <p:nvPicPr>
            <p:cNvPr id="39" name="Picture 2" descr="Acquity2"/>
            <p:cNvPicPr preferRelativeResize="0">
              <a:picLocks noChangeArrowheads="1"/>
            </p:cNvPicPr>
            <p:nvPr/>
          </p:nvPicPr>
          <p:blipFill>
            <a:blip r:embed="rId8" cstate="print"/>
            <a:srcRect/>
            <a:stretch>
              <a:fillRect/>
            </a:stretch>
          </p:blipFill>
          <p:spPr bwMode="auto">
            <a:xfrm>
              <a:off x="5260658" y="2782661"/>
              <a:ext cx="1703206" cy="1515019"/>
            </a:xfrm>
            <a:prstGeom prst="rect">
              <a:avLst/>
            </a:prstGeom>
            <a:noFill/>
            <a:ln w="9525">
              <a:noFill/>
              <a:miter lim="800000"/>
              <a:headEnd/>
              <a:tailEnd/>
            </a:ln>
          </p:spPr>
        </p:pic>
        <p:sp>
          <p:nvSpPr>
            <p:cNvPr id="40" name="Text Box 3"/>
            <p:cNvSpPr txBox="1">
              <a:spLocks noChangeArrowheads="1"/>
            </p:cNvSpPr>
            <p:nvPr/>
          </p:nvSpPr>
          <p:spPr bwMode="auto">
            <a:xfrm>
              <a:off x="5040592" y="2440725"/>
              <a:ext cx="2219162" cy="477182"/>
            </a:xfrm>
            <a:prstGeom prst="rect">
              <a:avLst/>
            </a:prstGeom>
            <a:noFill/>
            <a:ln w="9525">
              <a:noFill/>
              <a:miter lim="800000"/>
              <a:headEnd/>
              <a:tailEnd/>
            </a:ln>
          </p:spPr>
          <p:txBody>
            <a:bodyPr wrap="square" lIns="114300" tIns="57150" rIns="114300" bIns="57150">
              <a:spAutoFit/>
            </a:bodyPr>
            <a:lstStyle/>
            <a:p>
              <a:r>
                <a:rPr lang="en-US" sz="900" dirty="0">
                  <a:cs typeface="Arial" pitchFamily="34" charset="0"/>
                </a:rPr>
                <a:t>ACQUITY</a:t>
              </a:r>
              <a:r>
                <a:rPr lang="en-US" sz="900" baseline="30000" dirty="0">
                  <a:cs typeface="Arial" pitchFamily="34" charset="0"/>
                </a:rPr>
                <a:t>® </a:t>
              </a:r>
              <a:r>
                <a:rPr lang="en-US" sz="900" dirty="0" smtClean="0">
                  <a:cs typeface="Arial" pitchFamily="34" charset="0"/>
                </a:rPr>
                <a:t>TQD</a:t>
              </a:r>
              <a:endParaRPr lang="en-US" sz="900" dirty="0">
                <a:cs typeface="Arial" pitchFamily="34" charset="0"/>
              </a:endParaRPr>
            </a:p>
          </p:txBody>
        </p:sp>
      </p:grpSp>
      <p:grpSp>
        <p:nvGrpSpPr>
          <p:cNvPr id="5" name="Group 32"/>
          <p:cNvGrpSpPr/>
          <p:nvPr/>
        </p:nvGrpSpPr>
        <p:grpSpPr>
          <a:xfrm>
            <a:off x="2895600" y="5791201"/>
            <a:ext cx="1143000" cy="1066798"/>
            <a:chOff x="661623" y="4498504"/>
            <a:chExt cx="2448648" cy="1946110"/>
          </a:xfrm>
        </p:grpSpPr>
        <p:pic>
          <p:nvPicPr>
            <p:cNvPr id="42" name="Picture 11" descr="_DSC1761 C"/>
            <p:cNvPicPr>
              <a:picLocks noChangeAspect="1" noChangeArrowheads="1"/>
            </p:cNvPicPr>
            <p:nvPr/>
          </p:nvPicPr>
          <p:blipFill>
            <a:blip r:embed="rId9" cstate="print"/>
            <a:srcRect/>
            <a:stretch>
              <a:fillRect/>
            </a:stretch>
          </p:blipFill>
          <p:spPr bwMode="auto">
            <a:xfrm>
              <a:off x="826454" y="4915873"/>
              <a:ext cx="2120574" cy="1528741"/>
            </a:xfrm>
            <a:prstGeom prst="rect">
              <a:avLst/>
            </a:prstGeom>
            <a:noFill/>
            <a:ln w="9525">
              <a:noFill/>
              <a:miter lim="800000"/>
              <a:headEnd/>
              <a:tailEnd/>
            </a:ln>
          </p:spPr>
        </p:pic>
        <p:sp>
          <p:nvSpPr>
            <p:cNvPr id="43" name="Rectangle 42"/>
            <p:cNvSpPr>
              <a:spLocks noChangeArrowheads="1"/>
            </p:cNvSpPr>
            <p:nvPr/>
          </p:nvSpPr>
          <p:spPr bwMode="auto">
            <a:xfrm>
              <a:off x="661623" y="4498504"/>
              <a:ext cx="2448648" cy="421096"/>
            </a:xfrm>
            <a:prstGeom prst="rect">
              <a:avLst/>
            </a:prstGeom>
            <a:noFill/>
            <a:ln w="9525">
              <a:noFill/>
              <a:miter lim="800000"/>
              <a:headEnd/>
              <a:tailEnd/>
            </a:ln>
          </p:spPr>
          <p:txBody>
            <a:bodyPr wrap="square">
              <a:spAutoFit/>
            </a:bodyPr>
            <a:lstStyle/>
            <a:p>
              <a:pPr defTabSz="731838"/>
              <a:r>
                <a:rPr lang="en-US" sz="900" dirty="0" err="1" smtClean="0">
                  <a:cs typeface="Arial" pitchFamily="34" charset="0"/>
                </a:rPr>
                <a:t>Xevo</a:t>
              </a:r>
              <a:r>
                <a:rPr lang="en-US" sz="900" dirty="0">
                  <a:cs typeface="Arial" pitchFamily="34" charset="0"/>
                </a:rPr>
                <a:t>™ TQ MS</a:t>
              </a:r>
            </a:p>
          </p:txBody>
        </p:sp>
      </p:grpSp>
      <p:grpSp>
        <p:nvGrpSpPr>
          <p:cNvPr id="6" name="Group 31"/>
          <p:cNvGrpSpPr/>
          <p:nvPr/>
        </p:nvGrpSpPr>
        <p:grpSpPr>
          <a:xfrm>
            <a:off x="4572000" y="5791200"/>
            <a:ext cx="1219200" cy="1066802"/>
            <a:chOff x="7184722" y="1512654"/>
            <a:chExt cx="1977917" cy="1731879"/>
          </a:xfrm>
        </p:grpSpPr>
        <p:pic>
          <p:nvPicPr>
            <p:cNvPr id="45" name="Picture 2" descr="nanoACQUITY UPLC System with the SYNAPT HDMS System"/>
            <p:cNvPicPr preferRelativeResize="0">
              <a:picLocks noChangeArrowheads="1"/>
            </p:cNvPicPr>
            <p:nvPr/>
          </p:nvPicPr>
          <p:blipFill>
            <a:blip r:embed="rId10" cstate="print"/>
            <a:srcRect/>
            <a:stretch>
              <a:fillRect/>
            </a:stretch>
          </p:blipFill>
          <p:spPr bwMode="auto">
            <a:xfrm>
              <a:off x="7431962" y="1883773"/>
              <a:ext cx="1483438" cy="1360760"/>
            </a:xfrm>
            <a:prstGeom prst="rect">
              <a:avLst/>
            </a:prstGeom>
            <a:noFill/>
            <a:ln w="9525">
              <a:noFill/>
              <a:miter lim="800000"/>
              <a:headEnd/>
              <a:tailEnd/>
            </a:ln>
          </p:spPr>
        </p:pic>
        <p:sp>
          <p:nvSpPr>
            <p:cNvPr id="46" name="Text Box 4"/>
            <p:cNvSpPr txBox="1">
              <a:spLocks noChangeArrowheads="1"/>
            </p:cNvSpPr>
            <p:nvPr/>
          </p:nvSpPr>
          <p:spPr bwMode="auto">
            <a:xfrm>
              <a:off x="7184722" y="1512654"/>
              <a:ext cx="1977917" cy="374740"/>
            </a:xfrm>
            <a:prstGeom prst="rect">
              <a:avLst/>
            </a:prstGeom>
            <a:noFill/>
            <a:ln w="9525">
              <a:noFill/>
              <a:miter lim="800000"/>
              <a:headEnd/>
              <a:tailEnd/>
            </a:ln>
          </p:spPr>
          <p:txBody>
            <a:bodyPr wrap="square">
              <a:spAutoFit/>
            </a:bodyPr>
            <a:lstStyle/>
            <a:p>
              <a:pPr defTabSz="731838"/>
              <a:r>
                <a:rPr lang="en-US" sz="900" dirty="0" smtClean="0">
                  <a:cs typeface="Arial" pitchFamily="34" charset="0"/>
                </a:rPr>
                <a:t>SYNAPT</a:t>
              </a:r>
              <a:r>
                <a:rPr lang="en-US" sz="900" baseline="30000" dirty="0">
                  <a:cs typeface="Arial" pitchFamily="34" charset="0"/>
                </a:rPr>
                <a:t>™</a:t>
              </a:r>
              <a:r>
                <a:rPr lang="en-US" sz="900" dirty="0">
                  <a:cs typeface="Arial" pitchFamily="34" charset="0"/>
                </a:rPr>
                <a:t> G2 MS</a:t>
              </a:r>
            </a:p>
          </p:txBody>
        </p:sp>
      </p:grpSp>
      <p:grpSp>
        <p:nvGrpSpPr>
          <p:cNvPr id="7" name="Group 30"/>
          <p:cNvGrpSpPr/>
          <p:nvPr/>
        </p:nvGrpSpPr>
        <p:grpSpPr>
          <a:xfrm>
            <a:off x="7848600" y="5791200"/>
            <a:ext cx="1524000" cy="1066801"/>
            <a:chOff x="7008325" y="2469197"/>
            <a:chExt cx="2512559" cy="2002791"/>
          </a:xfrm>
        </p:grpSpPr>
        <p:pic>
          <p:nvPicPr>
            <p:cNvPr id="48" name="Picture 2" descr="ACQUITY UPLC System with the SYNAPT HDMS System"/>
            <p:cNvPicPr preferRelativeResize="0">
              <a:picLocks noChangeArrowheads="1"/>
            </p:cNvPicPr>
            <p:nvPr/>
          </p:nvPicPr>
          <p:blipFill>
            <a:blip r:embed="rId11" cstate="print"/>
            <a:srcRect/>
            <a:stretch>
              <a:fillRect/>
            </a:stretch>
          </p:blipFill>
          <p:spPr bwMode="auto">
            <a:xfrm>
              <a:off x="7636465" y="2898367"/>
              <a:ext cx="1507535" cy="1573621"/>
            </a:xfrm>
            <a:prstGeom prst="rect">
              <a:avLst/>
            </a:prstGeom>
            <a:noFill/>
            <a:ln w="9525">
              <a:noFill/>
              <a:miter lim="800000"/>
              <a:headEnd/>
              <a:tailEnd/>
            </a:ln>
          </p:spPr>
        </p:pic>
        <p:sp>
          <p:nvSpPr>
            <p:cNvPr id="49" name="Text Box 4"/>
            <p:cNvSpPr txBox="1">
              <a:spLocks noChangeArrowheads="1"/>
            </p:cNvSpPr>
            <p:nvPr/>
          </p:nvSpPr>
          <p:spPr bwMode="auto">
            <a:xfrm>
              <a:off x="7008325" y="2469197"/>
              <a:ext cx="2512559" cy="429169"/>
            </a:xfrm>
            <a:prstGeom prst="rect">
              <a:avLst/>
            </a:prstGeom>
            <a:noFill/>
            <a:ln w="9525">
              <a:noFill/>
              <a:miter lim="800000"/>
              <a:headEnd/>
              <a:tailEnd/>
            </a:ln>
          </p:spPr>
          <p:txBody>
            <a:bodyPr wrap="square">
              <a:spAutoFit/>
            </a:bodyPr>
            <a:lstStyle/>
            <a:p>
              <a:pPr defTabSz="731838"/>
              <a:r>
                <a:rPr lang="en-US" sz="900" dirty="0" smtClean="0">
                  <a:cs typeface="Arial" pitchFamily="34" charset="0"/>
                </a:rPr>
                <a:t>SYNAPT</a:t>
              </a:r>
              <a:r>
                <a:rPr lang="en-US" sz="900" baseline="30000" dirty="0">
                  <a:cs typeface="Arial" pitchFamily="34" charset="0"/>
                </a:rPr>
                <a:t>™</a:t>
              </a:r>
              <a:r>
                <a:rPr lang="en-US" sz="900" dirty="0">
                  <a:cs typeface="Arial" pitchFamily="34" charset="0"/>
                </a:rPr>
                <a:t> G2 HDMS</a:t>
              </a:r>
            </a:p>
          </p:txBody>
        </p:sp>
      </p:grpSp>
      <p:grpSp>
        <p:nvGrpSpPr>
          <p:cNvPr id="8" name="Group 29"/>
          <p:cNvGrpSpPr/>
          <p:nvPr/>
        </p:nvGrpSpPr>
        <p:grpSpPr>
          <a:xfrm>
            <a:off x="6400800" y="5791200"/>
            <a:ext cx="1143000" cy="1066797"/>
            <a:chOff x="6676108" y="4444184"/>
            <a:chExt cx="2404553" cy="2139497"/>
          </a:xfrm>
        </p:grpSpPr>
        <p:pic>
          <p:nvPicPr>
            <p:cNvPr id="51" name="Picture 14" descr="QTof"/>
            <p:cNvPicPr>
              <a:picLocks noChangeAspect="1" noChangeArrowheads="1"/>
            </p:cNvPicPr>
            <p:nvPr/>
          </p:nvPicPr>
          <p:blipFill>
            <a:blip r:embed="rId12" cstate="print"/>
            <a:srcRect/>
            <a:stretch>
              <a:fillRect/>
            </a:stretch>
          </p:blipFill>
          <p:spPr bwMode="auto">
            <a:xfrm>
              <a:off x="6836411" y="4902644"/>
              <a:ext cx="2083946" cy="1681037"/>
            </a:xfrm>
            <a:prstGeom prst="rect">
              <a:avLst/>
            </a:prstGeom>
            <a:noFill/>
            <a:ln w="0">
              <a:noFill/>
              <a:miter lim="800000"/>
              <a:headEnd/>
              <a:tailEnd/>
            </a:ln>
          </p:spPr>
        </p:pic>
        <p:sp>
          <p:nvSpPr>
            <p:cNvPr id="52" name="Rectangle 15"/>
            <p:cNvSpPr>
              <a:spLocks noChangeArrowheads="1"/>
            </p:cNvSpPr>
            <p:nvPr/>
          </p:nvSpPr>
          <p:spPr bwMode="auto">
            <a:xfrm>
              <a:off x="6676108" y="4444184"/>
              <a:ext cx="2404553" cy="458465"/>
            </a:xfrm>
            <a:prstGeom prst="rect">
              <a:avLst/>
            </a:prstGeom>
            <a:noFill/>
            <a:ln w="0">
              <a:noFill/>
              <a:miter lim="800000"/>
              <a:headEnd/>
              <a:tailEnd/>
            </a:ln>
          </p:spPr>
          <p:txBody>
            <a:bodyPr wrap="square">
              <a:spAutoFit/>
            </a:bodyPr>
            <a:lstStyle/>
            <a:p>
              <a:pPr defTabSz="731838"/>
              <a:r>
                <a:rPr lang="en-US" sz="900" dirty="0" err="1" smtClean="0">
                  <a:cs typeface="Arial" pitchFamily="34" charset="0"/>
                </a:rPr>
                <a:t>Xevo</a:t>
              </a:r>
              <a:r>
                <a:rPr lang="en-US" sz="900" dirty="0">
                  <a:cs typeface="Arial" pitchFamily="34" charset="0"/>
                </a:rPr>
                <a:t>™ </a:t>
              </a:r>
              <a:r>
                <a:rPr lang="en-US" sz="900" dirty="0" err="1">
                  <a:cs typeface="Arial" pitchFamily="34" charset="0"/>
                </a:rPr>
                <a:t>QTof</a:t>
              </a:r>
              <a:r>
                <a:rPr lang="en-US" sz="900" dirty="0">
                  <a:cs typeface="Arial" pitchFamily="34" charset="0"/>
                </a:rPr>
                <a:t> MS</a:t>
              </a:r>
            </a:p>
          </p:txBody>
        </p:sp>
      </p:grpSp>
    </p:spTree>
  </p:cSld>
  <p:clrMapOvr>
    <a:masterClrMapping/>
  </p:clrMapOvr>
  <p:transition spd="slow"/>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ACQUITY UPLC Sample Manager – Confidence in linearity and Carryover</a:t>
            </a:r>
            <a:endParaRPr lang="en-US" dirty="0"/>
          </a:p>
        </p:txBody>
      </p:sp>
      <p:sp>
        <p:nvSpPr>
          <p:cNvPr id="3" name="Content Placeholder 2"/>
          <p:cNvSpPr>
            <a:spLocks noGrp="1"/>
          </p:cNvSpPr>
          <p:nvPr>
            <p:ph idx="1"/>
          </p:nvPr>
        </p:nvSpPr>
        <p:spPr/>
        <p:txBody>
          <a:bodyPr/>
          <a:lstStyle/>
          <a:p>
            <a:pPr eaLnBrk="1" fontAlgn="t" hangingPunct="1"/>
            <a:r>
              <a:rPr lang="en-US" dirty="0" smtClean="0"/>
              <a:t>5 Pesticides: </a:t>
            </a:r>
            <a:r>
              <a:rPr lang="en-US" dirty="0" err="1" smtClean="0"/>
              <a:t>Methamidophos</a:t>
            </a:r>
            <a:r>
              <a:rPr lang="en-US" dirty="0" smtClean="0"/>
              <a:t>, Atrazine-</a:t>
            </a:r>
            <a:r>
              <a:rPr lang="en-US" dirty="0" err="1" smtClean="0"/>
              <a:t>desethyl</a:t>
            </a:r>
            <a:r>
              <a:rPr lang="en-US" dirty="0" smtClean="0"/>
              <a:t>, </a:t>
            </a:r>
            <a:r>
              <a:rPr lang="en-US" dirty="0" err="1" smtClean="0"/>
              <a:t>Atraton</a:t>
            </a:r>
            <a:r>
              <a:rPr lang="en-US" dirty="0" smtClean="0"/>
              <a:t>, </a:t>
            </a:r>
            <a:r>
              <a:rPr lang="en-US" dirty="0" err="1" smtClean="0"/>
              <a:t>Aldicarb</a:t>
            </a:r>
            <a:r>
              <a:rPr lang="en-US" dirty="0" smtClean="0"/>
              <a:t> </a:t>
            </a:r>
            <a:r>
              <a:rPr lang="en-US" dirty="0" err="1" smtClean="0"/>
              <a:t>sulfone</a:t>
            </a:r>
            <a:r>
              <a:rPr lang="en-US" dirty="0"/>
              <a:t> </a:t>
            </a:r>
            <a:r>
              <a:rPr lang="en-US" dirty="0" smtClean="0"/>
              <a:t>and </a:t>
            </a:r>
            <a:r>
              <a:rPr lang="en-US" dirty="0" err="1" smtClean="0"/>
              <a:t>Prometryn</a:t>
            </a:r>
            <a:endParaRPr lang="en-US" dirty="0"/>
          </a:p>
          <a:p>
            <a:endParaRPr lang="en-US" dirty="0"/>
          </a:p>
        </p:txBody>
      </p:sp>
      <p:graphicFrame>
        <p:nvGraphicFramePr>
          <p:cNvPr id="4" name="Content Placeholder 12"/>
          <p:cNvGraphicFramePr>
            <a:graphicFrameLocks/>
          </p:cNvGraphicFramePr>
          <p:nvPr>
            <p:extLst>
              <p:ext uri="{D42A27DB-BD31-4B8C-83A1-F6EECF244321}">
                <p14:modId xmlns:p14="http://schemas.microsoft.com/office/powerpoint/2010/main" xmlns="" val="4095035461"/>
              </p:ext>
            </p:extLst>
          </p:nvPr>
        </p:nvGraphicFramePr>
        <p:xfrm>
          <a:off x="356540" y="2205947"/>
          <a:ext cx="3657601" cy="2012189"/>
        </p:xfrm>
        <a:graphic>
          <a:graphicData uri="http://schemas.openxmlformats.org/drawingml/2006/table">
            <a:tbl>
              <a:tblPr firstRow="1" bandRow="1">
                <a:tableStyleId>{5C22544A-7EE6-4342-B048-85BDC9FD1C3A}</a:tableStyleId>
              </a:tblPr>
              <a:tblGrid>
                <a:gridCol w="1777060"/>
                <a:gridCol w="780204"/>
                <a:gridCol w="1100337"/>
              </a:tblGrid>
              <a:tr h="263772">
                <a:tc gridSpan="2">
                  <a:txBody>
                    <a:bodyPr/>
                    <a:lstStyle/>
                    <a:p>
                      <a:pPr algn="ctr"/>
                      <a:r>
                        <a:rPr lang="en-US" sz="1100" b="1" dirty="0" smtClean="0">
                          <a:solidFill>
                            <a:schemeClr val="tx1"/>
                          </a:solidFill>
                        </a:rPr>
                        <a:t>ACQUITY UPLC I-Class</a:t>
                      </a:r>
                      <a:endParaRPr lang="en-US" sz="1100" b="1" dirty="0">
                        <a:solidFill>
                          <a:schemeClr val="tx1"/>
                        </a:solidFill>
                      </a:endParaRPr>
                    </a:p>
                  </a:txBody>
                  <a:tcPr marL="91447" marR="91447" marT="45703" marB="45703" anchor="ctr" anchorCtr="1"/>
                </a:tc>
                <a:tc hMerge="1">
                  <a:txBody>
                    <a:bodyPr/>
                    <a:lstStyle/>
                    <a:p>
                      <a:pPr algn="ctr"/>
                      <a:endParaRPr lang="en-US" sz="1100" b="1" baseline="30000" dirty="0">
                        <a:solidFill>
                          <a:schemeClr val="tx1"/>
                        </a:solidFill>
                      </a:endParaRPr>
                    </a:p>
                  </a:txBody>
                  <a:tcPr marL="91447" marR="91447" marT="45703" marB="45703"/>
                </a:tc>
                <a:tc>
                  <a:txBody>
                    <a:bodyPr/>
                    <a:lstStyle/>
                    <a:p>
                      <a:pPr algn="ctr"/>
                      <a:r>
                        <a:rPr lang="en-US" sz="1100" b="1" dirty="0" smtClean="0">
                          <a:solidFill>
                            <a:schemeClr val="tx1"/>
                          </a:solidFill>
                        </a:rPr>
                        <a:t>Carryover 1</a:t>
                      </a:r>
                      <a:r>
                        <a:rPr lang="en-US" sz="1100" b="1" baseline="30000" dirty="0" smtClean="0">
                          <a:solidFill>
                            <a:schemeClr val="tx1"/>
                          </a:solidFill>
                        </a:rPr>
                        <a:t>st</a:t>
                      </a:r>
                      <a:r>
                        <a:rPr lang="en-US" sz="1100" b="1" baseline="0" dirty="0" smtClean="0">
                          <a:solidFill>
                            <a:schemeClr val="tx1"/>
                          </a:solidFill>
                        </a:rPr>
                        <a:t> Blank</a:t>
                      </a:r>
                      <a:endParaRPr lang="en-US" sz="1100" b="1" dirty="0">
                        <a:solidFill>
                          <a:schemeClr val="tx1"/>
                        </a:solidFill>
                      </a:endParaRPr>
                    </a:p>
                  </a:txBody>
                  <a:tcPr marL="91447" marR="91447" marT="45703" marB="45703" anchor="ctr" anchorCtr="1"/>
                </a:tc>
              </a:tr>
              <a:tr h="263772">
                <a:tc>
                  <a:txBody>
                    <a:bodyPr/>
                    <a:lstStyle/>
                    <a:p>
                      <a:pPr algn="ctr"/>
                      <a:r>
                        <a:rPr lang="en-US" sz="1100" b="1" dirty="0" smtClean="0">
                          <a:solidFill>
                            <a:schemeClr val="tx1"/>
                          </a:solidFill>
                        </a:rPr>
                        <a:t>Analyte</a:t>
                      </a:r>
                      <a:endParaRPr lang="en-US" sz="1100" b="1" dirty="0">
                        <a:solidFill>
                          <a:schemeClr val="tx1"/>
                        </a:solidFill>
                      </a:endParaRPr>
                    </a:p>
                  </a:txBody>
                  <a:tcPr marL="91447" marR="91447" marT="45703" marB="45703" anchor="ctr" anchorCtr="1"/>
                </a:tc>
                <a:tc>
                  <a:txBody>
                    <a:bodyPr/>
                    <a:lstStyle/>
                    <a:p>
                      <a:pPr algn="ctr"/>
                      <a:r>
                        <a:rPr lang="en-US" sz="1100" b="1" dirty="0" smtClean="0">
                          <a:solidFill>
                            <a:schemeClr val="tx1"/>
                          </a:solidFill>
                        </a:rPr>
                        <a:t>R</a:t>
                      </a:r>
                      <a:r>
                        <a:rPr lang="en-US" sz="1100" b="1" baseline="30000" dirty="0" smtClean="0">
                          <a:solidFill>
                            <a:schemeClr val="tx1"/>
                          </a:solidFill>
                        </a:rPr>
                        <a:t>2</a:t>
                      </a:r>
                      <a:endParaRPr lang="en-US" sz="1100" b="1" baseline="30000" dirty="0">
                        <a:solidFill>
                          <a:schemeClr val="tx1"/>
                        </a:solidFill>
                      </a:endParaRPr>
                    </a:p>
                  </a:txBody>
                  <a:tcPr marL="91447" marR="91447" marT="45703" marB="45703" anchor="ctr" anchorCtr="1"/>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b="1" dirty="0" smtClean="0">
                          <a:solidFill>
                            <a:schemeClr val="tx1"/>
                          </a:solidFill>
                        </a:rPr>
                        <a:t>ND</a:t>
                      </a:r>
                    </a:p>
                  </a:txBody>
                  <a:tcPr marL="91447" marR="91447" marT="45703" marB="45703" anchor="ctr" anchorCtr="1"/>
                </a:tc>
              </a:tr>
              <a:tr h="258984">
                <a:tc>
                  <a:txBody>
                    <a:bodyPr/>
                    <a:lstStyle/>
                    <a:p>
                      <a:pPr algn="ctr"/>
                      <a:r>
                        <a:rPr lang="en-US" sz="1100" b="1" dirty="0" err="1" smtClean="0">
                          <a:solidFill>
                            <a:schemeClr val="tx1"/>
                          </a:solidFill>
                        </a:rPr>
                        <a:t>Methamidophos</a:t>
                      </a:r>
                      <a:endParaRPr lang="en-US" sz="1100" b="1" dirty="0">
                        <a:solidFill>
                          <a:schemeClr val="tx1"/>
                        </a:solidFill>
                      </a:endParaRPr>
                    </a:p>
                  </a:txBody>
                  <a:tcPr marL="91447" marR="91447" marT="45703" marB="45703" anchor="ctr" anchorCtr="1"/>
                </a:tc>
                <a:tc>
                  <a:txBody>
                    <a:bodyPr/>
                    <a:lstStyle/>
                    <a:p>
                      <a:pPr algn="ctr"/>
                      <a:r>
                        <a:rPr lang="en-US" sz="1100" b="1" dirty="0" smtClean="0">
                          <a:solidFill>
                            <a:schemeClr val="tx1"/>
                          </a:solidFill>
                        </a:rPr>
                        <a:t>0.9997</a:t>
                      </a:r>
                      <a:endParaRPr lang="en-US" sz="1100" b="1" dirty="0">
                        <a:solidFill>
                          <a:schemeClr val="tx1"/>
                        </a:solidFill>
                      </a:endParaRPr>
                    </a:p>
                  </a:txBody>
                  <a:tcPr marL="91447" marR="91447" marT="45703" marB="45703" anchor="ctr" anchorCtr="1"/>
                </a:tc>
                <a:tc>
                  <a:txBody>
                    <a:bodyPr/>
                    <a:lstStyle/>
                    <a:p>
                      <a:pPr algn="ctr"/>
                      <a:r>
                        <a:rPr lang="en-US" sz="1100" b="1" dirty="0" smtClean="0">
                          <a:solidFill>
                            <a:schemeClr val="tx1"/>
                          </a:solidFill>
                        </a:rPr>
                        <a:t>None</a:t>
                      </a:r>
                      <a:endParaRPr lang="en-US" sz="1100" b="1" dirty="0">
                        <a:solidFill>
                          <a:schemeClr val="tx1"/>
                        </a:solidFill>
                      </a:endParaRPr>
                    </a:p>
                  </a:txBody>
                  <a:tcPr marL="91447" marR="91447" marT="45703" marB="45703" anchor="ctr" anchorCtr="1"/>
                </a:tc>
              </a:tr>
              <a:tr h="285547">
                <a:tc>
                  <a:txBody>
                    <a:bodyPr/>
                    <a:lstStyle/>
                    <a:p>
                      <a:pPr algn="ctr"/>
                      <a:r>
                        <a:rPr lang="en-US" sz="1100" b="1" dirty="0" err="1" smtClean="0">
                          <a:solidFill>
                            <a:schemeClr val="tx1"/>
                          </a:solidFill>
                        </a:rPr>
                        <a:t>Atrazine</a:t>
                      </a:r>
                      <a:r>
                        <a:rPr lang="en-US" sz="1100" b="1" baseline="0" dirty="0" smtClean="0">
                          <a:solidFill>
                            <a:schemeClr val="tx1"/>
                          </a:solidFill>
                        </a:rPr>
                        <a:t> –</a:t>
                      </a:r>
                      <a:r>
                        <a:rPr lang="en-US" sz="1100" b="1" baseline="0" dirty="0" err="1" smtClean="0">
                          <a:solidFill>
                            <a:schemeClr val="tx1"/>
                          </a:solidFill>
                        </a:rPr>
                        <a:t>desethyl</a:t>
                      </a:r>
                      <a:endParaRPr lang="en-US" sz="1100" b="1" dirty="0">
                        <a:solidFill>
                          <a:schemeClr val="tx1"/>
                        </a:solidFill>
                      </a:endParaRPr>
                    </a:p>
                  </a:txBody>
                  <a:tcPr marL="91447" marR="91447" marT="45703" marB="45703" anchor="ctr" anchorCtr="1"/>
                </a:tc>
                <a:tc>
                  <a:txBody>
                    <a:bodyPr/>
                    <a:lstStyle/>
                    <a:p>
                      <a:pPr algn="ctr"/>
                      <a:r>
                        <a:rPr lang="en-US" sz="1100" b="1" dirty="0" smtClean="0">
                          <a:solidFill>
                            <a:schemeClr val="tx1"/>
                          </a:solidFill>
                        </a:rPr>
                        <a:t>0.9999</a:t>
                      </a:r>
                      <a:endParaRPr lang="en-US" sz="1100" b="1" dirty="0">
                        <a:solidFill>
                          <a:schemeClr val="tx1"/>
                        </a:solidFill>
                      </a:endParaRPr>
                    </a:p>
                  </a:txBody>
                  <a:tcPr marL="91447" marR="91447" marT="45703" marB="45703" anchor="ctr" anchorCtr="1"/>
                </a:tc>
                <a:tc>
                  <a:txBody>
                    <a:bodyPr/>
                    <a:lstStyle/>
                    <a:p>
                      <a:pPr algn="ctr"/>
                      <a:r>
                        <a:rPr lang="en-US" sz="1100" b="1" dirty="0" smtClean="0">
                          <a:solidFill>
                            <a:schemeClr val="tx1"/>
                          </a:solidFill>
                        </a:rPr>
                        <a:t>None</a:t>
                      </a:r>
                      <a:endParaRPr lang="en-US" sz="1100" b="1" dirty="0">
                        <a:solidFill>
                          <a:schemeClr val="tx1"/>
                        </a:solidFill>
                      </a:endParaRPr>
                    </a:p>
                  </a:txBody>
                  <a:tcPr marL="91447" marR="91447" marT="45703" marB="45703" anchor="ctr" anchorCtr="1"/>
                </a:tc>
              </a:tr>
              <a:tr h="258984">
                <a:tc>
                  <a:txBody>
                    <a:bodyPr/>
                    <a:lstStyle/>
                    <a:p>
                      <a:pPr algn="ctr"/>
                      <a:r>
                        <a:rPr lang="en-US" sz="1100" b="1" dirty="0" err="1" smtClean="0">
                          <a:solidFill>
                            <a:schemeClr val="tx1"/>
                          </a:solidFill>
                        </a:rPr>
                        <a:t>Atraton</a:t>
                      </a:r>
                      <a:endParaRPr lang="en-US" sz="1100" b="1" dirty="0">
                        <a:solidFill>
                          <a:schemeClr val="tx1"/>
                        </a:solidFill>
                      </a:endParaRPr>
                    </a:p>
                  </a:txBody>
                  <a:tcPr marL="91447" marR="91447" marT="45703" marB="45703" anchor="ctr" anchorCtr="1"/>
                </a:tc>
                <a:tc>
                  <a:txBody>
                    <a:bodyPr/>
                    <a:lstStyle/>
                    <a:p>
                      <a:pPr algn="ctr"/>
                      <a:r>
                        <a:rPr lang="en-US" sz="1100" b="1" dirty="0" smtClean="0">
                          <a:solidFill>
                            <a:schemeClr val="tx1"/>
                          </a:solidFill>
                        </a:rPr>
                        <a:t>0.9999</a:t>
                      </a:r>
                      <a:endParaRPr lang="en-US" sz="1100" b="1" dirty="0">
                        <a:solidFill>
                          <a:schemeClr val="tx1"/>
                        </a:solidFill>
                      </a:endParaRPr>
                    </a:p>
                  </a:txBody>
                  <a:tcPr marL="91447" marR="91447" marT="45703" marB="45703" anchor="ctr" anchorCtr="1"/>
                </a:tc>
                <a:tc>
                  <a:txBody>
                    <a:bodyPr/>
                    <a:lstStyle/>
                    <a:p>
                      <a:pPr algn="ctr"/>
                      <a:r>
                        <a:rPr lang="en-US" sz="1100" b="1" dirty="0" smtClean="0">
                          <a:solidFill>
                            <a:schemeClr val="tx1"/>
                          </a:solidFill>
                        </a:rPr>
                        <a:t>None</a:t>
                      </a:r>
                      <a:endParaRPr lang="en-US" sz="1100" b="1" dirty="0">
                        <a:solidFill>
                          <a:schemeClr val="tx1"/>
                        </a:solidFill>
                      </a:endParaRPr>
                    </a:p>
                  </a:txBody>
                  <a:tcPr marL="91447" marR="91447" marT="45703" marB="45703" anchor="ctr" anchorCtr="1"/>
                </a:tc>
              </a:tr>
              <a:tr h="258984">
                <a:tc>
                  <a:txBody>
                    <a:bodyPr/>
                    <a:lstStyle/>
                    <a:p>
                      <a:pPr algn="ctr"/>
                      <a:r>
                        <a:rPr lang="en-US" sz="1100" b="1" dirty="0" err="1" smtClean="0">
                          <a:solidFill>
                            <a:schemeClr val="tx1"/>
                          </a:solidFill>
                        </a:rPr>
                        <a:t>Aldicarb</a:t>
                      </a:r>
                      <a:r>
                        <a:rPr lang="en-US" sz="1100" b="1" dirty="0" smtClean="0">
                          <a:solidFill>
                            <a:schemeClr val="tx1"/>
                          </a:solidFill>
                        </a:rPr>
                        <a:t> </a:t>
                      </a:r>
                      <a:r>
                        <a:rPr lang="en-US" sz="1100" b="1" dirty="0" err="1" smtClean="0">
                          <a:solidFill>
                            <a:schemeClr val="tx1"/>
                          </a:solidFill>
                        </a:rPr>
                        <a:t>sulfone</a:t>
                      </a:r>
                      <a:endParaRPr lang="en-US" sz="1100" b="1" dirty="0">
                        <a:solidFill>
                          <a:schemeClr val="tx1"/>
                        </a:solidFill>
                      </a:endParaRPr>
                    </a:p>
                  </a:txBody>
                  <a:tcPr marL="91447" marR="91447" marT="45703" marB="45703" anchor="ctr" anchorCtr="1"/>
                </a:tc>
                <a:tc>
                  <a:txBody>
                    <a:bodyPr/>
                    <a:lstStyle/>
                    <a:p>
                      <a:pPr algn="ctr"/>
                      <a:r>
                        <a:rPr lang="en-US" sz="1100" b="1" dirty="0" smtClean="0">
                          <a:solidFill>
                            <a:schemeClr val="tx1"/>
                          </a:solidFill>
                        </a:rPr>
                        <a:t>0.9939</a:t>
                      </a:r>
                      <a:endParaRPr lang="en-US" sz="1100" b="1" dirty="0">
                        <a:solidFill>
                          <a:schemeClr val="tx1"/>
                        </a:solidFill>
                      </a:endParaRPr>
                    </a:p>
                  </a:txBody>
                  <a:tcPr marL="91447" marR="91447" marT="45703" marB="45703" anchor="ctr" anchorCtr="1"/>
                </a:tc>
                <a:tc>
                  <a:txBody>
                    <a:bodyPr/>
                    <a:lstStyle/>
                    <a:p>
                      <a:pPr algn="ctr"/>
                      <a:r>
                        <a:rPr lang="en-US" sz="1100" b="1" dirty="0" smtClean="0">
                          <a:solidFill>
                            <a:schemeClr val="tx1"/>
                          </a:solidFill>
                        </a:rPr>
                        <a:t>None</a:t>
                      </a:r>
                      <a:endParaRPr lang="en-US" sz="1100" b="1" dirty="0">
                        <a:solidFill>
                          <a:schemeClr val="tx1"/>
                        </a:solidFill>
                      </a:endParaRPr>
                    </a:p>
                  </a:txBody>
                  <a:tcPr marL="91447" marR="91447" marT="45703" marB="45703" anchor="ctr" anchorCtr="1"/>
                </a:tc>
              </a:tr>
              <a:tr h="258984">
                <a:tc>
                  <a:txBody>
                    <a:bodyPr/>
                    <a:lstStyle/>
                    <a:p>
                      <a:pPr algn="ctr"/>
                      <a:r>
                        <a:rPr lang="en-US" sz="1100" b="1" dirty="0" err="1" smtClean="0">
                          <a:solidFill>
                            <a:schemeClr val="tx1"/>
                          </a:solidFill>
                        </a:rPr>
                        <a:t>Prometryn</a:t>
                      </a:r>
                      <a:endParaRPr lang="en-US" sz="1100" b="1" dirty="0">
                        <a:solidFill>
                          <a:schemeClr val="tx1"/>
                        </a:solidFill>
                      </a:endParaRPr>
                    </a:p>
                  </a:txBody>
                  <a:tcPr marL="91447" marR="91447" marT="45703" marB="45703" anchor="ctr" anchorCtr="1"/>
                </a:tc>
                <a:tc>
                  <a:txBody>
                    <a:bodyPr/>
                    <a:lstStyle/>
                    <a:p>
                      <a:pPr algn="ctr"/>
                      <a:r>
                        <a:rPr lang="en-US" sz="1100" b="1" dirty="0" smtClean="0">
                          <a:solidFill>
                            <a:schemeClr val="tx1"/>
                          </a:solidFill>
                        </a:rPr>
                        <a:t>0.9986</a:t>
                      </a:r>
                      <a:endParaRPr lang="en-US" sz="1100" b="1" dirty="0">
                        <a:solidFill>
                          <a:schemeClr val="tx1"/>
                        </a:solidFill>
                      </a:endParaRPr>
                    </a:p>
                  </a:txBody>
                  <a:tcPr marL="91447" marR="91447" marT="45703" marB="45703" anchor="ctr" anchorCtr="1"/>
                </a:tc>
                <a:tc>
                  <a:txBody>
                    <a:bodyPr/>
                    <a:lstStyle/>
                    <a:p>
                      <a:pPr algn="ctr"/>
                      <a:r>
                        <a:rPr lang="en-US" sz="1100" b="1" dirty="0" smtClean="0">
                          <a:solidFill>
                            <a:schemeClr val="tx1"/>
                          </a:solidFill>
                        </a:rPr>
                        <a:t>None</a:t>
                      </a:r>
                      <a:endParaRPr lang="en-US" sz="1100" b="1" dirty="0">
                        <a:solidFill>
                          <a:schemeClr val="tx1"/>
                        </a:solidFill>
                      </a:endParaRPr>
                    </a:p>
                  </a:txBody>
                  <a:tcPr marL="91447" marR="91447" marT="45703" marB="45703" anchor="ctr" anchorCtr="1"/>
                </a:tc>
              </a:tr>
            </a:tbl>
          </a:graphicData>
        </a:graphic>
      </p:graphicFrame>
      <p:sp>
        <p:nvSpPr>
          <p:cNvPr id="6" name="TextBox 6"/>
          <p:cNvSpPr txBox="1">
            <a:spLocks noChangeArrowheads="1"/>
          </p:cNvSpPr>
          <p:nvPr/>
        </p:nvSpPr>
        <p:spPr bwMode="auto">
          <a:xfrm>
            <a:off x="325438" y="4189413"/>
            <a:ext cx="714375" cy="339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1600">
                <a:solidFill>
                  <a:schemeClr val="tx1"/>
                </a:solidFill>
                <a:latin typeface="Verdana" pitchFamily="34" charset="0"/>
                <a:ea typeface="ＭＳ Ｐゴシック" pitchFamily="-106" charset="-128"/>
              </a:defRPr>
            </a:lvl1pPr>
            <a:lvl2pPr marL="742950" indent="-285750" eaLnBrk="0" hangingPunct="0">
              <a:defRPr sz="1600">
                <a:solidFill>
                  <a:schemeClr val="tx1"/>
                </a:solidFill>
                <a:latin typeface="Verdana" pitchFamily="34" charset="0"/>
                <a:ea typeface="ＭＳ Ｐゴシック" pitchFamily="-106" charset="-128"/>
              </a:defRPr>
            </a:lvl2pPr>
            <a:lvl3pPr marL="1143000" indent="-228600" eaLnBrk="0" hangingPunct="0">
              <a:defRPr sz="1600">
                <a:solidFill>
                  <a:schemeClr val="tx1"/>
                </a:solidFill>
                <a:latin typeface="Verdana" pitchFamily="34" charset="0"/>
                <a:ea typeface="ＭＳ Ｐゴシック" pitchFamily="-106" charset="-128"/>
              </a:defRPr>
            </a:lvl3pPr>
            <a:lvl4pPr marL="1600200" indent="-228600" eaLnBrk="0" hangingPunct="0">
              <a:defRPr sz="1600">
                <a:solidFill>
                  <a:schemeClr val="tx1"/>
                </a:solidFill>
                <a:latin typeface="Verdana" pitchFamily="34" charset="0"/>
                <a:ea typeface="ＭＳ Ｐゴシック" pitchFamily="-106" charset="-128"/>
              </a:defRPr>
            </a:lvl4pPr>
            <a:lvl5pPr marL="2057400" indent="-228600" eaLnBrk="0" hangingPunct="0">
              <a:defRPr sz="1600">
                <a:solidFill>
                  <a:schemeClr val="tx1"/>
                </a:solidFill>
                <a:latin typeface="Verdana" pitchFamily="34" charset="0"/>
                <a:ea typeface="ＭＳ Ｐゴシック" pitchFamily="-106" charset="-128"/>
              </a:defRPr>
            </a:lvl5pPr>
            <a:lvl6pPr marL="2514600" indent="-228600" algn="ctr" eaLnBrk="0" fontAlgn="base" hangingPunct="0">
              <a:spcBef>
                <a:spcPct val="0"/>
              </a:spcBef>
              <a:spcAft>
                <a:spcPct val="0"/>
              </a:spcAft>
              <a:defRPr sz="1600">
                <a:solidFill>
                  <a:schemeClr val="tx1"/>
                </a:solidFill>
                <a:latin typeface="Verdana" pitchFamily="34" charset="0"/>
                <a:ea typeface="ＭＳ Ｐゴシック" pitchFamily="-106" charset="-128"/>
              </a:defRPr>
            </a:lvl6pPr>
            <a:lvl7pPr marL="2971800" indent="-228600" algn="ctr" eaLnBrk="0" fontAlgn="base" hangingPunct="0">
              <a:spcBef>
                <a:spcPct val="0"/>
              </a:spcBef>
              <a:spcAft>
                <a:spcPct val="0"/>
              </a:spcAft>
              <a:defRPr sz="1600">
                <a:solidFill>
                  <a:schemeClr val="tx1"/>
                </a:solidFill>
                <a:latin typeface="Verdana" pitchFamily="34" charset="0"/>
                <a:ea typeface="ＭＳ Ｐゴシック" pitchFamily="-106" charset="-128"/>
              </a:defRPr>
            </a:lvl7pPr>
            <a:lvl8pPr marL="3429000" indent="-228600" algn="ctr" eaLnBrk="0" fontAlgn="base" hangingPunct="0">
              <a:spcBef>
                <a:spcPct val="0"/>
              </a:spcBef>
              <a:spcAft>
                <a:spcPct val="0"/>
              </a:spcAft>
              <a:defRPr sz="1600">
                <a:solidFill>
                  <a:schemeClr val="tx1"/>
                </a:solidFill>
                <a:latin typeface="Verdana" pitchFamily="34" charset="0"/>
                <a:ea typeface="ＭＳ Ｐゴシック" pitchFamily="-106" charset="-128"/>
              </a:defRPr>
            </a:lvl8pPr>
            <a:lvl9pPr marL="3886200" indent="-228600" algn="ctr" eaLnBrk="0" fontAlgn="base" hangingPunct="0">
              <a:spcBef>
                <a:spcPct val="0"/>
              </a:spcBef>
              <a:spcAft>
                <a:spcPct val="0"/>
              </a:spcAft>
              <a:defRPr sz="1600">
                <a:solidFill>
                  <a:schemeClr val="tx1"/>
                </a:solidFill>
                <a:latin typeface="Verdana" pitchFamily="34" charset="0"/>
                <a:ea typeface="ＭＳ Ｐゴシック" pitchFamily="-106" charset="-128"/>
              </a:defRPr>
            </a:lvl9pPr>
          </a:lstStyle>
          <a:p>
            <a:pPr eaLnBrk="1" hangingPunct="1"/>
            <a:r>
              <a:rPr lang="en-US" dirty="0">
                <a:solidFill>
                  <a:schemeClr val="bg1"/>
                </a:solidFill>
              </a:rPr>
              <a:t>UPLC</a:t>
            </a:r>
          </a:p>
        </p:txBody>
      </p:sp>
      <p:graphicFrame>
        <p:nvGraphicFramePr>
          <p:cNvPr id="11" name="Content Placeholder 12"/>
          <p:cNvGraphicFramePr>
            <a:graphicFrameLocks/>
          </p:cNvGraphicFramePr>
          <p:nvPr>
            <p:extLst>
              <p:ext uri="{D42A27DB-BD31-4B8C-83A1-F6EECF244321}">
                <p14:modId xmlns:p14="http://schemas.microsoft.com/office/powerpoint/2010/main" xmlns="" val="749950135"/>
              </p:ext>
            </p:extLst>
          </p:nvPr>
        </p:nvGraphicFramePr>
        <p:xfrm>
          <a:off x="4571999" y="2209800"/>
          <a:ext cx="3657601" cy="2012261"/>
        </p:xfrm>
        <a:graphic>
          <a:graphicData uri="http://schemas.openxmlformats.org/drawingml/2006/table">
            <a:tbl>
              <a:tblPr firstRow="1" bandRow="1">
                <a:tableStyleId>{5C22544A-7EE6-4342-B048-85BDC9FD1C3A}</a:tableStyleId>
              </a:tblPr>
              <a:tblGrid>
                <a:gridCol w="1777060"/>
                <a:gridCol w="780204"/>
                <a:gridCol w="1100337"/>
              </a:tblGrid>
              <a:tr h="263772">
                <a:tc gridSpan="2">
                  <a:txBody>
                    <a:bodyPr/>
                    <a:lstStyle/>
                    <a:p>
                      <a:pPr algn="ctr"/>
                      <a:r>
                        <a:rPr lang="en-US" sz="1100" b="1" dirty="0" smtClean="0">
                          <a:solidFill>
                            <a:schemeClr val="tx1"/>
                          </a:solidFill>
                        </a:rPr>
                        <a:t>ACQUITY UPLC </a:t>
                      </a:r>
                      <a:endParaRPr lang="en-US" sz="1100" b="1" dirty="0">
                        <a:solidFill>
                          <a:schemeClr val="tx1"/>
                        </a:solidFill>
                      </a:endParaRPr>
                    </a:p>
                  </a:txBody>
                  <a:tcPr marL="91447" marR="91447" marT="45703" marB="45703" anchor="ctr" anchorCtr="1"/>
                </a:tc>
                <a:tc hMerge="1">
                  <a:txBody>
                    <a:bodyPr/>
                    <a:lstStyle/>
                    <a:p>
                      <a:pPr algn="ctr"/>
                      <a:endParaRPr lang="en-US" sz="1100" b="1" baseline="30000" dirty="0">
                        <a:solidFill>
                          <a:schemeClr val="tx1"/>
                        </a:solidFill>
                      </a:endParaRPr>
                    </a:p>
                  </a:txBody>
                  <a:tcPr marL="91447" marR="91447" marT="45703" marB="45703"/>
                </a:tc>
                <a:tc>
                  <a:txBody>
                    <a:bodyPr/>
                    <a:lstStyle/>
                    <a:p>
                      <a:pPr algn="ctr"/>
                      <a:r>
                        <a:rPr lang="en-US" sz="1100" b="1" dirty="0" smtClean="0">
                          <a:solidFill>
                            <a:schemeClr val="tx1"/>
                          </a:solidFill>
                        </a:rPr>
                        <a:t>Carryover 1</a:t>
                      </a:r>
                      <a:r>
                        <a:rPr lang="en-US" sz="1100" b="1" baseline="30000" dirty="0" smtClean="0">
                          <a:solidFill>
                            <a:schemeClr val="tx1"/>
                          </a:solidFill>
                        </a:rPr>
                        <a:t>st</a:t>
                      </a:r>
                      <a:r>
                        <a:rPr lang="en-US" sz="1100" b="1" baseline="0" dirty="0" smtClean="0">
                          <a:solidFill>
                            <a:schemeClr val="tx1"/>
                          </a:solidFill>
                        </a:rPr>
                        <a:t> Blank</a:t>
                      </a:r>
                      <a:endParaRPr lang="en-US" sz="1100" b="1" dirty="0">
                        <a:solidFill>
                          <a:schemeClr val="tx1"/>
                        </a:solidFill>
                      </a:endParaRPr>
                    </a:p>
                  </a:txBody>
                  <a:tcPr marL="91447" marR="91447" marT="45703" marB="45703" anchor="ctr" anchorCtr="1"/>
                </a:tc>
              </a:tr>
              <a:tr h="263772">
                <a:tc>
                  <a:txBody>
                    <a:bodyPr/>
                    <a:lstStyle/>
                    <a:p>
                      <a:pPr algn="ctr"/>
                      <a:r>
                        <a:rPr lang="en-US" sz="1100" b="1" dirty="0" smtClean="0">
                          <a:solidFill>
                            <a:schemeClr val="tx1"/>
                          </a:solidFill>
                        </a:rPr>
                        <a:t>Analyte</a:t>
                      </a:r>
                      <a:endParaRPr lang="en-US" sz="1100" b="1" dirty="0">
                        <a:solidFill>
                          <a:schemeClr val="tx1"/>
                        </a:solidFill>
                      </a:endParaRPr>
                    </a:p>
                  </a:txBody>
                  <a:tcPr marL="91447" marR="91447" marT="45703" marB="45703" anchor="ctr" anchorCtr="1"/>
                </a:tc>
                <a:tc>
                  <a:txBody>
                    <a:bodyPr/>
                    <a:lstStyle/>
                    <a:p>
                      <a:pPr algn="ctr"/>
                      <a:r>
                        <a:rPr lang="en-US" sz="1100" b="1" dirty="0" smtClean="0">
                          <a:solidFill>
                            <a:schemeClr val="tx1"/>
                          </a:solidFill>
                        </a:rPr>
                        <a:t>R</a:t>
                      </a:r>
                      <a:r>
                        <a:rPr lang="en-US" sz="1100" b="1" baseline="30000" dirty="0" smtClean="0">
                          <a:solidFill>
                            <a:schemeClr val="tx1"/>
                          </a:solidFill>
                        </a:rPr>
                        <a:t>2</a:t>
                      </a:r>
                      <a:endParaRPr lang="en-US" sz="1100" b="1" baseline="30000" dirty="0">
                        <a:solidFill>
                          <a:schemeClr val="tx1"/>
                        </a:solidFill>
                      </a:endParaRPr>
                    </a:p>
                  </a:txBody>
                  <a:tcPr marL="91447" marR="91447" marT="45703" marB="45703" anchor="ctr" anchorCtr="1"/>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100" b="1" dirty="0" smtClean="0">
                          <a:solidFill>
                            <a:schemeClr val="tx1"/>
                          </a:solidFill>
                        </a:rPr>
                        <a:t>None</a:t>
                      </a:r>
                    </a:p>
                  </a:txBody>
                  <a:tcPr marL="91447" marR="91447" marT="45703" marB="45703" anchor="ctr" anchorCtr="1"/>
                </a:tc>
              </a:tr>
              <a:tr h="258984">
                <a:tc>
                  <a:txBody>
                    <a:bodyPr/>
                    <a:lstStyle/>
                    <a:p>
                      <a:pPr algn="ctr"/>
                      <a:r>
                        <a:rPr lang="en-US" sz="1100" b="1" dirty="0" err="1" smtClean="0">
                          <a:solidFill>
                            <a:schemeClr val="tx1"/>
                          </a:solidFill>
                        </a:rPr>
                        <a:t>Methamidophos</a:t>
                      </a:r>
                      <a:endParaRPr lang="en-US" sz="1100" b="1" dirty="0">
                        <a:solidFill>
                          <a:schemeClr val="tx1"/>
                        </a:solidFill>
                      </a:endParaRPr>
                    </a:p>
                  </a:txBody>
                  <a:tcPr marL="91447" marR="91447" marT="45703" marB="45703" anchor="ctr" anchorCtr="1"/>
                </a:tc>
                <a:tc>
                  <a:txBody>
                    <a:bodyPr/>
                    <a:lstStyle/>
                    <a:p>
                      <a:pPr algn="ctr"/>
                      <a:r>
                        <a:rPr lang="en-US" sz="1100" b="1" dirty="0" smtClean="0">
                          <a:solidFill>
                            <a:schemeClr val="tx1"/>
                          </a:solidFill>
                        </a:rPr>
                        <a:t>0.9995</a:t>
                      </a:r>
                      <a:endParaRPr lang="en-US" sz="1100" b="1" dirty="0">
                        <a:solidFill>
                          <a:schemeClr val="tx1"/>
                        </a:solidFill>
                      </a:endParaRPr>
                    </a:p>
                  </a:txBody>
                  <a:tcPr marL="91441" marR="91441" marT="45712" marB="45712"/>
                </a:tc>
                <a:tc>
                  <a:txBody>
                    <a:bodyPr/>
                    <a:lstStyle/>
                    <a:p>
                      <a:pPr algn="ctr"/>
                      <a:r>
                        <a:rPr lang="en-US" sz="1100" b="1" dirty="0" smtClean="0">
                          <a:solidFill>
                            <a:schemeClr val="tx1"/>
                          </a:solidFill>
                        </a:rPr>
                        <a:t>None</a:t>
                      </a:r>
                      <a:endParaRPr lang="en-US" sz="1100" b="1" dirty="0">
                        <a:solidFill>
                          <a:schemeClr val="tx1"/>
                        </a:solidFill>
                      </a:endParaRPr>
                    </a:p>
                  </a:txBody>
                  <a:tcPr marL="91447" marR="91447" marT="45703" marB="45703" anchor="ctr" anchorCtr="1"/>
                </a:tc>
              </a:tr>
              <a:tr h="285547">
                <a:tc>
                  <a:txBody>
                    <a:bodyPr/>
                    <a:lstStyle/>
                    <a:p>
                      <a:pPr algn="ctr"/>
                      <a:r>
                        <a:rPr lang="en-US" sz="1100" b="1" dirty="0" err="1" smtClean="0">
                          <a:solidFill>
                            <a:schemeClr val="tx1"/>
                          </a:solidFill>
                        </a:rPr>
                        <a:t>Atrazine</a:t>
                      </a:r>
                      <a:r>
                        <a:rPr lang="en-US" sz="1100" b="1" baseline="0" dirty="0" smtClean="0">
                          <a:solidFill>
                            <a:schemeClr val="tx1"/>
                          </a:solidFill>
                        </a:rPr>
                        <a:t> –</a:t>
                      </a:r>
                      <a:r>
                        <a:rPr lang="en-US" sz="1100" b="1" baseline="0" dirty="0" err="1" smtClean="0">
                          <a:solidFill>
                            <a:schemeClr val="tx1"/>
                          </a:solidFill>
                        </a:rPr>
                        <a:t>desethyl</a:t>
                      </a:r>
                      <a:endParaRPr lang="en-US" sz="1100" b="1" dirty="0">
                        <a:solidFill>
                          <a:schemeClr val="tx1"/>
                        </a:solidFill>
                      </a:endParaRPr>
                    </a:p>
                  </a:txBody>
                  <a:tcPr marL="91447" marR="91447" marT="45703" marB="45703" anchor="ctr" anchorCtr="1"/>
                </a:tc>
                <a:tc>
                  <a:txBody>
                    <a:bodyPr/>
                    <a:lstStyle/>
                    <a:p>
                      <a:pPr algn="ctr"/>
                      <a:r>
                        <a:rPr lang="en-US" sz="1100" b="1" dirty="0" smtClean="0">
                          <a:solidFill>
                            <a:schemeClr val="tx1"/>
                          </a:solidFill>
                        </a:rPr>
                        <a:t>0.9988</a:t>
                      </a:r>
                      <a:endParaRPr lang="en-US" sz="1100" b="1" dirty="0">
                        <a:solidFill>
                          <a:schemeClr val="tx1"/>
                        </a:solidFill>
                      </a:endParaRPr>
                    </a:p>
                  </a:txBody>
                  <a:tcPr marL="91441" marR="91441" marT="45712" marB="45712"/>
                </a:tc>
                <a:tc>
                  <a:txBody>
                    <a:bodyPr/>
                    <a:lstStyle/>
                    <a:p>
                      <a:pPr algn="ctr"/>
                      <a:r>
                        <a:rPr lang="en-US" sz="1100" b="1" dirty="0" smtClean="0">
                          <a:solidFill>
                            <a:schemeClr val="tx1"/>
                          </a:solidFill>
                        </a:rPr>
                        <a:t>None</a:t>
                      </a:r>
                      <a:endParaRPr lang="en-US" sz="1100" b="1" dirty="0">
                        <a:solidFill>
                          <a:schemeClr val="tx1"/>
                        </a:solidFill>
                      </a:endParaRPr>
                    </a:p>
                  </a:txBody>
                  <a:tcPr marL="91447" marR="91447" marT="45703" marB="45703" anchor="ctr" anchorCtr="1"/>
                </a:tc>
              </a:tr>
              <a:tr h="258984">
                <a:tc>
                  <a:txBody>
                    <a:bodyPr/>
                    <a:lstStyle/>
                    <a:p>
                      <a:pPr algn="ctr"/>
                      <a:r>
                        <a:rPr lang="en-US" sz="1100" b="1" dirty="0" err="1" smtClean="0">
                          <a:solidFill>
                            <a:schemeClr val="tx1"/>
                          </a:solidFill>
                        </a:rPr>
                        <a:t>Atraton</a:t>
                      </a:r>
                      <a:endParaRPr lang="en-US" sz="1100" b="1" dirty="0">
                        <a:solidFill>
                          <a:schemeClr val="tx1"/>
                        </a:solidFill>
                      </a:endParaRPr>
                    </a:p>
                  </a:txBody>
                  <a:tcPr marL="91447" marR="91447" marT="45703" marB="45703" anchor="ctr" anchorCtr="1"/>
                </a:tc>
                <a:tc>
                  <a:txBody>
                    <a:bodyPr/>
                    <a:lstStyle/>
                    <a:p>
                      <a:pPr algn="ctr"/>
                      <a:r>
                        <a:rPr lang="en-US" sz="1100" b="1" dirty="0" smtClean="0">
                          <a:solidFill>
                            <a:schemeClr val="tx1"/>
                          </a:solidFill>
                        </a:rPr>
                        <a:t>0.9967</a:t>
                      </a:r>
                      <a:endParaRPr lang="en-US" sz="1100" b="1" dirty="0">
                        <a:solidFill>
                          <a:schemeClr val="tx1"/>
                        </a:solidFill>
                      </a:endParaRPr>
                    </a:p>
                  </a:txBody>
                  <a:tcPr marL="91441" marR="91441" marT="45712" marB="45712"/>
                </a:tc>
                <a:tc>
                  <a:txBody>
                    <a:bodyPr/>
                    <a:lstStyle/>
                    <a:p>
                      <a:pPr algn="ctr"/>
                      <a:r>
                        <a:rPr lang="en-US" sz="1100" b="1" dirty="0" smtClean="0">
                          <a:solidFill>
                            <a:schemeClr val="tx1"/>
                          </a:solidFill>
                        </a:rPr>
                        <a:t>None</a:t>
                      </a:r>
                      <a:endParaRPr lang="en-US" sz="1100" b="1" dirty="0">
                        <a:solidFill>
                          <a:schemeClr val="tx1"/>
                        </a:solidFill>
                      </a:endParaRPr>
                    </a:p>
                  </a:txBody>
                  <a:tcPr marL="91447" marR="91447" marT="45703" marB="45703" anchor="ctr" anchorCtr="1"/>
                </a:tc>
              </a:tr>
              <a:tr h="258984">
                <a:tc>
                  <a:txBody>
                    <a:bodyPr/>
                    <a:lstStyle/>
                    <a:p>
                      <a:pPr algn="ctr"/>
                      <a:r>
                        <a:rPr lang="en-US" sz="1100" b="1" dirty="0" err="1" smtClean="0">
                          <a:solidFill>
                            <a:schemeClr val="tx1"/>
                          </a:solidFill>
                        </a:rPr>
                        <a:t>Aldicarb</a:t>
                      </a:r>
                      <a:r>
                        <a:rPr lang="en-US" sz="1100" b="1" dirty="0" smtClean="0">
                          <a:solidFill>
                            <a:schemeClr val="tx1"/>
                          </a:solidFill>
                        </a:rPr>
                        <a:t> </a:t>
                      </a:r>
                      <a:r>
                        <a:rPr lang="en-US" sz="1100" b="1" dirty="0" err="1" smtClean="0">
                          <a:solidFill>
                            <a:schemeClr val="tx1"/>
                          </a:solidFill>
                        </a:rPr>
                        <a:t>sulfone</a:t>
                      </a:r>
                      <a:endParaRPr lang="en-US" sz="1100" b="1" dirty="0">
                        <a:solidFill>
                          <a:schemeClr val="tx1"/>
                        </a:solidFill>
                      </a:endParaRPr>
                    </a:p>
                  </a:txBody>
                  <a:tcPr marL="91447" marR="91447" marT="45703" marB="45703" anchor="ctr" anchorCtr="1"/>
                </a:tc>
                <a:tc>
                  <a:txBody>
                    <a:bodyPr/>
                    <a:lstStyle/>
                    <a:p>
                      <a:pPr algn="ctr"/>
                      <a:r>
                        <a:rPr lang="en-US" sz="1100" b="1" dirty="0" smtClean="0">
                          <a:solidFill>
                            <a:schemeClr val="tx1"/>
                          </a:solidFill>
                        </a:rPr>
                        <a:t>0.9991</a:t>
                      </a:r>
                      <a:endParaRPr lang="en-US" sz="1100" b="1" dirty="0">
                        <a:solidFill>
                          <a:schemeClr val="tx1"/>
                        </a:solidFill>
                      </a:endParaRPr>
                    </a:p>
                  </a:txBody>
                  <a:tcPr marL="91441" marR="91441" marT="45712" marB="45712"/>
                </a:tc>
                <a:tc>
                  <a:txBody>
                    <a:bodyPr/>
                    <a:lstStyle/>
                    <a:p>
                      <a:pPr algn="ctr"/>
                      <a:r>
                        <a:rPr lang="en-US" sz="1100" b="1" dirty="0" smtClean="0">
                          <a:solidFill>
                            <a:schemeClr val="tx1"/>
                          </a:solidFill>
                        </a:rPr>
                        <a:t>None</a:t>
                      </a:r>
                      <a:endParaRPr lang="en-US" sz="1100" b="1" dirty="0">
                        <a:solidFill>
                          <a:schemeClr val="tx1"/>
                        </a:solidFill>
                      </a:endParaRPr>
                    </a:p>
                  </a:txBody>
                  <a:tcPr marL="91447" marR="91447" marT="45703" marB="45703" anchor="ctr" anchorCtr="1"/>
                </a:tc>
              </a:tr>
              <a:tr h="258984">
                <a:tc>
                  <a:txBody>
                    <a:bodyPr/>
                    <a:lstStyle/>
                    <a:p>
                      <a:pPr algn="ctr"/>
                      <a:r>
                        <a:rPr lang="en-US" sz="1100" b="1" dirty="0" err="1" smtClean="0">
                          <a:solidFill>
                            <a:schemeClr val="tx1"/>
                          </a:solidFill>
                        </a:rPr>
                        <a:t>Prometryn</a:t>
                      </a:r>
                      <a:endParaRPr lang="en-US" sz="1100" b="1" dirty="0">
                        <a:solidFill>
                          <a:schemeClr val="tx1"/>
                        </a:solidFill>
                      </a:endParaRPr>
                    </a:p>
                  </a:txBody>
                  <a:tcPr marL="91447" marR="91447" marT="45703" marB="45703" anchor="ctr" anchorCtr="1"/>
                </a:tc>
                <a:tc>
                  <a:txBody>
                    <a:bodyPr/>
                    <a:lstStyle/>
                    <a:p>
                      <a:pPr algn="ctr"/>
                      <a:r>
                        <a:rPr lang="en-US" sz="1100" b="1" dirty="0" smtClean="0">
                          <a:solidFill>
                            <a:schemeClr val="tx1"/>
                          </a:solidFill>
                        </a:rPr>
                        <a:t>0.9900</a:t>
                      </a:r>
                      <a:endParaRPr lang="en-US" sz="1100" b="1" dirty="0">
                        <a:solidFill>
                          <a:schemeClr val="tx1"/>
                        </a:solidFill>
                      </a:endParaRPr>
                    </a:p>
                  </a:txBody>
                  <a:tcPr marL="91441" marR="91441" marT="45712" marB="45712"/>
                </a:tc>
                <a:tc>
                  <a:txBody>
                    <a:bodyPr/>
                    <a:lstStyle/>
                    <a:p>
                      <a:pPr algn="ctr"/>
                      <a:r>
                        <a:rPr lang="en-US" sz="1100" b="1" dirty="0" smtClean="0">
                          <a:solidFill>
                            <a:schemeClr val="tx1"/>
                          </a:solidFill>
                        </a:rPr>
                        <a:t>None</a:t>
                      </a:r>
                      <a:endParaRPr lang="en-US" sz="1100" b="1" dirty="0">
                        <a:solidFill>
                          <a:schemeClr val="tx1"/>
                        </a:solidFill>
                      </a:endParaRPr>
                    </a:p>
                  </a:txBody>
                  <a:tcPr marL="91447" marR="91447" marT="45703" marB="45703" anchor="ctr" anchorCtr="1"/>
                </a:tc>
              </a:tr>
            </a:tbl>
          </a:graphicData>
        </a:graphic>
      </p:graphicFrame>
      <p:pic>
        <p:nvPicPr>
          <p:cNvPr id="70659"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28600" y="4475163"/>
            <a:ext cx="3069436" cy="21542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70658"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325688" y="4509178"/>
            <a:ext cx="2559714" cy="172922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4" name="Picture 13" descr="PPTBE.png"/>
          <p:cNvPicPr>
            <a:picLocks noChangeAspect="1"/>
          </p:cNvPicPr>
          <p:nvPr/>
        </p:nvPicPr>
        <p:blipFill>
          <a:blip r:embed="rId5" cstate="print"/>
          <a:stretch>
            <a:fillRect/>
          </a:stretch>
        </p:blipFill>
        <p:spPr>
          <a:xfrm>
            <a:off x="3609211" y="5181781"/>
            <a:ext cx="1276191" cy="1447619"/>
          </a:xfrm>
          <a:prstGeom prst="rect">
            <a:avLst/>
          </a:prstGeom>
        </p:spPr>
      </p:pic>
      <p:sp>
        <p:nvSpPr>
          <p:cNvPr id="15" name="Text Box 4"/>
          <p:cNvSpPr txBox="1">
            <a:spLocks noChangeArrowheads="1"/>
          </p:cNvSpPr>
          <p:nvPr/>
        </p:nvSpPr>
        <p:spPr bwMode="auto">
          <a:xfrm>
            <a:off x="5410200" y="4572000"/>
            <a:ext cx="3276600" cy="2062103"/>
          </a:xfrm>
          <a:prstGeom prst="rect">
            <a:avLst/>
          </a:prstGeom>
          <a:solidFill>
            <a:schemeClr val="tx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1600">
                <a:solidFill>
                  <a:schemeClr val="tx1"/>
                </a:solidFill>
                <a:latin typeface="Verdana" pitchFamily="34" charset="0"/>
                <a:ea typeface="ＭＳ Ｐゴシック" pitchFamily="34" charset="-128"/>
              </a:defRPr>
            </a:lvl1pPr>
            <a:lvl2pPr marL="742950" indent="-285750" eaLnBrk="0" hangingPunct="0">
              <a:defRPr sz="1600">
                <a:solidFill>
                  <a:schemeClr val="tx1"/>
                </a:solidFill>
                <a:latin typeface="Verdana" pitchFamily="34" charset="0"/>
                <a:ea typeface="ＭＳ Ｐゴシック" pitchFamily="34" charset="-128"/>
              </a:defRPr>
            </a:lvl2pPr>
            <a:lvl3pPr marL="1143000" indent="-228600" eaLnBrk="0" hangingPunct="0">
              <a:defRPr sz="1600">
                <a:solidFill>
                  <a:schemeClr val="tx1"/>
                </a:solidFill>
                <a:latin typeface="Verdana" pitchFamily="34" charset="0"/>
                <a:ea typeface="ＭＳ Ｐゴシック" pitchFamily="34" charset="-128"/>
              </a:defRPr>
            </a:lvl3pPr>
            <a:lvl4pPr marL="1600200" indent="-228600" eaLnBrk="0" hangingPunct="0">
              <a:defRPr sz="1600">
                <a:solidFill>
                  <a:schemeClr val="tx1"/>
                </a:solidFill>
                <a:latin typeface="Verdana" pitchFamily="34" charset="0"/>
                <a:ea typeface="ＭＳ Ｐゴシック" pitchFamily="34" charset="-128"/>
              </a:defRPr>
            </a:lvl4pPr>
            <a:lvl5pPr marL="2057400" indent="-228600" eaLnBrk="0" hangingPunct="0">
              <a:defRPr sz="1600">
                <a:solidFill>
                  <a:schemeClr val="tx1"/>
                </a:solidFill>
                <a:latin typeface="Verdana" pitchFamily="34" charset="0"/>
                <a:ea typeface="ＭＳ Ｐゴシック" pitchFamily="34" charset="-128"/>
              </a:defRPr>
            </a:lvl5pPr>
            <a:lvl6pPr marL="25146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6pPr>
            <a:lvl7pPr marL="29718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7pPr>
            <a:lvl8pPr marL="34290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8pPr>
            <a:lvl9pPr marL="38862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9pPr>
          </a:lstStyle>
          <a:p>
            <a:pPr eaLnBrk="1" hangingPunct="1"/>
            <a:r>
              <a:rPr lang="en-US" b="1" dirty="0" smtClean="0">
                <a:solidFill>
                  <a:schemeClr val="bg1"/>
                </a:solidFill>
                <a:cs typeface="Arial" pitchFamily="34" charset="0"/>
              </a:rPr>
              <a:t>ACQUITY UPLC I-Class substitutes for ACQUITY UPLC, and add even greater confidence in linearity, and in carryover performance. Providing ideal tool for routine screening across all levels </a:t>
            </a:r>
            <a:endParaRPr lang="en-US" b="1" dirty="0">
              <a:solidFill>
                <a:schemeClr val="bg1"/>
              </a:solidFill>
              <a:cs typeface="Arial" pitchFamily="34" charset="0"/>
            </a:endParaRPr>
          </a:p>
        </p:txBody>
      </p:sp>
    </p:spTree>
    <p:extLst>
      <p:ext uri="{BB962C8B-B14F-4D97-AF65-F5344CB8AC3E}">
        <p14:creationId xmlns:p14="http://schemas.microsoft.com/office/powerpoint/2010/main" xmlns="" val="687206194"/>
      </p:ext>
    </p:extLst>
  </p:cSld>
  <p:clrMapOvr>
    <a:masterClrMapping/>
  </p:clrMapOvr>
  <p:transition spd="slow"/>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7" name="Picture 3"/>
          <p:cNvPicPr>
            <a:picLocks noChangeAspect="1" noChangeArrowheads="1"/>
          </p:cNvPicPr>
          <p:nvPr/>
        </p:nvPicPr>
        <p:blipFill>
          <a:blip r:embed="rId3" cstate="print"/>
          <a:srcRect/>
          <a:stretch>
            <a:fillRect/>
          </a:stretch>
        </p:blipFill>
        <p:spPr bwMode="auto">
          <a:xfrm>
            <a:off x="6248400" y="1600200"/>
            <a:ext cx="2895600" cy="2287033"/>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smtClean="0"/>
              <a:t/>
            </a:r>
            <a:br>
              <a:rPr lang="en-US" dirty="0" smtClean="0"/>
            </a:br>
            <a:r>
              <a:rPr lang="en-US" dirty="0" smtClean="0"/>
              <a:t>SM-FTN: UV Carryover Performance</a:t>
            </a:r>
            <a:endParaRPr lang="en-US" dirty="0"/>
          </a:p>
        </p:txBody>
      </p:sp>
      <p:pic>
        <p:nvPicPr>
          <p:cNvPr id="182275" name="Picture 3"/>
          <p:cNvPicPr>
            <a:picLocks noChangeAspect="1" noChangeArrowheads="1"/>
          </p:cNvPicPr>
          <p:nvPr/>
        </p:nvPicPr>
        <p:blipFill>
          <a:blip r:embed="rId4" cstate="print"/>
          <a:srcRect/>
          <a:stretch>
            <a:fillRect/>
          </a:stretch>
        </p:blipFill>
        <p:spPr bwMode="auto">
          <a:xfrm>
            <a:off x="228600" y="1600200"/>
            <a:ext cx="2997625" cy="2238858"/>
          </a:xfrm>
          <a:prstGeom prst="rect">
            <a:avLst/>
          </a:prstGeom>
          <a:noFill/>
          <a:ln w="9525">
            <a:noFill/>
            <a:miter lim="800000"/>
            <a:headEnd/>
            <a:tailEnd/>
          </a:ln>
          <a:effectLst/>
        </p:spPr>
      </p:pic>
      <p:pic>
        <p:nvPicPr>
          <p:cNvPr id="182276" name="Picture 4"/>
          <p:cNvPicPr>
            <a:picLocks noChangeAspect="1" noChangeArrowheads="1"/>
          </p:cNvPicPr>
          <p:nvPr/>
        </p:nvPicPr>
        <p:blipFill>
          <a:blip r:embed="rId5" cstate="print"/>
          <a:srcRect/>
          <a:stretch>
            <a:fillRect/>
          </a:stretch>
        </p:blipFill>
        <p:spPr bwMode="auto">
          <a:xfrm>
            <a:off x="152400" y="3810000"/>
            <a:ext cx="3060742" cy="2286000"/>
          </a:xfrm>
          <a:prstGeom prst="rect">
            <a:avLst/>
          </a:prstGeom>
          <a:noFill/>
          <a:ln w="9525">
            <a:noFill/>
            <a:miter lim="800000"/>
            <a:headEnd/>
            <a:tailEnd/>
          </a:ln>
          <a:effectLst/>
        </p:spPr>
      </p:pic>
      <p:sp>
        <p:nvSpPr>
          <p:cNvPr id="6" name="TextBox 5"/>
          <p:cNvSpPr txBox="1"/>
          <p:nvPr/>
        </p:nvSpPr>
        <p:spPr>
          <a:xfrm>
            <a:off x="0" y="6248400"/>
            <a:ext cx="9220200" cy="338554"/>
          </a:xfrm>
          <a:prstGeom prst="rect">
            <a:avLst/>
          </a:prstGeom>
          <a:noFill/>
        </p:spPr>
        <p:txBody>
          <a:bodyPr wrap="square" rtlCol="0">
            <a:spAutoFit/>
          </a:bodyPr>
          <a:lstStyle/>
          <a:p>
            <a:r>
              <a:rPr lang="en-US" dirty="0" smtClean="0"/>
              <a:t>For concentrations within linear range of detector(&lt;2AU): </a:t>
            </a:r>
            <a:r>
              <a:rPr lang="en-US" b="1" dirty="0" smtClean="0"/>
              <a:t>No Quantifiable Carryover</a:t>
            </a:r>
          </a:p>
        </p:txBody>
      </p:sp>
      <p:pic>
        <p:nvPicPr>
          <p:cNvPr id="182277" name="Picture 5"/>
          <p:cNvPicPr>
            <a:picLocks noChangeAspect="1" noChangeArrowheads="1"/>
          </p:cNvPicPr>
          <p:nvPr/>
        </p:nvPicPr>
        <p:blipFill>
          <a:blip r:embed="rId6" cstate="print"/>
          <a:srcRect/>
          <a:stretch>
            <a:fillRect/>
          </a:stretch>
        </p:blipFill>
        <p:spPr bwMode="auto">
          <a:xfrm>
            <a:off x="3200400" y="1600200"/>
            <a:ext cx="2958718" cy="2209800"/>
          </a:xfrm>
          <a:prstGeom prst="rect">
            <a:avLst/>
          </a:prstGeom>
          <a:noFill/>
          <a:ln w="9525">
            <a:noFill/>
            <a:miter lim="800000"/>
            <a:headEnd/>
            <a:tailEnd/>
          </a:ln>
          <a:effectLst/>
        </p:spPr>
      </p:pic>
      <p:sp>
        <p:nvSpPr>
          <p:cNvPr id="9" name="TextBox 8"/>
          <p:cNvSpPr txBox="1"/>
          <p:nvPr/>
        </p:nvSpPr>
        <p:spPr>
          <a:xfrm>
            <a:off x="1066800" y="1295400"/>
            <a:ext cx="1592103" cy="338554"/>
          </a:xfrm>
          <a:prstGeom prst="rect">
            <a:avLst/>
          </a:prstGeom>
          <a:noFill/>
        </p:spPr>
        <p:txBody>
          <a:bodyPr wrap="none" rtlCol="0">
            <a:spAutoFit/>
          </a:bodyPr>
          <a:lstStyle/>
          <a:p>
            <a:r>
              <a:rPr lang="en-US" dirty="0" smtClean="0"/>
              <a:t>Chlorhexidine</a:t>
            </a:r>
            <a:endParaRPr lang="en-US" dirty="0"/>
          </a:p>
        </p:txBody>
      </p:sp>
      <p:sp>
        <p:nvSpPr>
          <p:cNvPr id="10" name="TextBox 9"/>
          <p:cNvSpPr txBox="1"/>
          <p:nvPr/>
        </p:nvSpPr>
        <p:spPr>
          <a:xfrm>
            <a:off x="3886200" y="1295400"/>
            <a:ext cx="1929311" cy="338554"/>
          </a:xfrm>
          <a:prstGeom prst="rect">
            <a:avLst/>
          </a:prstGeom>
          <a:noFill/>
        </p:spPr>
        <p:txBody>
          <a:bodyPr wrap="none" rtlCol="0">
            <a:spAutoFit/>
          </a:bodyPr>
          <a:lstStyle/>
          <a:p>
            <a:r>
              <a:rPr lang="en-US" dirty="0" smtClean="0"/>
              <a:t>Dioctyl Phthalate</a:t>
            </a:r>
            <a:endParaRPr lang="en-US" dirty="0"/>
          </a:p>
        </p:txBody>
      </p:sp>
      <p:sp>
        <p:nvSpPr>
          <p:cNvPr id="11" name="TextBox 10"/>
          <p:cNvSpPr txBox="1"/>
          <p:nvPr/>
        </p:nvSpPr>
        <p:spPr>
          <a:xfrm>
            <a:off x="7162800" y="1295400"/>
            <a:ext cx="1024639" cy="338554"/>
          </a:xfrm>
          <a:prstGeom prst="rect">
            <a:avLst/>
          </a:prstGeom>
          <a:noFill/>
        </p:spPr>
        <p:txBody>
          <a:bodyPr wrap="none" rtlCol="0">
            <a:spAutoFit/>
          </a:bodyPr>
          <a:lstStyle/>
          <a:p>
            <a:r>
              <a:rPr lang="en-US" dirty="0" smtClean="0"/>
              <a:t>Caffeine</a:t>
            </a:r>
            <a:endParaRPr lang="en-US" dirty="0"/>
          </a:p>
        </p:txBody>
      </p:sp>
      <p:pic>
        <p:nvPicPr>
          <p:cNvPr id="182279" name="Picture 7"/>
          <p:cNvPicPr>
            <a:picLocks noChangeAspect="1" noChangeArrowheads="1"/>
          </p:cNvPicPr>
          <p:nvPr/>
        </p:nvPicPr>
        <p:blipFill>
          <a:blip r:embed="rId7" cstate="print"/>
          <a:srcRect/>
          <a:stretch>
            <a:fillRect/>
          </a:stretch>
        </p:blipFill>
        <p:spPr bwMode="auto">
          <a:xfrm>
            <a:off x="3200400" y="3810000"/>
            <a:ext cx="2971800" cy="2219570"/>
          </a:xfrm>
          <a:prstGeom prst="rect">
            <a:avLst/>
          </a:prstGeom>
          <a:noFill/>
          <a:ln w="9525">
            <a:noFill/>
            <a:miter lim="800000"/>
            <a:headEnd/>
            <a:tailEnd/>
          </a:ln>
          <a:effectLst/>
        </p:spPr>
      </p:pic>
      <p:sp>
        <p:nvSpPr>
          <p:cNvPr id="15" name="TextBox 14"/>
          <p:cNvSpPr txBox="1"/>
          <p:nvPr/>
        </p:nvSpPr>
        <p:spPr>
          <a:xfrm>
            <a:off x="1676400" y="1600200"/>
            <a:ext cx="1600200" cy="707886"/>
          </a:xfrm>
          <a:prstGeom prst="rect">
            <a:avLst/>
          </a:prstGeom>
          <a:noFill/>
        </p:spPr>
        <p:txBody>
          <a:bodyPr wrap="square" rtlCol="0">
            <a:spAutoFit/>
          </a:bodyPr>
          <a:lstStyle/>
          <a:p>
            <a:r>
              <a:rPr lang="en-US" sz="800" u="sng" dirty="0" smtClean="0"/>
              <a:t>Wash Solvent</a:t>
            </a:r>
          </a:p>
          <a:p>
            <a:r>
              <a:rPr lang="en-US" sz="800" dirty="0" smtClean="0"/>
              <a:t>1% Formic Acid in MeOH</a:t>
            </a:r>
          </a:p>
          <a:p>
            <a:endParaRPr lang="en-US" sz="800" dirty="0"/>
          </a:p>
          <a:p>
            <a:r>
              <a:rPr lang="en-US" sz="800" u="sng" dirty="0" smtClean="0"/>
              <a:t>Concentration</a:t>
            </a:r>
          </a:p>
          <a:p>
            <a:r>
              <a:rPr lang="en-US" sz="800" dirty="0" smtClean="0"/>
              <a:t>0.25mg/mL</a:t>
            </a:r>
            <a:endParaRPr lang="en-US" sz="800" dirty="0"/>
          </a:p>
        </p:txBody>
      </p:sp>
      <p:sp>
        <p:nvSpPr>
          <p:cNvPr id="16" name="TextBox 15"/>
          <p:cNvSpPr txBox="1"/>
          <p:nvPr/>
        </p:nvSpPr>
        <p:spPr>
          <a:xfrm>
            <a:off x="5105400" y="1600200"/>
            <a:ext cx="990600" cy="707886"/>
          </a:xfrm>
          <a:prstGeom prst="rect">
            <a:avLst/>
          </a:prstGeom>
          <a:noFill/>
        </p:spPr>
        <p:txBody>
          <a:bodyPr wrap="square" rtlCol="0">
            <a:spAutoFit/>
          </a:bodyPr>
          <a:lstStyle/>
          <a:p>
            <a:r>
              <a:rPr lang="en-US" sz="800" u="sng" dirty="0" smtClean="0"/>
              <a:t>Wash Solvent</a:t>
            </a:r>
          </a:p>
          <a:p>
            <a:r>
              <a:rPr lang="en-US" sz="800" dirty="0" smtClean="0"/>
              <a:t>Acetonitrile</a:t>
            </a:r>
          </a:p>
          <a:p>
            <a:endParaRPr lang="en-US" sz="800" dirty="0"/>
          </a:p>
          <a:p>
            <a:r>
              <a:rPr lang="en-US" sz="800" u="sng" dirty="0" smtClean="0"/>
              <a:t>Concentration</a:t>
            </a:r>
          </a:p>
          <a:p>
            <a:r>
              <a:rPr lang="en-US" sz="800" dirty="0" smtClean="0"/>
              <a:t>0.5mg/mL</a:t>
            </a:r>
            <a:endParaRPr lang="en-US" sz="800" dirty="0"/>
          </a:p>
        </p:txBody>
      </p:sp>
      <p:pic>
        <p:nvPicPr>
          <p:cNvPr id="41986" name="Picture 2"/>
          <p:cNvPicPr>
            <a:picLocks noChangeAspect="1" noChangeArrowheads="1"/>
          </p:cNvPicPr>
          <p:nvPr/>
        </p:nvPicPr>
        <p:blipFill>
          <a:blip r:embed="rId8" cstate="print"/>
          <a:srcRect/>
          <a:stretch>
            <a:fillRect/>
          </a:stretch>
        </p:blipFill>
        <p:spPr bwMode="auto">
          <a:xfrm>
            <a:off x="6248400" y="3810000"/>
            <a:ext cx="2895600" cy="2287033"/>
          </a:xfrm>
          <a:prstGeom prst="rect">
            <a:avLst/>
          </a:prstGeom>
          <a:noFill/>
          <a:ln w="9525">
            <a:noFill/>
            <a:miter lim="800000"/>
            <a:headEnd/>
            <a:tailEnd/>
          </a:ln>
          <a:effectLst/>
        </p:spPr>
      </p:pic>
      <p:sp>
        <p:nvSpPr>
          <p:cNvPr id="17" name="TextBox 16"/>
          <p:cNvSpPr txBox="1"/>
          <p:nvPr/>
        </p:nvSpPr>
        <p:spPr>
          <a:xfrm>
            <a:off x="7772400" y="1600200"/>
            <a:ext cx="1219200" cy="707886"/>
          </a:xfrm>
          <a:prstGeom prst="rect">
            <a:avLst/>
          </a:prstGeom>
          <a:noFill/>
        </p:spPr>
        <p:txBody>
          <a:bodyPr wrap="square" rtlCol="0">
            <a:spAutoFit/>
          </a:bodyPr>
          <a:lstStyle/>
          <a:p>
            <a:r>
              <a:rPr lang="en-US" sz="800" u="sng" dirty="0" smtClean="0"/>
              <a:t>Wash Solvent</a:t>
            </a:r>
          </a:p>
          <a:p>
            <a:r>
              <a:rPr lang="en-US" sz="800" dirty="0" smtClean="0"/>
              <a:t>80/20 Water/MeOH</a:t>
            </a:r>
          </a:p>
          <a:p>
            <a:endParaRPr lang="en-US" sz="800" dirty="0"/>
          </a:p>
          <a:p>
            <a:r>
              <a:rPr lang="en-US" sz="800" u="sng" dirty="0" smtClean="0"/>
              <a:t>Concentration</a:t>
            </a:r>
          </a:p>
          <a:p>
            <a:r>
              <a:rPr lang="en-US" sz="800" dirty="0" smtClean="0"/>
              <a:t>0.25mg/mL</a:t>
            </a:r>
          </a:p>
        </p:txBody>
      </p:sp>
      <p:sp>
        <p:nvSpPr>
          <p:cNvPr id="18" name="TextBox 17"/>
          <p:cNvSpPr txBox="1"/>
          <p:nvPr/>
        </p:nvSpPr>
        <p:spPr>
          <a:xfrm>
            <a:off x="1905000" y="5410200"/>
            <a:ext cx="1173719" cy="400110"/>
          </a:xfrm>
          <a:prstGeom prst="rect">
            <a:avLst/>
          </a:prstGeom>
          <a:noFill/>
        </p:spPr>
        <p:txBody>
          <a:bodyPr wrap="none" rtlCol="0">
            <a:spAutoFit/>
          </a:bodyPr>
          <a:lstStyle/>
          <a:p>
            <a:r>
              <a:rPr lang="en-US" sz="1000" dirty="0" smtClean="0"/>
              <a:t>Standard Trace</a:t>
            </a:r>
          </a:p>
          <a:p>
            <a:r>
              <a:rPr lang="en-US" sz="1000" dirty="0" smtClean="0">
                <a:solidFill>
                  <a:srgbClr val="0000FF"/>
                </a:solidFill>
              </a:rPr>
              <a:t>Blank Trace</a:t>
            </a:r>
            <a:endParaRPr lang="en-US" sz="1000" dirty="0">
              <a:solidFill>
                <a:srgbClr val="0000FF"/>
              </a:solidFill>
            </a:endParaRPr>
          </a:p>
        </p:txBody>
      </p:sp>
      <p:sp>
        <p:nvSpPr>
          <p:cNvPr id="19" name="TextBox 18"/>
          <p:cNvSpPr txBox="1"/>
          <p:nvPr/>
        </p:nvSpPr>
        <p:spPr>
          <a:xfrm>
            <a:off x="4876800" y="3886200"/>
            <a:ext cx="1173719" cy="400110"/>
          </a:xfrm>
          <a:prstGeom prst="rect">
            <a:avLst/>
          </a:prstGeom>
          <a:noFill/>
        </p:spPr>
        <p:txBody>
          <a:bodyPr wrap="none" rtlCol="0">
            <a:spAutoFit/>
          </a:bodyPr>
          <a:lstStyle/>
          <a:p>
            <a:r>
              <a:rPr lang="en-US" sz="1000" dirty="0" smtClean="0"/>
              <a:t>Standard Trace</a:t>
            </a:r>
          </a:p>
          <a:p>
            <a:r>
              <a:rPr lang="en-US" sz="1000" dirty="0" smtClean="0">
                <a:solidFill>
                  <a:srgbClr val="0000FF"/>
                </a:solidFill>
              </a:rPr>
              <a:t>Blank Trace</a:t>
            </a:r>
            <a:endParaRPr lang="en-US" sz="1000" dirty="0">
              <a:solidFill>
                <a:srgbClr val="0000FF"/>
              </a:solidFill>
            </a:endParaRPr>
          </a:p>
        </p:txBody>
      </p:sp>
      <p:sp>
        <p:nvSpPr>
          <p:cNvPr id="20" name="TextBox 19"/>
          <p:cNvSpPr txBox="1"/>
          <p:nvPr/>
        </p:nvSpPr>
        <p:spPr>
          <a:xfrm>
            <a:off x="7848600" y="3886200"/>
            <a:ext cx="1173719" cy="400110"/>
          </a:xfrm>
          <a:prstGeom prst="rect">
            <a:avLst/>
          </a:prstGeom>
          <a:noFill/>
        </p:spPr>
        <p:txBody>
          <a:bodyPr wrap="none" rtlCol="0">
            <a:spAutoFit/>
          </a:bodyPr>
          <a:lstStyle/>
          <a:p>
            <a:r>
              <a:rPr lang="en-US" sz="1000" dirty="0" smtClean="0"/>
              <a:t>Standard Trace</a:t>
            </a:r>
          </a:p>
          <a:p>
            <a:r>
              <a:rPr lang="en-US" sz="1000" dirty="0" smtClean="0">
                <a:solidFill>
                  <a:srgbClr val="0000FF"/>
                </a:solidFill>
              </a:rPr>
              <a:t>Blank Trace</a:t>
            </a:r>
            <a:endParaRPr lang="en-US" sz="1000" dirty="0">
              <a:solidFill>
                <a:srgbClr val="0000FF"/>
              </a:solidFill>
            </a:endParaRPr>
          </a:p>
        </p:txBody>
      </p:sp>
    </p:spTree>
  </p:cSld>
  <p:clrMapOvr>
    <a:masterClrMapping/>
  </p:clrMapOvr>
  <p:transition spd="slow"/>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3301" name="Picture 5"/>
          <p:cNvPicPr>
            <a:picLocks noChangeAspect="1" noChangeArrowheads="1"/>
          </p:cNvPicPr>
          <p:nvPr/>
        </p:nvPicPr>
        <p:blipFill>
          <a:blip r:embed="rId3" cstate="print"/>
          <a:srcRect/>
          <a:stretch>
            <a:fillRect/>
          </a:stretch>
        </p:blipFill>
        <p:spPr bwMode="auto">
          <a:xfrm>
            <a:off x="152400" y="1600200"/>
            <a:ext cx="2971800" cy="2219571"/>
          </a:xfrm>
          <a:prstGeom prst="rect">
            <a:avLst/>
          </a:prstGeom>
          <a:noFill/>
          <a:ln w="9525">
            <a:noFill/>
            <a:miter lim="800000"/>
            <a:headEnd/>
            <a:tailEnd/>
          </a:ln>
          <a:effectLst/>
        </p:spPr>
      </p:pic>
      <p:pic>
        <p:nvPicPr>
          <p:cNvPr id="183299" name="Picture 3"/>
          <p:cNvPicPr>
            <a:picLocks noChangeAspect="1" noChangeArrowheads="1"/>
          </p:cNvPicPr>
          <p:nvPr/>
        </p:nvPicPr>
        <p:blipFill>
          <a:blip r:embed="rId4" cstate="print"/>
          <a:srcRect/>
          <a:stretch>
            <a:fillRect/>
          </a:stretch>
        </p:blipFill>
        <p:spPr bwMode="auto">
          <a:xfrm>
            <a:off x="3124200" y="1600200"/>
            <a:ext cx="2997625" cy="2238858"/>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smtClean="0"/>
              <a:t>ACQUITY UPLC I-Class</a:t>
            </a:r>
            <a:br>
              <a:rPr lang="en-US" dirty="0" smtClean="0"/>
            </a:br>
            <a:r>
              <a:rPr lang="en-US" dirty="0" smtClean="0"/>
              <a:t>SM-FTN: UV Carryover Performance</a:t>
            </a:r>
            <a:endParaRPr lang="en-US" dirty="0"/>
          </a:p>
        </p:txBody>
      </p:sp>
      <p:sp>
        <p:nvSpPr>
          <p:cNvPr id="6" name="TextBox 5"/>
          <p:cNvSpPr txBox="1"/>
          <p:nvPr/>
        </p:nvSpPr>
        <p:spPr>
          <a:xfrm>
            <a:off x="0" y="6248400"/>
            <a:ext cx="9144000" cy="338554"/>
          </a:xfrm>
          <a:prstGeom prst="rect">
            <a:avLst/>
          </a:prstGeom>
          <a:noFill/>
        </p:spPr>
        <p:txBody>
          <a:bodyPr wrap="square" rtlCol="0">
            <a:spAutoFit/>
          </a:bodyPr>
          <a:lstStyle/>
          <a:p>
            <a:r>
              <a:rPr lang="en-US" dirty="0" smtClean="0"/>
              <a:t>To quantify carryover: High concentrations, above detection linear range, are injected.</a:t>
            </a:r>
          </a:p>
        </p:txBody>
      </p:sp>
      <p:sp>
        <p:nvSpPr>
          <p:cNvPr id="9" name="TextBox 8"/>
          <p:cNvSpPr txBox="1"/>
          <p:nvPr/>
        </p:nvSpPr>
        <p:spPr>
          <a:xfrm>
            <a:off x="1066800" y="1295400"/>
            <a:ext cx="1592103" cy="338554"/>
          </a:xfrm>
          <a:prstGeom prst="rect">
            <a:avLst/>
          </a:prstGeom>
          <a:noFill/>
        </p:spPr>
        <p:txBody>
          <a:bodyPr wrap="none" rtlCol="0">
            <a:spAutoFit/>
          </a:bodyPr>
          <a:lstStyle/>
          <a:p>
            <a:r>
              <a:rPr lang="en-US" dirty="0" smtClean="0"/>
              <a:t>Chlorhexidine</a:t>
            </a:r>
            <a:endParaRPr lang="en-US" dirty="0"/>
          </a:p>
        </p:txBody>
      </p:sp>
      <p:sp>
        <p:nvSpPr>
          <p:cNvPr id="10" name="TextBox 9"/>
          <p:cNvSpPr txBox="1"/>
          <p:nvPr/>
        </p:nvSpPr>
        <p:spPr>
          <a:xfrm>
            <a:off x="3886200" y="1295400"/>
            <a:ext cx="1929311" cy="338554"/>
          </a:xfrm>
          <a:prstGeom prst="rect">
            <a:avLst/>
          </a:prstGeom>
          <a:noFill/>
        </p:spPr>
        <p:txBody>
          <a:bodyPr wrap="none" rtlCol="0">
            <a:spAutoFit/>
          </a:bodyPr>
          <a:lstStyle/>
          <a:p>
            <a:r>
              <a:rPr lang="en-US" dirty="0" smtClean="0"/>
              <a:t>Dioctyl Phthalate</a:t>
            </a:r>
            <a:endParaRPr lang="en-US" dirty="0"/>
          </a:p>
        </p:txBody>
      </p:sp>
      <p:sp>
        <p:nvSpPr>
          <p:cNvPr id="11" name="TextBox 10"/>
          <p:cNvSpPr txBox="1"/>
          <p:nvPr/>
        </p:nvSpPr>
        <p:spPr>
          <a:xfrm>
            <a:off x="7162800" y="1295400"/>
            <a:ext cx="1024639" cy="338554"/>
          </a:xfrm>
          <a:prstGeom prst="rect">
            <a:avLst/>
          </a:prstGeom>
          <a:noFill/>
        </p:spPr>
        <p:txBody>
          <a:bodyPr wrap="none" rtlCol="0">
            <a:spAutoFit/>
          </a:bodyPr>
          <a:lstStyle/>
          <a:p>
            <a:r>
              <a:rPr lang="en-US" dirty="0" smtClean="0"/>
              <a:t>Caffeine</a:t>
            </a:r>
            <a:endParaRPr lang="en-US" dirty="0"/>
          </a:p>
        </p:txBody>
      </p:sp>
      <p:sp>
        <p:nvSpPr>
          <p:cNvPr id="12" name="TextBox 11"/>
          <p:cNvSpPr txBox="1"/>
          <p:nvPr/>
        </p:nvSpPr>
        <p:spPr>
          <a:xfrm>
            <a:off x="1676400" y="1600200"/>
            <a:ext cx="1600200" cy="1323439"/>
          </a:xfrm>
          <a:prstGeom prst="rect">
            <a:avLst/>
          </a:prstGeom>
          <a:noFill/>
        </p:spPr>
        <p:txBody>
          <a:bodyPr wrap="square" rtlCol="0">
            <a:spAutoFit/>
          </a:bodyPr>
          <a:lstStyle/>
          <a:p>
            <a:r>
              <a:rPr lang="en-US" sz="800" u="sng" dirty="0" smtClean="0"/>
              <a:t>Wash Solvent</a:t>
            </a:r>
          </a:p>
          <a:p>
            <a:r>
              <a:rPr lang="en-US" sz="800" dirty="0" smtClean="0"/>
              <a:t>1% Formic Acid in MeOH</a:t>
            </a:r>
          </a:p>
          <a:p>
            <a:endParaRPr lang="en-US" sz="800" dirty="0"/>
          </a:p>
          <a:p>
            <a:r>
              <a:rPr lang="en-US" sz="800" u="sng" dirty="0" smtClean="0"/>
              <a:t>Concentration</a:t>
            </a:r>
          </a:p>
          <a:p>
            <a:r>
              <a:rPr lang="en-US" sz="800" dirty="0" smtClean="0"/>
              <a:t>10mg/mL</a:t>
            </a:r>
          </a:p>
          <a:p>
            <a:r>
              <a:rPr lang="en-US" sz="800" dirty="0" smtClean="0"/>
              <a:t>(40x Higher)</a:t>
            </a:r>
          </a:p>
          <a:p>
            <a:endParaRPr lang="en-US" sz="800" dirty="0"/>
          </a:p>
          <a:p>
            <a:r>
              <a:rPr lang="en-US" sz="800" u="sng" dirty="0" smtClean="0"/>
              <a:t>Carryover</a:t>
            </a:r>
          </a:p>
          <a:p>
            <a:r>
              <a:rPr lang="en-US" sz="800" dirty="0" smtClean="0"/>
              <a:t>0.00093%</a:t>
            </a:r>
          </a:p>
          <a:p>
            <a:endParaRPr lang="en-US" sz="800" u="sng" dirty="0"/>
          </a:p>
        </p:txBody>
      </p:sp>
      <p:sp>
        <p:nvSpPr>
          <p:cNvPr id="13" name="TextBox 12"/>
          <p:cNvSpPr txBox="1"/>
          <p:nvPr/>
        </p:nvSpPr>
        <p:spPr>
          <a:xfrm>
            <a:off x="5105400" y="1600200"/>
            <a:ext cx="990600" cy="1200329"/>
          </a:xfrm>
          <a:prstGeom prst="rect">
            <a:avLst/>
          </a:prstGeom>
          <a:noFill/>
        </p:spPr>
        <p:txBody>
          <a:bodyPr wrap="square" rtlCol="0">
            <a:spAutoFit/>
          </a:bodyPr>
          <a:lstStyle/>
          <a:p>
            <a:r>
              <a:rPr lang="en-US" sz="800" u="sng" dirty="0" smtClean="0"/>
              <a:t>Wash Solvent</a:t>
            </a:r>
          </a:p>
          <a:p>
            <a:r>
              <a:rPr lang="en-US" sz="800" dirty="0" smtClean="0"/>
              <a:t>Acetonitrile</a:t>
            </a:r>
          </a:p>
          <a:p>
            <a:endParaRPr lang="en-US" sz="800" dirty="0"/>
          </a:p>
          <a:p>
            <a:r>
              <a:rPr lang="en-US" sz="800" u="sng" dirty="0" smtClean="0"/>
              <a:t>Concentration</a:t>
            </a:r>
          </a:p>
          <a:p>
            <a:r>
              <a:rPr lang="en-US" sz="800" dirty="0" smtClean="0"/>
              <a:t>10mg/mL</a:t>
            </a:r>
          </a:p>
          <a:p>
            <a:r>
              <a:rPr lang="en-US" sz="800" dirty="0" smtClean="0"/>
              <a:t>(20x Higher)</a:t>
            </a:r>
          </a:p>
          <a:p>
            <a:endParaRPr lang="en-US" sz="800" dirty="0"/>
          </a:p>
          <a:p>
            <a:r>
              <a:rPr lang="en-US" sz="800" u="sng" dirty="0" smtClean="0"/>
              <a:t>Carryover</a:t>
            </a:r>
          </a:p>
          <a:p>
            <a:r>
              <a:rPr lang="en-US" sz="800" dirty="0" smtClean="0"/>
              <a:t>0.00020%</a:t>
            </a:r>
            <a:endParaRPr lang="en-US" sz="800" dirty="0"/>
          </a:p>
        </p:txBody>
      </p:sp>
      <p:pic>
        <p:nvPicPr>
          <p:cNvPr id="183300" name="Picture 4"/>
          <p:cNvPicPr>
            <a:picLocks noChangeAspect="1" noChangeArrowheads="1"/>
          </p:cNvPicPr>
          <p:nvPr/>
        </p:nvPicPr>
        <p:blipFill>
          <a:blip r:embed="rId5" cstate="print"/>
          <a:srcRect/>
          <a:stretch>
            <a:fillRect/>
          </a:stretch>
        </p:blipFill>
        <p:spPr bwMode="auto">
          <a:xfrm>
            <a:off x="3048000" y="3810000"/>
            <a:ext cx="3060742" cy="2286000"/>
          </a:xfrm>
          <a:prstGeom prst="rect">
            <a:avLst/>
          </a:prstGeom>
          <a:noFill/>
          <a:ln w="9525">
            <a:noFill/>
            <a:miter lim="800000"/>
            <a:headEnd/>
            <a:tailEnd/>
          </a:ln>
          <a:effectLst/>
        </p:spPr>
      </p:pic>
      <p:pic>
        <p:nvPicPr>
          <p:cNvPr id="183302" name="Picture 6"/>
          <p:cNvPicPr>
            <a:picLocks noChangeAspect="1" noChangeArrowheads="1"/>
          </p:cNvPicPr>
          <p:nvPr/>
        </p:nvPicPr>
        <p:blipFill>
          <a:blip r:embed="rId6" cstate="print"/>
          <a:srcRect/>
          <a:stretch>
            <a:fillRect/>
          </a:stretch>
        </p:blipFill>
        <p:spPr bwMode="auto">
          <a:xfrm>
            <a:off x="76200" y="3810000"/>
            <a:ext cx="3048000" cy="2276483"/>
          </a:xfrm>
          <a:prstGeom prst="rect">
            <a:avLst/>
          </a:prstGeom>
          <a:noFill/>
          <a:ln w="9525">
            <a:noFill/>
            <a:miter lim="800000"/>
            <a:headEnd/>
            <a:tailEnd/>
          </a:ln>
          <a:effectLst/>
        </p:spPr>
      </p:pic>
      <p:pic>
        <p:nvPicPr>
          <p:cNvPr id="183303" name="Picture 7"/>
          <p:cNvPicPr>
            <a:picLocks noChangeAspect="1" noChangeArrowheads="1"/>
          </p:cNvPicPr>
          <p:nvPr/>
        </p:nvPicPr>
        <p:blipFill>
          <a:blip r:embed="rId7" cstate="print"/>
          <a:srcRect/>
          <a:stretch>
            <a:fillRect/>
          </a:stretch>
        </p:blipFill>
        <p:spPr bwMode="auto">
          <a:xfrm>
            <a:off x="6096000" y="1600200"/>
            <a:ext cx="2958719" cy="2209800"/>
          </a:xfrm>
          <a:prstGeom prst="rect">
            <a:avLst/>
          </a:prstGeom>
          <a:noFill/>
          <a:ln w="9525">
            <a:noFill/>
            <a:miter lim="800000"/>
            <a:headEnd/>
            <a:tailEnd/>
          </a:ln>
          <a:effectLst/>
        </p:spPr>
      </p:pic>
      <p:pic>
        <p:nvPicPr>
          <p:cNvPr id="183304" name="Picture 8"/>
          <p:cNvPicPr>
            <a:picLocks noChangeAspect="1" noChangeArrowheads="1"/>
          </p:cNvPicPr>
          <p:nvPr/>
        </p:nvPicPr>
        <p:blipFill>
          <a:blip r:embed="rId8" cstate="print"/>
          <a:srcRect/>
          <a:stretch>
            <a:fillRect/>
          </a:stretch>
        </p:blipFill>
        <p:spPr bwMode="auto">
          <a:xfrm>
            <a:off x="6083258" y="3810000"/>
            <a:ext cx="3060742" cy="2286000"/>
          </a:xfrm>
          <a:prstGeom prst="rect">
            <a:avLst/>
          </a:prstGeom>
          <a:noFill/>
          <a:ln w="9525">
            <a:noFill/>
            <a:miter lim="800000"/>
            <a:headEnd/>
            <a:tailEnd/>
          </a:ln>
          <a:effectLst/>
        </p:spPr>
      </p:pic>
      <p:sp>
        <p:nvSpPr>
          <p:cNvPr id="20" name="TextBox 19"/>
          <p:cNvSpPr txBox="1"/>
          <p:nvPr/>
        </p:nvSpPr>
        <p:spPr>
          <a:xfrm>
            <a:off x="7772400" y="1600200"/>
            <a:ext cx="1219200" cy="1200329"/>
          </a:xfrm>
          <a:prstGeom prst="rect">
            <a:avLst/>
          </a:prstGeom>
          <a:noFill/>
        </p:spPr>
        <p:txBody>
          <a:bodyPr wrap="square" rtlCol="0">
            <a:spAutoFit/>
          </a:bodyPr>
          <a:lstStyle/>
          <a:p>
            <a:r>
              <a:rPr lang="en-US" sz="800" u="sng" dirty="0" smtClean="0"/>
              <a:t>Wash Solvent</a:t>
            </a:r>
          </a:p>
          <a:p>
            <a:r>
              <a:rPr lang="en-US" sz="800" dirty="0" smtClean="0"/>
              <a:t>80/20 Water/MeOH</a:t>
            </a:r>
          </a:p>
          <a:p>
            <a:endParaRPr lang="en-US" sz="800" dirty="0"/>
          </a:p>
          <a:p>
            <a:r>
              <a:rPr lang="en-US" sz="800" u="sng" dirty="0" smtClean="0"/>
              <a:t>Concentration</a:t>
            </a:r>
          </a:p>
          <a:p>
            <a:r>
              <a:rPr lang="en-US" sz="800" dirty="0" smtClean="0"/>
              <a:t>10mg/mL</a:t>
            </a:r>
          </a:p>
          <a:p>
            <a:r>
              <a:rPr lang="en-US" sz="800" dirty="0" smtClean="0"/>
              <a:t>(40x Higher)</a:t>
            </a:r>
          </a:p>
          <a:p>
            <a:endParaRPr lang="en-US" sz="800" dirty="0"/>
          </a:p>
          <a:p>
            <a:r>
              <a:rPr lang="en-US" sz="800" u="sng" dirty="0" smtClean="0"/>
              <a:t>Carryover</a:t>
            </a:r>
          </a:p>
          <a:p>
            <a:r>
              <a:rPr lang="en-US" sz="800" dirty="0" smtClean="0"/>
              <a:t>0.00034%</a:t>
            </a:r>
            <a:endParaRPr lang="en-US" sz="800" dirty="0"/>
          </a:p>
        </p:txBody>
      </p:sp>
      <p:sp>
        <p:nvSpPr>
          <p:cNvPr id="16" name="TextBox 15"/>
          <p:cNvSpPr txBox="1"/>
          <p:nvPr/>
        </p:nvSpPr>
        <p:spPr>
          <a:xfrm>
            <a:off x="1905000" y="5410200"/>
            <a:ext cx="1173719" cy="400110"/>
          </a:xfrm>
          <a:prstGeom prst="rect">
            <a:avLst/>
          </a:prstGeom>
          <a:noFill/>
        </p:spPr>
        <p:txBody>
          <a:bodyPr wrap="none" rtlCol="0">
            <a:spAutoFit/>
          </a:bodyPr>
          <a:lstStyle/>
          <a:p>
            <a:r>
              <a:rPr lang="en-US" sz="1000" dirty="0" smtClean="0"/>
              <a:t>Standard Trace</a:t>
            </a:r>
          </a:p>
          <a:p>
            <a:r>
              <a:rPr lang="en-US" sz="1000" dirty="0" smtClean="0">
                <a:solidFill>
                  <a:srgbClr val="0000FF"/>
                </a:solidFill>
              </a:rPr>
              <a:t>Blank Trace</a:t>
            </a:r>
            <a:endParaRPr lang="en-US" sz="1000" dirty="0">
              <a:solidFill>
                <a:srgbClr val="0000FF"/>
              </a:solidFill>
            </a:endParaRPr>
          </a:p>
        </p:txBody>
      </p:sp>
      <p:sp>
        <p:nvSpPr>
          <p:cNvPr id="17" name="TextBox 16"/>
          <p:cNvSpPr txBox="1"/>
          <p:nvPr/>
        </p:nvSpPr>
        <p:spPr>
          <a:xfrm>
            <a:off x="7848600" y="3886200"/>
            <a:ext cx="1173719" cy="400110"/>
          </a:xfrm>
          <a:prstGeom prst="rect">
            <a:avLst/>
          </a:prstGeom>
          <a:noFill/>
        </p:spPr>
        <p:txBody>
          <a:bodyPr wrap="none" rtlCol="0">
            <a:spAutoFit/>
          </a:bodyPr>
          <a:lstStyle/>
          <a:p>
            <a:r>
              <a:rPr lang="en-US" sz="1000" dirty="0" smtClean="0"/>
              <a:t>Standard Trace</a:t>
            </a:r>
          </a:p>
          <a:p>
            <a:r>
              <a:rPr lang="en-US" sz="1000" dirty="0" smtClean="0">
                <a:solidFill>
                  <a:srgbClr val="0000FF"/>
                </a:solidFill>
              </a:rPr>
              <a:t>Blank Trace</a:t>
            </a:r>
            <a:endParaRPr lang="en-US" sz="1000" dirty="0">
              <a:solidFill>
                <a:srgbClr val="0000FF"/>
              </a:solidFill>
            </a:endParaRPr>
          </a:p>
        </p:txBody>
      </p:sp>
      <p:sp>
        <p:nvSpPr>
          <p:cNvPr id="18" name="TextBox 17"/>
          <p:cNvSpPr txBox="1"/>
          <p:nvPr/>
        </p:nvSpPr>
        <p:spPr>
          <a:xfrm>
            <a:off x="4800600" y="3886200"/>
            <a:ext cx="1173719" cy="400110"/>
          </a:xfrm>
          <a:prstGeom prst="rect">
            <a:avLst/>
          </a:prstGeom>
          <a:noFill/>
        </p:spPr>
        <p:txBody>
          <a:bodyPr wrap="none" rtlCol="0">
            <a:spAutoFit/>
          </a:bodyPr>
          <a:lstStyle/>
          <a:p>
            <a:r>
              <a:rPr lang="en-US" sz="1000" dirty="0" smtClean="0"/>
              <a:t>Standard Trace</a:t>
            </a:r>
          </a:p>
          <a:p>
            <a:r>
              <a:rPr lang="en-US" sz="1000" dirty="0" smtClean="0">
                <a:solidFill>
                  <a:srgbClr val="0000FF"/>
                </a:solidFill>
              </a:rPr>
              <a:t>Blank Trace</a:t>
            </a:r>
            <a:endParaRPr lang="en-US" sz="1000" dirty="0">
              <a:solidFill>
                <a:srgbClr val="0000FF"/>
              </a:solidFill>
            </a:endParaRPr>
          </a:p>
        </p:txBody>
      </p:sp>
    </p:spTree>
  </p:cSld>
  <p:clrMapOvr>
    <a:masterClrMapping/>
  </p:clrMapOvr>
  <p:transition spd="slow"/>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12"/>
          <p:cNvSpPr>
            <a:spLocks noGrp="1" noChangeArrowheads="1"/>
          </p:cNvSpPr>
          <p:nvPr>
            <p:ph type="title"/>
          </p:nvPr>
        </p:nvSpPr>
        <p:spPr/>
        <p:txBody>
          <a:bodyPr>
            <a:normAutofit fontScale="90000"/>
          </a:bodyPr>
          <a:lstStyle/>
          <a:p>
            <a:pPr eaLnBrk="1" hangingPunct="1"/>
            <a:r>
              <a:rPr lang="en-US" smtClean="0">
                <a:ea typeface="ＭＳ Ｐゴシック" pitchFamily="34" charset="-128"/>
              </a:rPr>
              <a:t>Carryover Performance: </a:t>
            </a:r>
            <a:br>
              <a:rPr lang="en-US" smtClean="0">
                <a:ea typeface="ＭＳ Ｐゴシック" pitchFamily="34" charset="-128"/>
              </a:rPr>
            </a:br>
            <a:r>
              <a:rPr lang="en-US" smtClean="0">
                <a:ea typeface="ＭＳ Ｐゴシック" pitchFamily="34" charset="-128"/>
              </a:rPr>
              <a:t>ACQUITY UPLC I-Class with Xevo TQ-S</a:t>
            </a:r>
          </a:p>
        </p:txBody>
      </p:sp>
      <p:sp>
        <p:nvSpPr>
          <p:cNvPr id="36867" name="Rectangle 13"/>
          <p:cNvSpPr>
            <a:spLocks noGrp="1" noChangeArrowheads="1"/>
          </p:cNvSpPr>
          <p:nvPr>
            <p:ph type="body" idx="1"/>
          </p:nvPr>
        </p:nvSpPr>
        <p:spPr>
          <a:xfrm>
            <a:off x="304800" y="5105400"/>
            <a:ext cx="8686800" cy="1752600"/>
          </a:xfrm>
        </p:spPr>
        <p:txBody>
          <a:bodyPr/>
          <a:lstStyle/>
          <a:p>
            <a:pPr eaLnBrk="1" hangingPunct="1">
              <a:lnSpc>
                <a:spcPct val="100000"/>
              </a:lnSpc>
            </a:pPr>
            <a:r>
              <a:rPr lang="en-US" sz="1600" dirty="0" smtClean="0">
                <a:ea typeface="ＭＳ Ｐゴシック" pitchFamily="34" charset="-128"/>
              </a:rPr>
              <a:t>Carryover was reduced to &lt;0.0005% of the highest standard (10 </a:t>
            </a:r>
            <a:r>
              <a:rPr lang="en-US" sz="1600" dirty="0" err="1" smtClean="0">
                <a:ea typeface="ＭＳ Ｐゴシック" pitchFamily="34" charset="-128"/>
              </a:rPr>
              <a:t>ng</a:t>
            </a:r>
            <a:r>
              <a:rPr lang="en-US" sz="1600" dirty="0" smtClean="0">
                <a:ea typeface="ＭＳ Ｐゴシック" pitchFamily="34" charset="-128"/>
              </a:rPr>
              <a:t>/</a:t>
            </a:r>
            <a:r>
              <a:rPr lang="en-US" sz="1600" dirty="0" err="1" smtClean="0">
                <a:ea typeface="ＭＳ Ｐゴシック" pitchFamily="34" charset="-128"/>
              </a:rPr>
              <a:t>mL</a:t>
            </a:r>
            <a:r>
              <a:rPr lang="en-US" sz="1600" dirty="0" smtClean="0">
                <a:ea typeface="ＭＳ Ｐゴシック" pitchFamily="34" charset="-128"/>
              </a:rPr>
              <a:t>)</a:t>
            </a:r>
          </a:p>
          <a:p>
            <a:pPr lvl="1" eaLnBrk="1" hangingPunct="1">
              <a:lnSpc>
                <a:spcPct val="100000"/>
              </a:lnSpc>
            </a:pPr>
            <a:r>
              <a:rPr lang="en-US" sz="1400" dirty="0" smtClean="0">
                <a:ea typeface="ＭＳ Ｐゴシック" pitchFamily="34" charset="-128"/>
              </a:rPr>
              <a:t>Regulation is &lt;20% of LOWEST CALIBRANT </a:t>
            </a:r>
          </a:p>
          <a:p>
            <a:pPr lvl="1" eaLnBrk="1" hangingPunct="1">
              <a:lnSpc>
                <a:spcPct val="100000"/>
              </a:lnSpc>
            </a:pPr>
            <a:r>
              <a:rPr lang="en-US" sz="1400" dirty="0" smtClean="0">
                <a:ea typeface="ＭＳ Ｐゴシック" pitchFamily="34" charset="-128"/>
              </a:rPr>
              <a:t>Calibration was achieved from 500 </a:t>
            </a:r>
            <a:r>
              <a:rPr lang="en-US" sz="1400" dirty="0" err="1" smtClean="0">
                <a:ea typeface="ＭＳ Ｐゴシック" pitchFamily="34" charset="-128"/>
              </a:rPr>
              <a:t>fg</a:t>
            </a:r>
            <a:r>
              <a:rPr lang="en-US" sz="1400" dirty="0" smtClean="0">
                <a:ea typeface="ＭＳ Ｐゴシック" pitchFamily="34" charset="-128"/>
              </a:rPr>
              <a:t>/</a:t>
            </a:r>
            <a:r>
              <a:rPr lang="en-US" sz="1400" dirty="0" err="1" smtClean="0">
                <a:ea typeface="ＭＳ Ｐゴシック" pitchFamily="34" charset="-128"/>
              </a:rPr>
              <a:t>mL</a:t>
            </a:r>
            <a:r>
              <a:rPr lang="en-US" sz="1400" dirty="0" smtClean="0">
                <a:ea typeface="ＭＳ Ｐゴシック" pitchFamily="34" charset="-128"/>
              </a:rPr>
              <a:t> to 10 </a:t>
            </a:r>
            <a:r>
              <a:rPr lang="en-US" sz="1400" dirty="0" err="1" smtClean="0">
                <a:ea typeface="ＭＳ Ｐゴシック" pitchFamily="34" charset="-128"/>
              </a:rPr>
              <a:t>ng</a:t>
            </a:r>
            <a:r>
              <a:rPr lang="en-US" sz="1400" dirty="0" smtClean="0">
                <a:ea typeface="ＭＳ Ｐゴシック" pitchFamily="34" charset="-128"/>
              </a:rPr>
              <a:t>/</a:t>
            </a:r>
            <a:r>
              <a:rPr lang="en-US" sz="1400" dirty="0" err="1" smtClean="0">
                <a:ea typeface="ＭＳ Ｐゴシック" pitchFamily="34" charset="-128"/>
              </a:rPr>
              <a:t>mL</a:t>
            </a:r>
            <a:r>
              <a:rPr lang="en-US" sz="1400" dirty="0" smtClean="0">
                <a:ea typeface="ＭＳ Ｐゴシック" pitchFamily="34" charset="-128"/>
              </a:rPr>
              <a:t> </a:t>
            </a:r>
          </a:p>
          <a:p>
            <a:pPr lvl="1" eaLnBrk="1" hangingPunct="1">
              <a:lnSpc>
                <a:spcPct val="100000"/>
              </a:lnSpc>
            </a:pPr>
            <a:r>
              <a:rPr lang="en-US" sz="1400" dirty="0" smtClean="0">
                <a:ea typeface="ＭＳ Ｐゴシック" pitchFamily="34" charset="-128"/>
              </a:rPr>
              <a:t>Linear quantification &gt;4 orders of magnitude</a:t>
            </a:r>
          </a:p>
          <a:p>
            <a:pPr eaLnBrk="1" hangingPunct="1">
              <a:lnSpc>
                <a:spcPct val="100000"/>
              </a:lnSpc>
            </a:pPr>
            <a:r>
              <a:rPr lang="en-US" sz="1600" dirty="0" smtClean="0">
                <a:ea typeface="ＭＳ Ｐゴシック" pitchFamily="34" charset="-128"/>
              </a:rPr>
              <a:t>Assurance that the </a:t>
            </a:r>
            <a:r>
              <a:rPr lang="en-US" sz="1600" dirty="0" err="1" smtClean="0">
                <a:ea typeface="ＭＳ Ｐゴシック" pitchFamily="34" charset="-128"/>
              </a:rPr>
              <a:t>quantitation</a:t>
            </a:r>
            <a:r>
              <a:rPr lang="en-US" sz="1600" dirty="0" smtClean="0">
                <a:ea typeface="ＭＳ Ｐゴシック" pitchFamily="34" charset="-128"/>
              </a:rPr>
              <a:t> represents only the presence of </a:t>
            </a:r>
            <a:r>
              <a:rPr lang="en-US" sz="1600" dirty="0" err="1" smtClean="0">
                <a:ea typeface="ＭＳ Ｐゴシック" pitchFamily="34" charset="-128"/>
              </a:rPr>
              <a:t>analyte</a:t>
            </a:r>
            <a:r>
              <a:rPr lang="en-US" sz="1600" dirty="0" smtClean="0">
                <a:ea typeface="ＭＳ Ｐゴシック" pitchFamily="34" charset="-128"/>
              </a:rPr>
              <a:t>, not carryover</a:t>
            </a:r>
          </a:p>
        </p:txBody>
      </p:sp>
      <p:pic>
        <p:nvPicPr>
          <p:cNvPr id="30724" name="Picture 11"/>
          <p:cNvPicPr>
            <a:picLocks noChangeAspect="1" noChangeArrowheads="1"/>
          </p:cNvPicPr>
          <p:nvPr/>
        </p:nvPicPr>
        <p:blipFill>
          <a:blip r:embed="rId3" cstate="print"/>
          <a:srcRect/>
          <a:stretch>
            <a:fillRect/>
          </a:stretch>
        </p:blipFill>
        <p:spPr bwMode="auto">
          <a:xfrm>
            <a:off x="685800" y="1219200"/>
            <a:ext cx="7086600" cy="3851275"/>
          </a:xfrm>
          <a:prstGeom prst="rect">
            <a:avLst/>
          </a:prstGeom>
          <a:noFill/>
          <a:ln>
            <a:noFill/>
          </a:ln>
          <a:effectLst>
            <a:outerShdw blurRad="190500" dist="50800" dir="2700000" algn="ctr" rotWithShape="0">
              <a:srgbClr val="000000">
                <a:alpha val="30000"/>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6869" name="Text Box 8"/>
          <p:cNvSpPr txBox="1">
            <a:spLocks noChangeArrowheads="1"/>
          </p:cNvSpPr>
          <p:nvPr/>
        </p:nvSpPr>
        <p:spPr bwMode="auto">
          <a:xfrm>
            <a:off x="1066800" y="1371600"/>
            <a:ext cx="1905000" cy="274638"/>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1600">
                <a:solidFill>
                  <a:schemeClr val="tx1"/>
                </a:solidFill>
                <a:latin typeface="Verdana" pitchFamily="34" charset="0"/>
                <a:ea typeface="ＭＳ Ｐゴシック" pitchFamily="34" charset="-128"/>
              </a:defRPr>
            </a:lvl1pPr>
            <a:lvl2pPr marL="742950" indent="-285750" eaLnBrk="0" hangingPunct="0">
              <a:defRPr sz="1600">
                <a:solidFill>
                  <a:schemeClr val="tx1"/>
                </a:solidFill>
                <a:latin typeface="Verdana" pitchFamily="34" charset="0"/>
                <a:ea typeface="ＭＳ Ｐゴシック" pitchFamily="34" charset="-128"/>
              </a:defRPr>
            </a:lvl2pPr>
            <a:lvl3pPr marL="1143000" indent="-228600" eaLnBrk="0" hangingPunct="0">
              <a:defRPr sz="1600">
                <a:solidFill>
                  <a:schemeClr val="tx1"/>
                </a:solidFill>
                <a:latin typeface="Verdana" pitchFamily="34" charset="0"/>
                <a:ea typeface="ＭＳ Ｐゴシック" pitchFamily="34" charset="-128"/>
              </a:defRPr>
            </a:lvl3pPr>
            <a:lvl4pPr marL="1600200" indent="-228600" eaLnBrk="0" hangingPunct="0">
              <a:defRPr sz="1600">
                <a:solidFill>
                  <a:schemeClr val="tx1"/>
                </a:solidFill>
                <a:latin typeface="Verdana" pitchFamily="34" charset="0"/>
                <a:ea typeface="ＭＳ Ｐゴシック" pitchFamily="34" charset="-128"/>
              </a:defRPr>
            </a:lvl4pPr>
            <a:lvl5pPr marL="2057400" indent="-228600" eaLnBrk="0" hangingPunct="0">
              <a:defRPr sz="1600">
                <a:solidFill>
                  <a:schemeClr val="tx1"/>
                </a:solidFill>
                <a:latin typeface="Verdana" pitchFamily="34" charset="0"/>
                <a:ea typeface="ＭＳ Ｐゴシック" pitchFamily="34" charset="-128"/>
              </a:defRPr>
            </a:lvl5pPr>
            <a:lvl6pPr marL="25146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6pPr>
            <a:lvl7pPr marL="29718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7pPr>
            <a:lvl8pPr marL="34290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8pPr>
            <a:lvl9pPr marL="38862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9pPr>
          </a:lstStyle>
          <a:p>
            <a:pPr eaLnBrk="1" hangingPunct="1">
              <a:spcBef>
                <a:spcPct val="50000"/>
              </a:spcBef>
            </a:pPr>
            <a:r>
              <a:rPr lang="en-US" sz="1200"/>
              <a:t>Omeprazole 10 ng/mL</a:t>
            </a:r>
          </a:p>
        </p:txBody>
      </p:sp>
      <p:sp>
        <p:nvSpPr>
          <p:cNvPr id="36870" name="Text Box 10"/>
          <p:cNvSpPr txBox="1">
            <a:spLocks noChangeArrowheads="1"/>
          </p:cNvSpPr>
          <p:nvPr/>
        </p:nvSpPr>
        <p:spPr bwMode="auto">
          <a:xfrm>
            <a:off x="1143000" y="3200400"/>
            <a:ext cx="1905000" cy="274638"/>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lvl1pPr eaLnBrk="0" hangingPunct="0">
              <a:defRPr sz="1600">
                <a:solidFill>
                  <a:schemeClr val="tx1"/>
                </a:solidFill>
                <a:latin typeface="Verdana" pitchFamily="34" charset="0"/>
                <a:ea typeface="ＭＳ Ｐゴシック" pitchFamily="34" charset="-128"/>
              </a:defRPr>
            </a:lvl1pPr>
            <a:lvl2pPr marL="742950" indent="-285750" eaLnBrk="0" hangingPunct="0">
              <a:defRPr sz="1600">
                <a:solidFill>
                  <a:schemeClr val="tx1"/>
                </a:solidFill>
                <a:latin typeface="Verdana" pitchFamily="34" charset="0"/>
                <a:ea typeface="ＭＳ Ｐゴシック" pitchFamily="34" charset="-128"/>
              </a:defRPr>
            </a:lvl2pPr>
            <a:lvl3pPr marL="1143000" indent="-228600" eaLnBrk="0" hangingPunct="0">
              <a:defRPr sz="1600">
                <a:solidFill>
                  <a:schemeClr val="tx1"/>
                </a:solidFill>
                <a:latin typeface="Verdana" pitchFamily="34" charset="0"/>
                <a:ea typeface="ＭＳ Ｐゴシック" pitchFamily="34" charset="-128"/>
              </a:defRPr>
            </a:lvl3pPr>
            <a:lvl4pPr marL="1600200" indent="-228600" eaLnBrk="0" hangingPunct="0">
              <a:defRPr sz="1600">
                <a:solidFill>
                  <a:schemeClr val="tx1"/>
                </a:solidFill>
                <a:latin typeface="Verdana" pitchFamily="34" charset="0"/>
                <a:ea typeface="ＭＳ Ｐゴシック" pitchFamily="34" charset="-128"/>
              </a:defRPr>
            </a:lvl4pPr>
            <a:lvl5pPr marL="2057400" indent="-228600" eaLnBrk="0" hangingPunct="0">
              <a:defRPr sz="1600">
                <a:solidFill>
                  <a:schemeClr val="tx1"/>
                </a:solidFill>
                <a:latin typeface="Verdana" pitchFamily="34" charset="0"/>
                <a:ea typeface="ＭＳ Ｐゴシック" pitchFamily="34" charset="-128"/>
              </a:defRPr>
            </a:lvl5pPr>
            <a:lvl6pPr marL="25146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6pPr>
            <a:lvl7pPr marL="29718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7pPr>
            <a:lvl8pPr marL="34290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8pPr>
            <a:lvl9pPr marL="3886200" indent="-228600" eaLnBrk="0" fontAlgn="base" hangingPunct="0">
              <a:spcBef>
                <a:spcPct val="0"/>
              </a:spcBef>
              <a:spcAft>
                <a:spcPct val="0"/>
              </a:spcAft>
              <a:defRPr sz="1600">
                <a:solidFill>
                  <a:schemeClr val="tx1"/>
                </a:solidFill>
                <a:latin typeface="Verdana" pitchFamily="34" charset="0"/>
                <a:ea typeface="ＭＳ Ｐゴシック" pitchFamily="34" charset="-128"/>
              </a:defRPr>
            </a:lvl9pPr>
          </a:lstStyle>
          <a:p>
            <a:pPr eaLnBrk="1" hangingPunct="1">
              <a:spcBef>
                <a:spcPct val="50000"/>
              </a:spcBef>
            </a:pPr>
            <a:r>
              <a:rPr lang="en-US" sz="1200"/>
              <a:t>Blank Injection</a:t>
            </a:r>
          </a:p>
        </p:txBody>
      </p:sp>
    </p:spTree>
  </p:cSld>
  <p:clrMapOvr>
    <a:masterClrMapping/>
  </p:clrMapOvr>
  <p:transition spd="slow"/>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p:cNvPicPr>
            <a:picLocks noChangeAspect="1" noChangeArrowheads="1"/>
          </p:cNvPicPr>
          <p:nvPr/>
        </p:nvPicPr>
        <p:blipFill>
          <a:blip r:embed="rId3" cstate="print"/>
          <a:srcRect/>
          <a:stretch>
            <a:fillRect/>
          </a:stretch>
        </p:blipFill>
        <p:spPr bwMode="auto">
          <a:xfrm>
            <a:off x="0" y="0"/>
            <a:ext cx="9144000" cy="6854825"/>
          </a:xfrm>
          <a:prstGeom prst="rect">
            <a:avLst/>
          </a:prstGeom>
          <a:noFill/>
          <a:ln w="9525">
            <a:noFill/>
            <a:miter lim="800000"/>
            <a:headEnd/>
            <a:tailEnd/>
          </a:ln>
        </p:spPr>
      </p:pic>
      <p:sp>
        <p:nvSpPr>
          <p:cNvPr id="38915" name="Rectangle 4"/>
          <p:cNvSpPr>
            <a:spLocks noChangeArrowheads="1"/>
          </p:cNvSpPr>
          <p:nvPr/>
        </p:nvSpPr>
        <p:spPr bwMode="auto">
          <a:xfrm>
            <a:off x="0" y="1439863"/>
            <a:ext cx="9144000" cy="579437"/>
          </a:xfrm>
          <a:prstGeom prst="rect">
            <a:avLst/>
          </a:prstGeom>
          <a:solidFill>
            <a:srgbClr val="F7F7F7"/>
          </a:solidFill>
          <a:ln w="9525" algn="ctr">
            <a:noFill/>
            <a:miter lim="800000"/>
            <a:headEnd/>
            <a:tailEnd/>
          </a:ln>
        </p:spPr>
        <p:txBody>
          <a:bodyPr wrap="none" anchor="ctr"/>
          <a:lstStyle/>
          <a:p>
            <a:endParaRPr lang="en-US"/>
          </a:p>
        </p:txBody>
      </p:sp>
      <p:pic>
        <p:nvPicPr>
          <p:cNvPr id="38916" name="Picture 3" descr="GP_TUV_Bottles_web"/>
          <p:cNvPicPr>
            <a:picLocks noChangeAspect="1" noChangeArrowheads="1"/>
          </p:cNvPicPr>
          <p:nvPr/>
        </p:nvPicPr>
        <p:blipFill>
          <a:blip r:embed="rId4" cstate="print"/>
          <a:srcRect/>
          <a:stretch>
            <a:fillRect/>
          </a:stretch>
        </p:blipFill>
        <p:spPr bwMode="auto">
          <a:xfrm>
            <a:off x="5791200" y="838200"/>
            <a:ext cx="1874736" cy="2895600"/>
          </a:xfrm>
          <a:prstGeom prst="rect">
            <a:avLst/>
          </a:prstGeom>
          <a:noFill/>
          <a:ln w="9525">
            <a:noFill/>
            <a:miter lim="800000"/>
            <a:headEnd/>
            <a:tailEnd/>
          </a:ln>
        </p:spPr>
      </p:pic>
      <p:sp>
        <p:nvSpPr>
          <p:cNvPr id="38917" name="TextBox 4"/>
          <p:cNvSpPr txBox="1">
            <a:spLocks noChangeArrowheads="1"/>
          </p:cNvSpPr>
          <p:nvPr/>
        </p:nvSpPr>
        <p:spPr bwMode="auto">
          <a:xfrm>
            <a:off x="3352800" y="4114800"/>
            <a:ext cx="842963" cy="369888"/>
          </a:xfrm>
          <a:prstGeom prst="rect">
            <a:avLst/>
          </a:prstGeom>
          <a:noFill/>
          <a:ln w="9525">
            <a:noFill/>
            <a:miter lim="800000"/>
            <a:headEnd/>
            <a:tailEnd/>
          </a:ln>
        </p:spPr>
        <p:txBody>
          <a:bodyPr wrap="none">
            <a:spAutoFit/>
          </a:bodyPr>
          <a:lstStyle/>
          <a:p>
            <a:r>
              <a:rPr lang="en-US" sz="1800" b="1">
                <a:latin typeface="Calibri" pitchFamily="34" charset="0"/>
                <a:cs typeface="Tahoma" pitchFamily="34" charset="0"/>
              </a:rPr>
              <a:t> I-Class</a:t>
            </a:r>
          </a:p>
        </p:txBody>
      </p:sp>
      <p:pic>
        <p:nvPicPr>
          <p:cNvPr id="9" name="Picture 8" descr="I-Class_2_angled.jpg"/>
          <p:cNvPicPr>
            <a:picLocks noChangeAspect="1"/>
          </p:cNvPicPr>
          <p:nvPr/>
        </p:nvPicPr>
        <p:blipFill>
          <a:blip r:embed="rId5" cstate="print"/>
          <a:stretch>
            <a:fillRect/>
          </a:stretch>
        </p:blipFill>
        <p:spPr>
          <a:xfrm>
            <a:off x="1524000" y="838200"/>
            <a:ext cx="2234547" cy="2895600"/>
          </a:xfrm>
          <a:prstGeom prst="rect">
            <a:avLst/>
          </a:prstGeom>
        </p:spPr>
      </p:pic>
    </p:spTree>
  </p:cSld>
  <p:clrMapOvr>
    <a:masterClrMapping/>
  </p:clrMapOvr>
  <p:transition spd="slow"/>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9525" y="1470025"/>
            <a:ext cx="9170988" cy="5121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3731" name="Title 4"/>
          <p:cNvSpPr>
            <a:spLocks noGrp="1"/>
          </p:cNvSpPr>
          <p:nvPr>
            <p:ph type="title"/>
          </p:nvPr>
        </p:nvSpPr>
        <p:spPr/>
        <p:txBody>
          <a:bodyPr/>
          <a:lstStyle/>
          <a:p>
            <a:r>
              <a:rPr lang="en-US" smtClean="0"/>
              <a:t>The UPLC Family</a:t>
            </a:r>
          </a:p>
        </p:txBody>
      </p:sp>
    </p:spTree>
  </p:cSld>
  <p:clrMapOvr>
    <a:masterClrMapping/>
  </p:clrMapOvr>
  <p:transition spd="slow"/>
  <p:timing>
    <p:tnLst>
      <p:par>
        <p:cTn id="1" dur="indefinite" restart="never" nodeType="tmRoot"/>
      </p:par>
    </p:tnLst>
  </p:timing>
</p:sld>
</file>

<file path=ppt/theme/theme1.xml><?xml version="1.0" encoding="utf-8"?>
<a:theme xmlns:a="http://schemas.openxmlformats.org/drawingml/2006/main" name="Default theme">
  <a:themeElements>
    <a:clrScheme name="Waters White Logo Template 2008 1">
      <a:dk1>
        <a:srgbClr val="000000"/>
      </a:dk1>
      <a:lt1>
        <a:srgbClr val="FFFFFF"/>
      </a:lt1>
      <a:dk2>
        <a:srgbClr val="4BACC6"/>
      </a:dk2>
      <a:lt2>
        <a:srgbClr val="B2B2B2"/>
      </a:lt2>
      <a:accent1>
        <a:srgbClr val="4F81BD"/>
      </a:accent1>
      <a:accent2>
        <a:srgbClr val="C0504D"/>
      </a:accent2>
      <a:accent3>
        <a:srgbClr val="FFFFFF"/>
      </a:accent3>
      <a:accent4>
        <a:srgbClr val="000000"/>
      </a:accent4>
      <a:accent5>
        <a:srgbClr val="B2C1DB"/>
      </a:accent5>
      <a:accent6>
        <a:srgbClr val="AE4845"/>
      </a:accent6>
      <a:hlink>
        <a:srgbClr val="9BBB59"/>
      </a:hlink>
      <a:folHlink>
        <a:srgbClr val="8064A2"/>
      </a:folHlink>
    </a:clrScheme>
    <a:fontScheme name="Custom 1">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Waters_PPT_template_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aters_PPT_template_white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aters_PPT_template_white 3">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aters_PPT_template_white 4">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aters_PPT_template_white 5">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aters_PPT_template_white 6">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aters_PPT_template_white 7">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aters_PPT_template_white 8">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aters_PPT_template_white 9">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aters_PPT_template_white 10">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aters_PPT_template_white 11">
        <a:dk1>
          <a:srgbClr val="000000"/>
        </a:dk1>
        <a:lt1>
          <a:srgbClr val="FFFFFF"/>
        </a:lt1>
        <a:dk2>
          <a:srgbClr val="331E4C"/>
        </a:dk2>
        <a:lt2>
          <a:srgbClr val="808080"/>
        </a:lt2>
        <a:accent1>
          <a:srgbClr val="00628D"/>
        </a:accent1>
        <a:accent2>
          <a:srgbClr val="788000"/>
        </a:accent2>
        <a:accent3>
          <a:srgbClr val="FFFFFF"/>
        </a:accent3>
        <a:accent4>
          <a:srgbClr val="000000"/>
        </a:accent4>
        <a:accent5>
          <a:srgbClr val="AAB7C5"/>
        </a:accent5>
        <a:accent6>
          <a:srgbClr val="6C7300"/>
        </a:accent6>
        <a:hlink>
          <a:srgbClr val="3F1948"/>
        </a:hlink>
        <a:folHlink>
          <a:srgbClr val="A63F10"/>
        </a:folHlink>
      </a:clrScheme>
      <a:clrMap bg1="lt1" tx1="dk1" bg2="lt2" tx2="dk2" accent1="accent1" accent2="accent2" accent3="accent3" accent4="accent4" accent5="accent5" accent6="accent6" hlink="hlink" folHlink="folHlink"/>
    </a:extraClrScheme>
    <a:extraClrScheme>
      <a:clrScheme name="Waters_PPT_template_white 12">
        <a:dk1>
          <a:srgbClr val="000000"/>
        </a:dk1>
        <a:lt1>
          <a:srgbClr val="FFFFFF"/>
        </a:lt1>
        <a:dk2>
          <a:srgbClr val="331E4C"/>
        </a:dk2>
        <a:lt2>
          <a:srgbClr val="808080"/>
        </a:lt2>
        <a:accent1>
          <a:srgbClr val="90B4E6"/>
        </a:accent1>
        <a:accent2>
          <a:srgbClr val="A7B400"/>
        </a:accent2>
        <a:accent3>
          <a:srgbClr val="FFFFFF"/>
        </a:accent3>
        <a:accent4>
          <a:srgbClr val="000000"/>
        </a:accent4>
        <a:accent5>
          <a:srgbClr val="C6D6F0"/>
        </a:accent5>
        <a:accent6>
          <a:srgbClr val="97A300"/>
        </a:accent6>
        <a:hlink>
          <a:srgbClr val="956DC5"/>
        </a:hlink>
        <a:folHlink>
          <a:srgbClr val="F9A350"/>
        </a:folHlink>
      </a:clrScheme>
      <a:clrMap bg1="lt1" tx1="dk1" bg2="lt2" tx2="dk2" accent1="accent1" accent2="accent2" accent3="accent3" accent4="accent4" accent5="accent5" accent6="accent6" hlink="hlink" folHlink="folHlink"/>
    </a:extraClrScheme>
    <a:extraClrScheme>
      <a:clrScheme name="Waters White Logo Template 2008 1">
        <a:dk1>
          <a:srgbClr val="000000"/>
        </a:dk1>
        <a:lt1>
          <a:srgbClr val="FFFFFF"/>
        </a:lt1>
        <a:dk2>
          <a:srgbClr val="4BACC6"/>
        </a:dk2>
        <a:lt2>
          <a:srgbClr val="B2B2B2"/>
        </a:lt2>
        <a:accent1>
          <a:srgbClr val="4F81BD"/>
        </a:accent1>
        <a:accent2>
          <a:srgbClr val="C0504D"/>
        </a:accent2>
        <a:accent3>
          <a:srgbClr val="FFFFFF"/>
        </a:accent3>
        <a:accent4>
          <a:srgbClr val="000000"/>
        </a:accent4>
        <a:accent5>
          <a:srgbClr val="B2C1DB"/>
        </a:accent5>
        <a:accent6>
          <a:srgbClr val="AE4845"/>
        </a:accent6>
        <a:hlink>
          <a:srgbClr val="9BBB59"/>
        </a:hlink>
        <a:folHlink>
          <a:srgbClr val="8064A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5830</Words>
  <Application>Microsoft Office PowerPoint</Application>
  <PresentationFormat>On-screen Show (4:3)</PresentationFormat>
  <Paragraphs>607</Paragraphs>
  <Slides>31</Slides>
  <Notes>28</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31</vt:i4>
      </vt:variant>
    </vt:vector>
  </HeadingPairs>
  <TitlesOfParts>
    <vt:vector size="33" baseType="lpstr">
      <vt:lpstr>Default theme</vt:lpstr>
      <vt:lpstr>Equation</vt:lpstr>
      <vt:lpstr>Slide 1</vt:lpstr>
      <vt:lpstr>Slide 2</vt:lpstr>
      <vt:lpstr>Challenges Continued …  Need Ability to See More</vt:lpstr>
      <vt:lpstr>Introducing ACQUITY UPLC I-Class</vt:lpstr>
      <vt:lpstr>ACQUITY UPLC I-Class System What is it?</vt:lpstr>
      <vt:lpstr>ACQUITY UPLC I-Class The  Pinnacle of Chromatographic Performance</vt:lpstr>
      <vt:lpstr>Instrument Contribution to  Bandspread/Extra-Column Effects</vt:lpstr>
      <vt:lpstr>Extra Colum Volume Contribution Of Tubing ID </vt:lpstr>
      <vt:lpstr>NEW Binary Solvent Manager</vt:lpstr>
      <vt:lpstr>Two NEW Sample Managers</vt:lpstr>
      <vt:lpstr>I-Class FTN vs. I-Class FL: Comparison Summary</vt:lpstr>
      <vt:lpstr>Column Ovens</vt:lpstr>
      <vt:lpstr>ACQUITY UPLC I-Class The Pinnacle of Chromatographic Performance</vt:lpstr>
      <vt:lpstr>BEH UPLC Technology Using pH to Increase Resolution</vt:lpstr>
      <vt:lpstr>Impact of Low Dispersion: Increase in Sensitivity</vt:lpstr>
      <vt:lpstr>ACQUITY UPLC  Resolution of Metabolites</vt:lpstr>
      <vt:lpstr>Metabolites of Ibuprofen - Performance Flexibility</vt:lpstr>
      <vt:lpstr>ACQUITY UPLC I-Class Resolution – Draw the Correct Conclusion</vt:lpstr>
      <vt:lpstr>Lower Dispersion Further Enhances  ACQUITY UPLC  I Class Performance</vt:lpstr>
      <vt:lpstr>ACQUITY UPLC I-Class The Pinnacle of Chromatographic Performance</vt:lpstr>
      <vt:lpstr>Slide 21</vt:lpstr>
      <vt:lpstr>Isocratic Separation Comparison - 2.1 x 50 mm column </vt:lpstr>
      <vt:lpstr>Accelerate Ballistic Separations ACQUITY UPLC and ACQUITY UPLC I-Class  – 1 mm I.D. column</vt:lpstr>
      <vt:lpstr>    The ACQUITY UPLC I-Class System Optimizes  Peak Capacity by Minimizing Dispersion and  Providing the Necessary Pressure Range. </vt:lpstr>
      <vt:lpstr>ACQUITY UPLC I-Class The Pinnacle of Chromatographic Performance </vt:lpstr>
      <vt:lpstr>ACQUITY UPLC Sample Manager – Confidence in linearity and Carryover</vt:lpstr>
      <vt:lpstr> SM-FTN: UV Carryover Performance</vt:lpstr>
      <vt:lpstr>ACQUITY UPLC I-Class SM-FTN: UV Carryover Performance</vt:lpstr>
      <vt:lpstr>Carryover Performance:  ACQUITY UPLC I-Class with Xevo TQ-S</vt:lpstr>
      <vt:lpstr>Slide 30</vt:lpstr>
      <vt:lpstr>The UPLC Family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2011-05-01T13:50:12Z</dcterms:created>
  <dcterms:modified xsi:type="dcterms:W3CDTF">2013-04-16T14:24:20Z</dcterms:modified>
</cp:coreProperties>
</file>