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</p:sldMasterIdLst>
  <p:notesMasterIdLst>
    <p:notesMasterId r:id="rId37"/>
  </p:notesMasterIdLst>
  <p:handoutMasterIdLst>
    <p:handoutMasterId r:id="rId38"/>
  </p:handoutMasterIdLst>
  <p:sldIdLst>
    <p:sldId id="344" r:id="rId2"/>
    <p:sldId id="391" r:id="rId3"/>
    <p:sldId id="514" r:id="rId4"/>
    <p:sldId id="494" r:id="rId5"/>
    <p:sldId id="510" r:id="rId6"/>
    <p:sldId id="403" r:id="rId7"/>
    <p:sldId id="474" r:id="rId8"/>
    <p:sldId id="485" r:id="rId9"/>
    <p:sldId id="486" r:id="rId10"/>
    <p:sldId id="487" r:id="rId11"/>
    <p:sldId id="488" r:id="rId12"/>
    <p:sldId id="489" r:id="rId13"/>
    <p:sldId id="499" r:id="rId14"/>
    <p:sldId id="500" r:id="rId15"/>
    <p:sldId id="501" r:id="rId16"/>
    <p:sldId id="502" r:id="rId17"/>
    <p:sldId id="503" r:id="rId18"/>
    <p:sldId id="504" r:id="rId19"/>
    <p:sldId id="505" r:id="rId20"/>
    <p:sldId id="506" r:id="rId21"/>
    <p:sldId id="492" r:id="rId22"/>
    <p:sldId id="491" r:id="rId23"/>
    <p:sldId id="495" r:id="rId24"/>
    <p:sldId id="496" r:id="rId25"/>
    <p:sldId id="497" r:id="rId26"/>
    <p:sldId id="498" r:id="rId27"/>
    <p:sldId id="507" r:id="rId28"/>
    <p:sldId id="516" r:id="rId29"/>
    <p:sldId id="511" r:id="rId30"/>
    <p:sldId id="512" r:id="rId31"/>
    <p:sldId id="513" r:id="rId32"/>
    <p:sldId id="517" r:id="rId33"/>
    <p:sldId id="515" r:id="rId34"/>
    <p:sldId id="508" r:id="rId35"/>
    <p:sldId id="509" r:id="rId36"/>
  </p:sldIdLst>
  <p:sldSz cx="9144000" cy="6858000" type="screen4x3"/>
  <p:notesSz cx="7315200" cy="9601200"/>
  <p:custDataLst>
    <p:tags r:id="rId3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87B0E1"/>
    <a:srgbClr val="96ABCE"/>
    <a:srgbClr val="BAB6B2"/>
    <a:srgbClr val="FF3F3F"/>
    <a:srgbClr val="FF292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55" autoAdjust="0"/>
    <p:restoredTop sz="83960" autoAdjust="0"/>
  </p:normalViewPr>
  <p:slideViewPr>
    <p:cSldViewPr>
      <p:cViewPr>
        <p:scale>
          <a:sx n="60" d="100"/>
          <a:sy n="60" d="100"/>
        </p:scale>
        <p:origin x="-180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34" d="100"/>
          <a:sy n="134" d="100"/>
        </p:scale>
        <p:origin x="-2464" y="-120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8650" cy="481013"/>
          </a:xfrm>
          <a:prstGeom prst="rect">
            <a:avLst/>
          </a:prstGeom>
        </p:spPr>
        <p:txBody>
          <a:bodyPr vert="horz" lIns="95884" tIns="47942" rIns="95884" bIns="47942" rtlCol="0"/>
          <a:lstStyle>
            <a:lvl1pPr algn="l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4963" y="0"/>
            <a:ext cx="3168650" cy="481013"/>
          </a:xfrm>
          <a:prstGeom prst="rect">
            <a:avLst/>
          </a:prstGeom>
        </p:spPr>
        <p:txBody>
          <a:bodyPr vert="horz" lIns="95884" tIns="47942" rIns="95884" bIns="47942" rtlCol="0"/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fld id="{4F91670D-D622-4AB6-B766-A45918AF65B5}" type="datetimeFigureOut">
              <a:rPr lang="en-US"/>
              <a:pPr>
                <a:defRPr/>
              </a:pPr>
              <a:t>28.10.2016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68650" cy="481013"/>
          </a:xfrm>
          <a:prstGeom prst="rect">
            <a:avLst/>
          </a:prstGeom>
        </p:spPr>
        <p:txBody>
          <a:bodyPr vert="horz" lIns="95884" tIns="47942" rIns="95884" bIns="47942" rtlCol="0" anchor="b"/>
          <a:lstStyle>
            <a:lvl1pPr algn="l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4963" y="9118600"/>
            <a:ext cx="3168650" cy="481013"/>
          </a:xfrm>
          <a:prstGeom prst="rect">
            <a:avLst/>
          </a:prstGeom>
        </p:spPr>
        <p:txBody>
          <a:bodyPr vert="horz" lIns="95884" tIns="47942" rIns="95884" bIns="47942" rtlCol="0" anchor="b"/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fld id="{5C972205-6125-4B1B-9963-A77CF51056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8650" cy="481013"/>
          </a:xfrm>
          <a:prstGeom prst="rect">
            <a:avLst/>
          </a:prstGeom>
        </p:spPr>
        <p:txBody>
          <a:bodyPr vert="horz" lIns="95884" tIns="47942" rIns="95884" bIns="47942" rtlCol="0"/>
          <a:lstStyle>
            <a:lvl1pPr algn="l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4963" y="0"/>
            <a:ext cx="3168650" cy="481013"/>
          </a:xfrm>
          <a:prstGeom prst="rect">
            <a:avLst/>
          </a:prstGeom>
        </p:spPr>
        <p:txBody>
          <a:bodyPr vert="horz" lIns="95884" tIns="47942" rIns="95884" bIns="47942" rtlCol="0"/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fld id="{9992A2F6-FB23-42A8-8672-1B5D5ECABF1B}" type="datetimeFigureOut">
              <a:rPr lang="en-US"/>
              <a:pPr>
                <a:defRPr/>
              </a:pPr>
              <a:t>28.10.2016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884" tIns="47942" rIns="95884" bIns="4794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0250" y="4560888"/>
            <a:ext cx="5854700" cy="4321175"/>
          </a:xfrm>
          <a:prstGeom prst="rect">
            <a:avLst/>
          </a:prstGeom>
        </p:spPr>
        <p:txBody>
          <a:bodyPr vert="horz" lIns="95884" tIns="47942" rIns="95884" bIns="47942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68650" cy="481013"/>
          </a:xfrm>
          <a:prstGeom prst="rect">
            <a:avLst/>
          </a:prstGeom>
        </p:spPr>
        <p:txBody>
          <a:bodyPr vert="horz" lIns="95884" tIns="47942" rIns="95884" bIns="47942" rtlCol="0" anchor="b"/>
          <a:lstStyle>
            <a:lvl1pPr algn="l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4963" y="9118600"/>
            <a:ext cx="3168650" cy="481013"/>
          </a:xfrm>
          <a:prstGeom prst="rect">
            <a:avLst/>
          </a:prstGeom>
        </p:spPr>
        <p:txBody>
          <a:bodyPr vert="horz" lIns="95884" tIns="47942" rIns="95884" bIns="47942" rtlCol="0" anchor="b"/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fld id="{0C294D5A-E086-4E6D-A97F-122E74A4CD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F49F711-50D9-44D4-9783-AAE27819BB72}" type="slidenum">
              <a:rPr lang="en-GB" smtClean="0"/>
              <a:pPr>
                <a:defRPr/>
              </a:pPr>
              <a:t>1</a:t>
            </a:fld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261F4C7-922D-4F29-A3C0-593DD23A2FC3}" type="slidenum">
              <a:rPr lang="en-US" smtClean="0"/>
              <a:pPr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62BB6C-8D52-487B-83DC-2A42E91AF2DE}" type="slidenum">
              <a:rPr lang="en-GB" altLang="en-US" smtClean="0"/>
              <a:pPr>
                <a:defRPr/>
              </a:pPr>
              <a:t>3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5F2BC1F-2C25-4DC1-8D59-9BAFAA5EC928}" type="slidenum">
              <a:rPr lang="en-GB" smtClean="0"/>
              <a:pPr>
                <a:defRPr/>
              </a:pPr>
              <a:t>6</a:t>
            </a:fld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dirty="0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BB31645-7DDE-464B-8661-8B9D5BC4E5E2}" type="slidenum">
              <a:rPr lang="en-US" smtClean="0"/>
              <a:pPr>
                <a:defRPr/>
              </a:pPr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dirty="0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B7F6C95-B0FB-446B-82D4-55424C3CB6EE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dirty="0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B7F6C95-B0FB-446B-82D4-55424C3CB6EE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dirty="0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B7F6C95-B0FB-446B-82D4-55424C3CB6EE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dirty="0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B7F6C95-B0FB-446B-82D4-55424C3CB6EE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dirty="0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B7F6C95-B0FB-446B-82D4-55424C3CB6EE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294D5A-E086-4E6D-A97F-122E74A4CDB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294D5A-E086-4E6D-A97F-122E74A4CDB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294D5A-E086-4E6D-A97F-122E74A4CDB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294D5A-E086-4E6D-A97F-122E74A4CDBC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294D5A-E086-4E6D-A97F-122E74A4CDBC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294D5A-E086-4E6D-A97F-122E74A4CDBC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294D5A-E086-4E6D-A97F-122E74A4CDBC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294D5A-E086-4E6D-A97F-122E74A4CDBC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294D5A-E086-4E6D-A97F-122E74A4CDBC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294D5A-E086-4E6D-A97F-122E74A4CDBC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108C894-B219-4F8B-BF60-084AA171902A}" type="slidenum">
              <a:rPr lang="en-GB" smtClean="0"/>
              <a:pPr>
                <a:defRPr/>
              </a:pPr>
              <a:t>28</a:t>
            </a:fld>
            <a:endParaRPr lang="en-GB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66612">
              <a:defRPr/>
            </a:pPr>
            <a:r>
              <a:rPr lang="en-US" dirty="0" smtClean="0"/>
              <a:t>The advantages of UPLC I-Class include: the capability of maximizing the</a:t>
            </a:r>
            <a:r>
              <a:rPr lang="en-US" baseline="0" dirty="0" smtClean="0"/>
              <a:t> peak capacity, and low dispersion.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62BB6C-8D52-487B-83DC-2A42E91AF2DE}" type="slidenum">
              <a:rPr lang="en-GB" altLang="en-US" smtClean="0"/>
              <a:pPr>
                <a:defRPr/>
              </a:pPr>
              <a:t>29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en-US" dirty="0" smtClean="0">
              <a:latin typeface="Arial" pitchFamily="34" charset="0"/>
              <a:ea typeface="ヒラギノ角ゴ Pro W3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E55923-D94C-4294-8409-2870223D161E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dirty="0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96ADCE-C42E-4109-B28C-2441246CBF10}" type="slidenum">
              <a:rPr lang="en-US" smtClean="0"/>
              <a:pPr>
                <a:defRPr/>
              </a:pPr>
              <a:t>31</a:t>
            </a:fld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dirty="0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496ADCE-C42E-4109-B28C-2441246CBF10}" type="slidenum">
              <a:rPr lang="en-US" smtClean="0"/>
              <a:pPr>
                <a:defRPr/>
              </a:pPr>
              <a:t>32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ctr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 typeface="Wingdings 2" pitchFamily="18" charset="2"/>
              <a:buNone/>
              <a:defRPr b="1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rgbClr val="4F81BD"/>
                </a:solidFill>
                <a:effectLst/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7" y="-27856"/>
            <a:ext cx="68580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2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46482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1" dirty="0" smtClean="0">
                <a:solidFill>
                  <a:schemeClr val="accent1"/>
                </a:solidFill>
                <a:effectLst/>
                <a:latin typeface="+mj-lt"/>
                <a:ea typeface="MS PGothic" pitchFamily="34" charset="-128"/>
                <a:cs typeface="ＭＳ Ｐゴシック" pitchFamily="31" charset="-128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858000" cy="1005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692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27063" indent="-169863">
              <a:defRPr sz="1400">
                <a:latin typeface="+mn-lt"/>
              </a:defRPr>
            </a:lvl4pPr>
            <a:lvl5pPr marL="800100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53988">
              <a:defRPr sz="1400">
                <a:latin typeface="+mn-lt"/>
              </a:defRPr>
            </a:lvl4pPr>
            <a:lvl5pPr marL="862013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82588" indent="-150813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8513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287338" indent="-163513">
              <a:defRPr sz="1400">
                <a:latin typeface="+mn-lt"/>
              </a:defRPr>
            </a:lvl2pPr>
            <a:lvl3pPr marL="393700" indent="-163513">
              <a:tabLst/>
              <a:defRPr sz="1400">
                <a:latin typeface="+mn-lt"/>
              </a:defRPr>
            </a:lvl3pPr>
            <a:lvl4pPr marL="627063" indent="-168275">
              <a:defRPr sz="1400">
                <a:latin typeface="+mn-lt"/>
              </a:defRPr>
            </a:lvl4pPr>
            <a:lvl5pPr marL="792163" indent="-16510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012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ctr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 typeface="Wingdings 2" pitchFamily="18" charset="2"/>
              <a:buNone/>
              <a:defRPr b="1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" descr="header_blob_strip_wi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  <a:defRPr/>
            </a:pPr>
            <a:r>
              <a:rPr lang="en-US" sz="700" dirty="0">
                <a:solidFill>
                  <a:srgbClr val="000000"/>
                </a:solidFill>
              </a:rPr>
              <a:t>©2015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-4763"/>
            <a:ext cx="6489700" cy="1041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  <a:defRPr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EE0FDF3-1D9C-4E38-B4F5-58CD5B2B8D22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  <a:defRPr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1031" name="Picture 7" descr="Waters_logo_black.pn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958013" y="414338"/>
            <a:ext cx="20224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980" r:id="rId1"/>
    <p:sldLayoutId id="2147484981" r:id="rId2"/>
    <p:sldLayoutId id="2147484982" r:id="rId3"/>
    <p:sldLayoutId id="2147484983" r:id="rId4"/>
    <p:sldLayoutId id="2147484984" r:id="rId5"/>
    <p:sldLayoutId id="2147484985" r:id="rId6"/>
    <p:sldLayoutId id="2147484986" r:id="rId7"/>
    <p:sldLayoutId id="2147484987" r:id="rId8"/>
    <p:sldLayoutId id="2147484988" r:id="rId9"/>
    <p:sldLayoutId id="2147484989" r:id="rId10"/>
    <p:sldLayoutId id="2147484990" r:id="rId11"/>
    <p:sldLayoutId id="2147484992" r:id="rId12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+mj-lt"/>
          <a:ea typeface="MS PGothic" pitchFamily="34" charset="-128"/>
          <a:cs typeface="MS PGothic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457200" indent="-223838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693738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917575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150938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xevo_bk.jpg"/>
          <p:cNvPicPr>
            <a:picLocks noChangeAspect="1"/>
          </p:cNvPicPr>
          <p:nvPr/>
        </p:nvPicPr>
        <p:blipFill>
          <a:blip r:embed="rId3" cstate="print"/>
          <a:srcRect r="10500"/>
          <a:stretch>
            <a:fillRect/>
          </a:stretch>
        </p:blipFill>
        <p:spPr bwMode="auto">
          <a:xfrm>
            <a:off x="0" y="0"/>
            <a:ext cx="9207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3"/>
          <p:cNvSpPr>
            <a:spLocks noGrp="1"/>
          </p:cNvSpPr>
          <p:nvPr>
            <p:ph type="ctrTitle"/>
          </p:nvPr>
        </p:nvSpPr>
        <p:spPr>
          <a:xfrm>
            <a:off x="685800" y="2209800"/>
            <a:ext cx="8077200" cy="1828800"/>
          </a:xfrm>
        </p:spPr>
        <p:txBody>
          <a:bodyPr/>
          <a:lstStyle/>
          <a:p>
            <a:pPr eaLnBrk="1" hangingPunct="1">
              <a:defRPr/>
            </a:pPr>
            <a:r>
              <a:rPr lang="en-GB" sz="3500" dirty="0">
                <a:latin typeface="+mn-lt"/>
                <a:ea typeface="ＭＳ Ｐゴシック"/>
                <a:cs typeface="Arial" pitchFamily="34" charset="0"/>
              </a:rPr>
              <a:t/>
            </a:r>
            <a:br>
              <a:rPr lang="en-GB" sz="3500" dirty="0">
                <a:latin typeface="+mn-lt"/>
                <a:ea typeface="ＭＳ Ｐゴシック"/>
                <a:cs typeface="Arial" pitchFamily="34" charset="0"/>
              </a:rPr>
            </a:br>
            <a:r>
              <a:rPr lang="en-GB" sz="3500" dirty="0">
                <a:latin typeface="+mn-lt"/>
                <a:ea typeface="ＭＳ Ｐゴシック"/>
                <a:cs typeface="Arial" pitchFamily="34" charset="0"/>
              </a:rPr>
              <a:t/>
            </a:r>
            <a:br>
              <a:rPr lang="en-GB" sz="3500" dirty="0">
                <a:latin typeface="+mn-lt"/>
                <a:ea typeface="ＭＳ Ｐゴシック"/>
                <a:cs typeface="Arial" pitchFamily="34" charset="0"/>
              </a:rPr>
            </a:br>
            <a:r>
              <a:rPr lang="en-GB" sz="3500" dirty="0">
                <a:latin typeface="+mn-lt"/>
                <a:ea typeface="ＭＳ Ｐゴシック"/>
                <a:cs typeface="Arial" pitchFamily="34" charset="0"/>
              </a:rPr>
              <a:t/>
            </a:r>
            <a:br>
              <a:rPr lang="en-GB" sz="3500" dirty="0">
                <a:latin typeface="+mn-lt"/>
                <a:ea typeface="ＭＳ Ｐゴシック"/>
                <a:cs typeface="Arial" pitchFamily="34" charset="0"/>
              </a:rPr>
            </a:br>
            <a:r>
              <a:rPr lang="en-GB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ＭＳ Ｐゴシック"/>
                <a:cs typeface="Arial" pitchFamily="34" charset="0"/>
              </a:rPr>
              <a:t/>
            </a:r>
            <a:br>
              <a:rPr lang="en-GB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ＭＳ Ｐゴシック"/>
                <a:cs typeface="Arial" pitchFamily="34" charset="0"/>
              </a:rPr>
            </a:br>
            <a:r>
              <a:rPr lang="en-GB" sz="2800" dirty="0" smtClean="0"/>
              <a:t>Acquity </a:t>
            </a:r>
            <a:r>
              <a:rPr lang="en-GB" sz="2800" dirty="0"/>
              <a:t>I-class </a:t>
            </a:r>
            <a:r>
              <a:rPr lang="en-GB" sz="2800" dirty="0" smtClean="0"/>
              <a:t>TQ-XS Demo sample </a:t>
            </a:r>
            <a:r>
              <a:rPr lang="en-GB" sz="2800" dirty="0"/>
              <a:t>a</a:t>
            </a:r>
            <a:r>
              <a:rPr lang="en-GB" sz="2800" dirty="0" smtClean="0"/>
              <a:t>nalysis report </a:t>
            </a:r>
            <a:br>
              <a:rPr lang="en-GB" sz="2800" dirty="0" smtClean="0"/>
            </a:br>
            <a:r>
              <a:rPr lang="en-GB" sz="2800" dirty="0" smtClean="0"/>
              <a:t>-- </a:t>
            </a:r>
            <a:r>
              <a:rPr lang="en-GB" i="1" dirty="0" smtClean="0"/>
              <a:t>Group 2: Sweeteners </a:t>
            </a:r>
            <a:r>
              <a:rPr lang="en-GB" sz="2800" dirty="0"/>
              <a:t/>
            </a:r>
            <a:br>
              <a:rPr lang="en-GB" sz="2800" dirty="0"/>
            </a:br>
            <a:r>
              <a:rPr lang="en-GB" sz="2800" dirty="0"/>
              <a:t/>
            </a:r>
            <a:br>
              <a:rPr lang="en-GB" sz="2800" dirty="0"/>
            </a:br>
            <a:r>
              <a:rPr lang="en-GB" sz="3600" dirty="0"/>
              <a:t> </a:t>
            </a:r>
            <a:br>
              <a:rPr lang="en-GB" sz="3600" dirty="0"/>
            </a:br>
            <a:endParaRPr lang="en-US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title"/>
          </p:nvPr>
        </p:nvSpPr>
        <p:spPr>
          <a:xfrm>
            <a:off x="141288" y="-28575"/>
            <a:ext cx="6858000" cy="1066800"/>
          </a:xfrm>
        </p:spPr>
        <p:txBody>
          <a:bodyPr/>
          <a:lstStyle/>
          <a:p>
            <a:r>
              <a:rPr lang="en-GB" dirty="0" smtClean="0"/>
              <a:t>Introduction</a:t>
            </a:r>
            <a:endParaRPr lang="en-GB" dirty="0" smtClean="0">
              <a:solidFill>
                <a:schemeClr val="tx1"/>
              </a:solidFill>
            </a:endParaRPr>
          </a:p>
        </p:txBody>
      </p:sp>
      <p:sp>
        <p:nvSpPr>
          <p:cNvPr id="5123" name="TextBox 4"/>
          <p:cNvSpPr txBox="1">
            <a:spLocks noChangeArrowheads="1"/>
          </p:cNvSpPr>
          <p:nvPr/>
        </p:nvSpPr>
        <p:spPr bwMode="auto">
          <a:xfrm>
            <a:off x="152400" y="1295400"/>
            <a:ext cx="8656638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GB" sz="2000" dirty="0" smtClean="0"/>
              <a:t>AVA has provided us with four groups of samples.</a:t>
            </a:r>
          </a:p>
          <a:p>
            <a:pPr algn="just">
              <a:buFont typeface="Arial" charset="0"/>
              <a:buChar char="•"/>
            </a:pPr>
            <a:r>
              <a:rPr lang="en-GB" sz="2000" dirty="0" smtClean="0"/>
              <a:t>Group -1 : Sudan Dyes</a:t>
            </a:r>
          </a:p>
          <a:p>
            <a:pPr algn="just">
              <a:buFont typeface="Arial" charset="0"/>
              <a:buChar char="•"/>
            </a:pPr>
            <a:r>
              <a:rPr lang="en-GB" sz="2000" dirty="0" smtClean="0"/>
              <a:t>Group -2 : Sweeteners</a:t>
            </a:r>
          </a:p>
          <a:p>
            <a:pPr algn="just">
              <a:buFont typeface="Arial" charset="0"/>
              <a:buChar char="•"/>
            </a:pPr>
            <a:r>
              <a:rPr lang="en-GB" sz="2000" dirty="0" smtClean="0"/>
              <a:t>Group -3 :Marine </a:t>
            </a:r>
            <a:r>
              <a:rPr lang="en-GB" sz="2000" dirty="0" err="1" smtClean="0"/>
              <a:t>Biotoxins</a:t>
            </a:r>
            <a:r>
              <a:rPr lang="en-GB" sz="2000" dirty="0" smtClean="0"/>
              <a:t> List A</a:t>
            </a:r>
          </a:p>
          <a:p>
            <a:pPr algn="just">
              <a:buFont typeface="Arial" charset="0"/>
              <a:buChar char="•"/>
            </a:pPr>
            <a:r>
              <a:rPr lang="en-GB" sz="2000" dirty="0" smtClean="0"/>
              <a:t>Group -4 :Marine </a:t>
            </a:r>
            <a:r>
              <a:rPr lang="en-GB" sz="2000" dirty="0" err="1" smtClean="0"/>
              <a:t>Biotoxins</a:t>
            </a:r>
            <a:r>
              <a:rPr lang="en-GB" sz="2000" dirty="0" smtClean="0"/>
              <a:t> List B</a:t>
            </a:r>
          </a:p>
          <a:p>
            <a:pPr algn="just"/>
            <a:endParaRPr lang="en-GB" sz="2000" dirty="0"/>
          </a:p>
          <a:p>
            <a:pPr algn="just">
              <a:buFont typeface="Arial" charset="0"/>
              <a:buChar char="•"/>
            </a:pPr>
            <a:r>
              <a:rPr lang="en-GB" sz="2000" dirty="0"/>
              <a:t> This system must be able to run a variety of applications, </a:t>
            </a:r>
            <a:br>
              <a:rPr lang="en-GB" sz="2000" dirty="0"/>
            </a:br>
            <a:r>
              <a:rPr lang="en-GB" sz="2000" dirty="0"/>
              <a:t>  including a sensitive assay for </a:t>
            </a:r>
            <a:r>
              <a:rPr lang="en-GB" sz="2000" dirty="0" smtClean="0"/>
              <a:t>all the group of compounds mentioned in the above samples.</a:t>
            </a:r>
            <a:endParaRPr lang="en-GB" sz="2000" dirty="0"/>
          </a:p>
          <a:p>
            <a:pPr algn="just">
              <a:buFont typeface="Arial" charset="0"/>
              <a:buChar char="•"/>
            </a:pPr>
            <a:endParaRPr lang="en-GB" dirty="0"/>
          </a:p>
          <a:p>
            <a:pPr algn="just">
              <a:buFont typeface="Arial" charset="0"/>
              <a:buChar char="•"/>
            </a:pPr>
            <a:r>
              <a:rPr lang="en-GB" dirty="0"/>
              <a:t> </a:t>
            </a:r>
            <a:r>
              <a:rPr lang="en-GB" sz="2000" dirty="0"/>
              <a:t>This report demonstrates the potential for the I-Class FTN/ </a:t>
            </a:r>
            <a:br>
              <a:rPr lang="en-GB" sz="2000" dirty="0"/>
            </a:br>
            <a:r>
              <a:rPr lang="en-GB" sz="2000" dirty="0"/>
              <a:t>  XEVO </a:t>
            </a:r>
            <a:r>
              <a:rPr lang="en-GB" sz="2000" dirty="0" smtClean="0"/>
              <a:t>TQ-S to </a:t>
            </a:r>
            <a:r>
              <a:rPr lang="en-GB" sz="2000" dirty="0"/>
              <a:t>provide a robust and sensitive </a:t>
            </a:r>
            <a:r>
              <a:rPr lang="en-GB" sz="2000" dirty="0" smtClean="0"/>
              <a:t>results for the above mentioned compounds.</a:t>
            </a:r>
            <a:endParaRPr lang="en-GB" sz="2000" dirty="0"/>
          </a:p>
          <a:p>
            <a:pPr algn="just">
              <a:buFont typeface="Arial" charset="0"/>
              <a:buChar char="•"/>
            </a:pPr>
            <a:endParaRPr lang="en-GB" sz="2000" dirty="0"/>
          </a:p>
          <a:p>
            <a:pPr algn="just">
              <a:buFont typeface="Arial" charset="0"/>
              <a:buChar char="•"/>
            </a:pPr>
            <a:r>
              <a:rPr lang="en-GB" sz="2000" dirty="0"/>
              <a:t> </a:t>
            </a:r>
            <a:endParaRPr lang="en-GB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Objectives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784772" cy="3183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To detect composition of the sweetener standard solution</a:t>
            </a:r>
          </a:p>
          <a:p>
            <a:endParaRPr lang="en-US" sz="2400" dirty="0" smtClean="0"/>
          </a:p>
          <a:p>
            <a:r>
              <a:rPr lang="en-US" sz="2400" dirty="0" smtClean="0"/>
              <a:t>To show linearity of the calibration curves in both food matrix and neat solvent</a:t>
            </a:r>
          </a:p>
          <a:p>
            <a:pPr>
              <a:buNone/>
            </a:pPr>
            <a:r>
              <a:rPr lang="en-US" sz="2400" dirty="0" smtClean="0"/>
              <a:t>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685800" y="4572000"/>
            <a:ext cx="7315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i="1" dirty="0" smtClean="0"/>
              <a:t> Sample Blank – Z(Blank)</a:t>
            </a:r>
          </a:p>
          <a:p>
            <a:pPr>
              <a:buFont typeface="Wingdings" pitchFamily="2" charset="2"/>
              <a:buChar char="Ø"/>
            </a:pPr>
            <a:r>
              <a:rPr lang="en-US" i="1" dirty="0" smtClean="0"/>
              <a:t> </a:t>
            </a:r>
            <a:r>
              <a:rPr lang="pt-BR" i="1" dirty="0" smtClean="0"/>
              <a:t>Spiked Extract 1 – Z(S1)</a:t>
            </a:r>
          </a:p>
          <a:p>
            <a:pPr>
              <a:buFont typeface="Wingdings" pitchFamily="2" charset="2"/>
              <a:buChar char="Ø"/>
            </a:pPr>
            <a:r>
              <a:rPr lang="pt-BR" i="1" dirty="0" smtClean="0"/>
              <a:t> Spiked Extract 2 – Z(S2) </a:t>
            </a:r>
          </a:p>
          <a:p>
            <a:pPr>
              <a:buFont typeface="Wingdings" pitchFamily="2" charset="2"/>
              <a:buChar char="Ø"/>
            </a:pPr>
            <a:r>
              <a:rPr lang="pt-BR" i="1" dirty="0" smtClean="0"/>
              <a:t>Sweetener standard standards – 100 ppb (Std Z) Solvent: 30% Acetonitrile in water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160" y="1250732"/>
            <a:ext cx="8372240" cy="5073868"/>
          </a:xfrm>
        </p:spPr>
        <p:txBody>
          <a:bodyPr>
            <a:normAutofit fontScale="40000" lnSpcReduction="20000"/>
          </a:bodyPr>
          <a:lstStyle/>
          <a:p>
            <a:r>
              <a:rPr lang="en-US" sz="5000" dirty="0" smtClean="0"/>
              <a:t>Five sweeteners were successfully identified, they were </a:t>
            </a:r>
            <a:r>
              <a:rPr lang="en-US" sz="5000" dirty="0" err="1" smtClean="0"/>
              <a:t>Advantame</a:t>
            </a:r>
            <a:r>
              <a:rPr lang="en-US" sz="5000" dirty="0" smtClean="0"/>
              <a:t>, </a:t>
            </a:r>
            <a:r>
              <a:rPr lang="en-US" sz="5000" dirty="0" err="1" smtClean="0"/>
              <a:t>Acesulfame</a:t>
            </a:r>
            <a:r>
              <a:rPr lang="en-US" sz="5000" dirty="0" smtClean="0"/>
              <a:t> K, Saccharin, Aspartame, and </a:t>
            </a:r>
            <a:r>
              <a:rPr lang="en-US" sz="5000" dirty="0" err="1" smtClean="0"/>
              <a:t>Sucralose</a:t>
            </a:r>
            <a:r>
              <a:rPr lang="en-US" sz="5000" dirty="0" smtClean="0"/>
              <a:t> (Table 1)</a:t>
            </a:r>
            <a:endParaRPr lang="en-GB" sz="5000" dirty="0" smtClean="0"/>
          </a:p>
          <a:p>
            <a:pPr>
              <a:buNone/>
            </a:pPr>
            <a:endParaRPr lang="en-US" sz="5000" dirty="0" smtClean="0"/>
          </a:p>
          <a:p>
            <a:r>
              <a:rPr lang="en-SG" sz="5000" dirty="0" smtClean="0"/>
              <a:t>The SRM-derived </a:t>
            </a:r>
            <a:r>
              <a:rPr lang="en-SG" sz="5000" dirty="0" err="1" smtClean="0"/>
              <a:t>quantitation</a:t>
            </a:r>
            <a:r>
              <a:rPr lang="en-SG" sz="5000" dirty="0" smtClean="0"/>
              <a:t> plots for all the detected sweeteners were linear (R2 &gt; 0.99) </a:t>
            </a:r>
            <a:r>
              <a:rPr lang="en-US" sz="5000" dirty="0" smtClean="0"/>
              <a:t>in both matrix matched and neat solution standard curve (Table 2 &amp; Table 3)</a:t>
            </a:r>
          </a:p>
          <a:p>
            <a:pPr>
              <a:buNone/>
            </a:pPr>
            <a:endParaRPr lang="en-US" sz="5000" dirty="0" smtClean="0"/>
          </a:p>
          <a:p>
            <a:r>
              <a:rPr lang="en-SG" sz="5000" dirty="0" smtClean="0"/>
              <a:t>Based on the matrix matched standard curves, the respective LLOQs for all the detected sweeteners except for </a:t>
            </a:r>
            <a:r>
              <a:rPr lang="en-SG" sz="5000" dirty="0" err="1" smtClean="0"/>
              <a:t>Sucralose</a:t>
            </a:r>
            <a:r>
              <a:rPr lang="en-SG" sz="5000" dirty="0" smtClean="0"/>
              <a:t> were 10 ppt</a:t>
            </a:r>
          </a:p>
          <a:p>
            <a:endParaRPr lang="en-SG" sz="5000" dirty="0" smtClean="0"/>
          </a:p>
          <a:p>
            <a:r>
              <a:rPr lang="en-SG" sz="5000" dirty="0" smtClean="0"/>
              <a:t>The calculated instrument lower detection limits (LLOD) of all the detected sweeteners were in the range of 2 to 25 ppt in food matrix</a:t>
            </a:r>
          </a:p>
          <a:p>
            <a:endParaRPr lang="en-US" sz="2600" dirty="0" smtClean="0"/>
          </a:p>
          <a:p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Summary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SG" dirty="0" smtClean="0"/>
              <a:t>The fast polarity switching in </a:t>
            </a:r>
            <a:r>
              <a:rPr lang="en-SG" dirty="0" err="1" smtClean="0"/>
              <a:t>Xevo</a:t>
            </a:r>
            <a:r>
              <a:rPr lang="en-SG" baseline="30000" dirty="0" smtClean="0"/>
              <a:t>®</a:t>
            </a:r>
            <a:r>
              <a:rPr lang="en-SG" dirty="0" smtClean="0"/>
              <a:t> TQ-XS mass spectrometer allowed multi-</a:t>
            </a:r>
            <a:r>
              <a:rPr lang="en-SG" dirty="0" err="1" smtClean="0"/>
              <a:t>analyte</a:t>
            </a:r>
            <a:r>
              <a:rPr lang="en-SG" dirty="0" smtClean="0"/>
              <a:t> analysis based on very short UPLC gradient (8 min) without sacrificing MS duty cycle and data sampling points to achieve accurate quantification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ACQUITY UPLC system with </a:t>
            </a:r>
            <a:r>
              <a:rPr lang="en-SG" dirty="0" smtClean="0"/>
              <a:t>small particle (sub-2 µm) column packing </a:t>
            </a:r>
            <a:r>
              <a:rPr lang="en-US" dirty="0" smtClean="0"/>
              <a:t>generated extremely narrow peaks (FWHM &lt; 3 s), which allowed the MS system to generate enough data points (&gt; 15) for accurate quantification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MassLynx</a:t>
            </a:r>
            <a:r>
              <a:rPr lang="en-US" dirty="0" smtClean="0"/>
              <a:t> </a:t>
            </a:r>
            <a:r>
              <a:rPr lang="en-SG" dirty="0" smtClean="0"/>
              <a:t>software provided integrated solution from method editing, data acquisition, to data processing and report generation</a:t>
            </a:r>
          </a:p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 descr="xevo_bk.jpg"/>
          <p:cNvPicPr>
            <a:picLocks noChangeAspect="1"/>
          </p:cNvPicPr>
          <p:nvPr/>
        </p:nvPicPr>
        <p:blipFill>
          <a:blip r:embed="rId3" cstate="print"/>
          <a:srcRect r="10500"/>
          <a:stretch>
            <a:fillRect/>
          </a:stretch>
        </p:blipFill>
        <p:spPr bwMode="auto">
          <a:xfrm>
            <a:off x="0" y="0"/>
            <a:ext cx="9207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3"/>
          <p:cNvSpPr>
            <a:spLocks noGrp="1"/>
          </p:cNvSpPr>
          <p:nvPr>
            <p:ph type="ctrTitle"/>
          </p:nvPr>
        </p:nvSpPr>
        <p:spPr>
          <a:xfrm>
            <a:off x="685800" y="2133600"/>
            <a:ext cx="80772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GB" sz="3500" dirty="0">
                <a:latin typeface="+mn-lt"/>
                <a:ea typeface="ＭＳ Ｐゴシック"/>
                <a:cs typeface="Arial" pitchFamily="34" charset="0"/>
              </a:rPr>
              <a:t/>
            </a:r>
            <a:br>
              <a:rPr lang="en-GB" sz="3500" dirty="0">
                <a:latin typeface="+mn-lt"/>
                <a:ea typeface="ＭＳ Ｐゴシック"/>
                <a:cs typeface="Arial" pitchFamily="34" charset="0"/>
              </a:rPr>
            </a:br>
            <a:r>
              <a:rPr lang="en-GB" sz="3500" dirty="0">
                <a:latin typeface="+mn-lt"/>
                <a:ea typeface="ＭＳ Ｐゴシック"/>
                <a:cs typeface="Arial" pitchFamily="34" charset="0"/>
              </a:rPr>
              <a:t/>
            </a:r>
            <a:br>
              <a:rPr lang="en-GB" sz="3500" dirty="0">
                <a:latin typeface="+mn-lt"/>
                <a:ea typeface="ＭＳ Ｐゴシック"/>
                <a:cs typeface="Arial" pitchFamily="34" charset="0"/>
              </a:rPr>
            </a:br>
            <a:r>
              <a:rPr lang="en-GB" sz="3600" dirty="0" smtClean="0">
                <a:solidFill>
                  <a:schemeClr val="accent1"/>
                </a:solidFill>
              </a:rPr>
              <a:t>Results</a:t>
            </a:r>
            <a:r>
              <a:rPr lang="en-GB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/>
                <a:cs typeface="Arial" pitchFamily="34" charset="0"/>
              </a:rPr>
              <a:t/>
            </a:r>
            <a:br>
              <a:rPr lang="en-GB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/>
                <a:cs typeface="Arial" pitchFamily="34" charset="0"/>
              </a:rPr>
            </a:br>
            <a:endParaRPr lang="en-US" sz="2500" dirty="0">
              <a:solidFill>
                <a:srgbClr val="4F81BD"/>
              </a:solidFill>
              <a:latin typeface="+mn-lt"/>
              <a:ea typeface="ＭＳ Ｐゴシック" pitchFamily="31" charset="-12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le 1"/>
          <p:cNvSpPr>
            <a:spLocks noGrp="1"/>
          </p:cNvSpPr>
          <p:nvPr>
            <p:ph type="title"/>
          </p:nvPr>
        </p:nvSpPr>
        <p:spPr>
          <a:xfrm>
            <a:off x="141288" y="-4763"/>
            <a:ext cx="6489700" cy="1041401"/>
          </a:xfrm>
        </p:spPr>
        <p:txBody>
          <a:bodyPr/>
          <a:lstStyle/>
          <a:p>
            <a:r>
              <a:rPr lang="en-GB" dirty="0" smtClean="0"/>
              <a:t>Identification &amp; Quantification of Sweeteners in Spiked Extract 1 &amp; 2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38200" y="2438400"/>
          <a:ext cx="6096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Sweetener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RT (min)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S1 (ppb)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S2</a:t>
                      </a:r>
                      <a:r>
                        <a:rPr lang="en-US" baseline="0" dirty="0" smtClean="0"/>
                        <a:t> (ppb)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1" dirty="0" err="1" smtClean="0"/>
                        <a:t>Advantame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1.54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Acesulfame</a:t>
                      </a:r>
                      <a:r>
                        <a:rPr lang="en-US" b="1" baseline="0" dirty="0" smtClean="0"/>
                        <a:t> K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0.93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Saccharin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Aspartame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Sucralose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9.37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5.29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1295400"/>
            <a:ext cx="746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Table 1</a:t>
            </a:r>
            <a:r>
              <a:rPr lang="en-US" sz="2000" dirty="0" smtClean="0"/>
              <a:t>. The calculated concentration of detected sweeteners using matrix matched calibration curve </a:t>
            </a:r>
            <a:endParaRPr lang="en-US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6" y="-5542"/>
            <a:ext cx="6792433" cy="1041400"/>
          </a:xfrm>
        </p:spPr>
        <p:txBody>
          <a:bodyPr/>
          <a:lstStyle/>
          <a:p>
            <a:r>
              <a:rPr lang="en-GB" dirty="0" smtClean="0"/>
              <a:t>Linearity of Calibration Curve &amp; LLOQ / LLOD in Matrix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2286000"/>
          <a:ext cx="6705600" cy="2494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52600"/>
                <a:gridCol w="1503716"/>
                <a:gridCol w="934684"/>
                <a:gridCol w="1066800"/>
                <a:gridCol w="1447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Sweetener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Linearity </a:t>
                      </a:r>
                      <a:r>
                        <a:rPr lang="en-US" baseline="0" dirty="0" smtClean="0"/>
                        <a:t>(R</a:t>
                      </a:r>
                      <a:r>
                        <a:rPr lang="en-US" baseline="30000" dirty="0" smtClean="0"/>
                        <a:t>2</a:t>
                      </a:r>
                      <a:r>
                        <a:rPr lang="en-US" baseline="0" dirty="0" smtClean="0"/>
                        <a:t>)</a:t>
                      </a:r>
                      <a:r>
                        <a:rPr lang="en-US" baseline="30000" dirty="0" smtClean="0"/>
                        <a:t>1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LLOQ(ppb)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S/N at LLOQ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Cal. LLOD</a:t>
                      </a:r>
                    </a:p>
                    <a:p>
                      <a:r>
                        <a:rPr lang="en-US" baseline="0" dirty="0" smtClean="0"/>
                        <a:t>(ppb)</a:t>
                      </a:r>
                      <a:r>
                        <a:rPr lang="en-US" baseline="30000" dirty="0" smtClean="0"/>
                        <a:t>2</a:t>
                      </a:r>
                      <a:endParaRPr lang="en-US" baseline="30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 err="1" smtClean="0"/>
                        <a:t>Advantame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0.999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Acesulfame</a:t>
                      </a:r>
                      <a:r>
                        <a:rPr lang="en-US" baseline="0" dirty="0" smtClean="0"/>
                        <a:t> K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0.999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Saccharin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0.999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Aspartame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0.998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Sucralose</a:t>
                      </a:r>
                      <a:r>
                        <a:rPr lang="en-US" baseline="30000" dirty="0" smtClean="0"/>
                        <a:t>*</a:t>
                      </a:r>
                      <a:endParaRPr lang="en-US" b="1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0.999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63.5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80698" y="1340068"/>
            <a:ext cx="78013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Table 2</a:t>
            </a:r>
            <a:r>
              <a:rPr lang="en-US" sz="2000" dirty="0" smtClean="0"/>
              <a:t>. The linearity of calibration curve for the detected sweeteners using matrix blank as </a:t>
            </a:r>
            <a:r>
              <a:rPr lang="en-US" sz="2000" dirty="0" err="1" smtClean="0"/>
              <a:t>diluent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4876800"/>
            <a:ext cx="7162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u="sng" dirty="0" smtClean="0"/>
              <a:t>Note</a:t>
            </a:r>
            <a:r>
              <a:rPr lang="en-US" dirty="0" smtClean="0"/>
              <a:t>: </a:t>
            </a:r>
            <a:r>
              <a:rPr lang="en-US" baseline="30000" dirty="0" smtClean="0"/>
              <a:t>1</a:t>
            </a:r>
            <a:r>
              <a:rPr lang="en-US" dirty="0" smtClean="0"/>
              <a:t> The calibration curve was ranging from 0.01 ppb to 10 ppb 	except for </a:t>
            </a:r>
            <a:r>
              <a:rPr lang="en-US" dirty="0" err="1" smtClean="0"/>
              <a:t>Sucralose</a:t>
            </a:r>
            <a:r>
              <a:rPr lang="en-US" dirty="0" smtClean="0"/>
              <a:t>, the calibration points were, 0.01, 	0.05, 0.1, 0.5, 1, 5 and 10 ppb</a:t>
            </a:r>
          </a:p>
          <a:p>
            <a:r>
              <a:rPr lang="en-US" dirty="0" smtClean="0"/>
              <a:t>          </a:t>
            </a:r>
            <a:r>
              <a:rPr lang="en-US" baseline="30000" dirty="0" smtClean="0"/>
              <a:t>2</a:t>
            </a:r>
            <a:r>
              <a:rPr lang="en-US" dirty="0" smtClean="0"/>
              <a:t> Calculated LLOD based on the Peak signal-to-noise of LLOQ</a:t>
            </a:r>
          </a:p>
          <a:p>
            <a:r>
              <a:rPr lang="en-US" dirty="0" smtClean="0"/>
              <a:t>          * The calibration curve for </a:t>
            </a:r>
            <a:r>
              <a:rPr lang="en-US" dirty="0" err="1" smtClean="0"/>
              <a:t>Sucralose</a:t>
            </a:r>
            <a:r>
              <a:rPr lang="en-US" dirty="0" smtClean="0"/>
              <a:t> was ranging from 0.5 	ppb to 10 ppb 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31762" y="-4763"/>
            <a:ext cx="6954837" cy="1041401"/>
          </a:xfrm>
        </p:spPr>
        <p:txBody>
          <a:bodyPr/>
          <a:lstStyle/>
          <a:p>
            <a:r>
              <a:rPr lang="en-GB" dirty="0" smtClean="0"/>
              <a:t>Matrix Matched Standard Curve of </a:t>
            </a:r>
            <a:r>
              <a:rPr lang="en-GB" i="1" dirty="0" err="1" smtClean="0">
                <a:solidFill>
                  <a:srgbClr val="FF0000"/>
                </a:solidFill>
              </a:rPr>
              <a:t>Advantame</a:t>
            </a:r>
            <a:r>
              <a:rPr lang="en-GB" dirty="0" smtClean="0"/>
              <a:t> </a:t>
            </a:r>
          </a:p>
        </p:txBody>
      </p:sp>
      <p:sp>
        <p:nvSpPr>
          <p:cNvPr id="13" name="Oval 12"/>
          <p:cNvSpPr/>
          <p:nvPr/>
        </p:nvSpPr>
        <p:spPr bwMode="auto">
          <a:xfrm>
            <a:off x="1066800" y="1143000"/>
            <a:ext cx="2667000" cy="1143000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7" name="Picture 6" descr="Advantam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1219200"/>
            <a:ext cx="8641080" cy="5400675"/>
          </a:xfrm>
          <a:prstGeom prst="rect">
            <a:avLst/>
          </a:prstGeom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971800" y="3124200"/>
            <a:ext cx="1569661" cy="369332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R</a:t>
            </a:r>
            <a:r>
              <a:rPr lang="en-US" sz="1800" b="1" baseline="30000" dirty="0" smtClean="0">
                <a:solidFill>
                  <a:schemeClr val="bg1"/>
                </a:solidFill>
              </a:rPr>
              <a:t>2</a:t>
            </a:r>
            <a:r>
              <a:rPr lang="en-US" sz="1800" b="1" dirty="0" smtClean="0">
                <a:solidFill>
                  <a:schemeClr val="bg1"/>
                </a:solidFill>
              </a:rPr>
              <a:t> = 0.999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00800" y="4038600"/>
            <a:ext cx="266700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LLOQ: 10 ppt</a:t>
            </a:r>
          </a:p>
          <a:p>
            <a:r>
              <a:rPr lang="en-US" dirty="0" smtClean="0"/>
              <a:t>S/N at LLOQ: 24</a:t>
            </a:r>
          </a:p>
          <a:p>
            <a:r>
              <a:rPr lang="en-US" dirty="0" smtClean="0"/>
              <a:t>Calculated LLOD: 2 ppt 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cesulfam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8120" y="1228725"/>
            <a:ext cx="8641080" cy="5400675"/>
          </a:xfrm>
          <a:prstGeom prst="rect">
            <a:avLst/>
          </a:prstGeom>
        </p:spPr>
      </p:pic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31762" y="-4763"/>
            <a:ext cx="6954837" cy="1041401"/>
          </a:xfrm>
        </p:spPr>
        <p:txBody>
          <a:bodyPr/>
          <a:lstStyle/>
          <a:p>
            <a:pPr lvl="0"/>
            <a:r>
              <a:rPr lang="en-GB" dirty="0" smtClean="0"/>
              <a:t>Matrix Matched Standard Curve of </a:t>
            </a:r>
            <a:r>
              <a:rPr lang="en-GB" i="1" dirty="0" err="1" smtClean="0">
                <a:solidFill>
                  <a:srgbClr val="FF0000"/>
                </a:solidFill>
              </a:rPr>
              <a:t>Acesulfame</a:t>
            </a:r>
            <a:r>
              <a:rPr lang="en-GB" i="1" dirty="0" smtClean="0">
                <a:solidFill>
                  <a:srgbClr val="FF0000"/>
                </a:solidFill>
              </a:rPr>
              <a:t> K</a:t>
            </a:r>
            <a:endParaRPr lang="en-GB" dirty="0" smtClean="0"/>
          </a:p>
        </p:txBody>
      </p:sp>
      <p:sp>
        <p:nvSpPr>
          <p:cNvPr id="13" name="Oval 12"/>
          <p:cNvSpPr/>
          <p:nvPr/>
        </p:nvSpPr>
        <p:spPr bwMode="auto">
          <a:xfrm>
            <a:off x="1066800" y="1143000"/>
            <a:ext cx="2667000" cy="1143000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971800" y="3124200"/>
            <a:ext cx="1569661" cy="369332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R</a:t>
            </a:r>
            <a:r>
              <a:rPr lang="en-US" sz="1800" b="1" baseline="30000" dirty="0" smtClean="0">
                <a:solidFill>
                  <a:schemeClr val="bg1"/>
                </a:solidFill>
              </a:rPr>
              <a:t>2</a:t>
            </a:r>
            <a:r>
              <a:rPr lang="en-US" sz="1800" b="1" dirty="0" smtClean="0">
                <a:solidFill>
                  <a:schemeClr val="bg1"/>
                </a:solidFill>
              </a:rPr>
              <a:t> = 0.999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0" y="4038600"/>
            <a:ext cx="281940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LLOQ: 10 ppt</a:t>
            </a:r>
          </a:p>
          <a:p>
            <a:r>
              <a:rPr lang="en-US" dirty="0" smtClean="0"/>
              <a:t>S/N at LLOQ: 13.9</a:t>
            </a:r>
          </a:p>
          <a:p>
            <a:r>
              <a:rPr lang="en-US" dirty="0" smtClean="0"/>
              <a:t>Calculated LLOD: 2.5 ppt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acchar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2788" y="1184057"/>
            <a:ext cx="8641080" cy="5400675"/>
          </a:xfrm>
          <a:prstGeom prst="rect">
            <a:avLst/>
          </a:prstGeom>
        </p:spPr>
      </p:pic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31762" y="-4763"/>
            <a:ext cx="6954837" cy="1041401"/>
          </a:xfrm>
        </p:spPr>
        <p:txBody>
          <a:bodyPr/>
          <a:lstStyle/>
          <a:p>
            <a:r>
              <a:rPr lang="en-GB" dirty="0" smtClean="0"/>
              <a:t>Matrix Matched Standard Curve of </a:t>
            </a:r>
            <a:r>
              <a:rPr lang="en-GB" i="1" dirty="0" smtClean="0">
                <a:solidFill>
                  <a:srgbClr val="FF0000"/>
                </a:solidFill>
              </a:rPr>
              <a:t>Saccharin</a:t>
            </a:r>
            <a:endParaRPr lang="en-GB" dirty="0" smtClean="0"/>
          </a:p>
        </p:txBody>
      </p:sp>
      <p:sp>
        <p:nvSpPr>
          <p:cNvPr id="13" name="Oval 12"/>
          <p:cNvSpPr/>
          <p:nvPr/>
        </p:nvSpPr>
        <p:spPr bwMode="auto">
          <a:xfrm>
            <a:off x="1066800" y="1143000"/>
            <a:ext cx="2667000" cy="1143000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971800" y="3124200"/>
            <a:ext cx="1569661" cy="369332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R</a:t>
            </a:r>
            <a:r>
              <a:rPr lang="en-US" sz="1800" b="1" baseline="30000" dirty="0" smtClean="0">
                <a:solidFill>
                  <a:schemeClr val="bg1"/>
                </a:solidFill>
              </a:rPr>
              <a:t>2</a:t>
            </a:r>
            <a:r>
              <a:rPr lang="en-US" sz="1800" b="1" dirty="0" smtClean="0">
                <a:solidFill>
                  <a:schemeClr val="bg1"/>
                </a:solidFill>
              </a:rPr>
              <a:t> = 0.999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48400" y="4038600"/>
            <a:ext cx="266700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LLOQ: 10 ppt</a:t>
            </a:r>
          </a:p>
          <a:p>
            <a:r>
              <a:rPr lang="en-US" dirty="0" smtClean="0"/>
              <a:t>S/N at LLOQ: 6</a:t>
            </a:r>
          </a:p>
          <a:p>
            <a:r>
              <a:rPr lang="en-US" dirty="0" smtClean="0"/>
              <a:t>Calculated LLOD: 5 ppt 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spartam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076325"/>
            <a:ext cx="8641080" cy="5400675"/>
          </a:xfrm>
          <a:prstGeom prst="rect">
            <a:avLst/>
          </a:prstGeom>
        </p:spPr>
      </p:pic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31762" y="-4763"/>
            <a:ext cx="6954837" cy="1041401"/>
          </a:xfrm>
        </p:spPr>
        <p:txBody>
          <a:bodyPr/>
          <a:lstStyle/>
          <a:p>
            <a:r>
              <a:rPr lang="en-GB" dirty="0" smtClean="0"/>
              <a:t>Matrix Matched Standard Curve of </a:t>
            </a:r>
            <a:r>
              <a:rPr lang="en-GB" i="1" dirty="0" smtClean="0">
                <a:solidFill>
                  <a:srgbClr val="FF0000"/>
                </a:solidFill>
              </a:rPr>
              <a:t>Aspartame</a:t>
            </a:r>
            <a:endParaRPr lang="en-GB" dirty="0" smtClean="0"/>
          </a:p>
        </p:txBody>
      </p:sp>
      <p:sp>
        <p:nvSpPr>
          <p:cNvPr id="13" name="Oval 12"/>
          <p:cNvSpPr/>
          <p:nvPr/>
        </p:nvSpPr>
        <p:spPr bwMode="auto">
          <a:xfrm>
            <a:off x="1066800" y="1143000"/>
            <a:ext cx="2667000" cy="1143000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971800" y="3124200"/>
            <a:ext cx="1569661" cy="369332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R</a:t>
            </a:r>
            <a:r>
              <a:rPr lang="en-US" sz="1800" b="1" baseline="30000" dirty="0" smtClean="0">
                <a:solidFill>
                  <a:schemeClr val="bg1"/>
                </a:solidFill>
              </a:rPr>
              <a:t>2</a:t>
            </a:r>
            <a:r>
              <a:rPr lang="en-US" sz="1800" b="1" dirty="0" smtClean="0">
                <a:solidFill>
                  <a:schemeClr val="bg1"/>
                </a:solidFill>
              </a:rPr>
              <a:t> = 0.998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72200" y="4038600"/>
            <a:ext cx="274320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LLOQ: 10 ppt</a:t>
            </a:r>
          </a:p>
          <a:p>
            <a:r>
              <a:rPr lang="en-US" dirty="0" smtClean="0"/>
              <a:t>S/N at LLOQ: 1.9</a:t>
            </a:r>
          </a:p>
          <a:p>
            <a:r>
              <a:rPr lang="en-US" dirty="0" smtClean="0"/>
              <a:t>Calculated LLOD: 10 ppt 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672" y="975360"/>
            <a:ext cx="6393180" cy="573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31762" y="-4763"/>
            <a:ext cx="6954837" cy="1041401"/>
          </a:xfrm>
        </p:spPr>
        <p:txBody>
          <a:bodyPr/>
          <a:lstStyle/>
          <a:p>
            <a:r>
              <a:rPr lang="en-GB" dirty="0" smtClean="0"/>
              <a:t>Matrix Matched Standard Curve of </a:t>
            </a:r>
            <a:r>
              <a:rPr lang="en-GB" i="1" dirty="0" err="1" smtClean="0">
                <a:solidFill>
                  <a:srgbClr val="FF0000"/>
                </a:solidFill>
              </a:rPr>
              <a:t>Sucralose</a:t>
            </a:r>
            <a:endParaRPr lang="en-GB" dirty="0" smtClean="0"/>
          </a:p>
        </p:txBody>
      </p:sp>
      <p:sp>
        <p:nvSpPr>
          <p:cNvPr id="13" name="Oval 12"/>
          <p:cNvSpPr/>
          <p:nvPr/>
        </p:nvSpPr>
        <p:spPr bwMode="auto">
          <a:xfrm>
            <a:off x="1066800" y="1143000"/>
            <a:ext cx="2667000" cy="1143000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981200" y="2757498"/>
            <a:ext cx="1569661" cy="369332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R</a:t>
            </a:r>
            <a:r>
              <a:rPr lang="en-US" sz="1800" b="1" baseline="30000" dirty="0" smtClean="0">
                <a:solidFill>
                  <a:schemeClr val="bg1"/>
                </a:solidFill>
              </a:rPr>
              <a:t>2</a:t>
            </a:r>
            <a:r>
              <a:rPr lang="en-US" sz="1800" b="1" dirty="0" smtClean="0">
                <a:solidFill>
                  <a:schemeClr val="bg1"/>
                </a:solidFill>
              </a:rPr>
              <a:t> = 0.999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0" y="4038600"/>
            <a:ext cx="281940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LLOQ: 50 ppt</a:t>
            </a:r>
          </a:p>
          <a:p>
            <a:r>
              <a:rPr lang="en-US" dirty="0" smtClean="0"/>
              <a:t>S/N at LLOQ: 63.5</a:t>
            </a:r>
          </a:p>
          <a:p>
            <a:r>
              <a:rPr lang="en-US" dirty="0" smtClean="0"/>
              <a:t>Calculated LLOD: 2.5 ppt 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Chromatogram of </a:t>
            </a:r>
            <a:r>
              <a:rPr lang="en-GB" i="1" dirty="0" err="1" smtClean="0">
                <a:solidFill>
                  <a:srgbClr val="FF0000"/>
                </a:solidFill>
              </a:rPr>
              <a:t>Advantame</a:t>
            </a:r>
            <a:r>
              <a:rPr lang="en-US" dirty="0" smtClean="0"/>
              <a:t> in Matrix</a:t>
            </a:r>
            <a:endParaRPr lang="en-US" dirty="0"/>
          </a:p>
        </p:txBody>
      </p:sp>
      <p:grpSp>
        <p:nvGrpSpPr>
          <p:cNvPr id="3" name="Group 12"/>
          <p:cNvGrpSpPr/>
          <p:nvPr/>
        </p:nvGrpSpPr>
        <p:grpSpPr>
          <a:xfrm>
            <a:off x="465542" y="1324302"/>
            <a:ext cx="1334356" cy="4753302"/>
            <a:chOff x="283481" y="1324302"/>
            <a:chExt cx="1334356" cy="4753302"/>
          </a:xfrm>
        </p:grpSpPr>
        <p:sp>
          <p:nvSpPr>
            <p:cNvPr id="6" name="TextBox 6"/>
            <p:cNvSpPr txBox="1">
              <a:spLocks noChangeArrowheads="1"/>
            </p:cNvSpPr>
            <p:nvPr/>
          </p:nvSpPr>
          <p:spPr bwMode="auto">
            <a:xfrm>
              <a:off x="291957" y="1324302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0.1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>
              <a:spLocks noChangeArrowheads="1"/>
            </p:cNvSpPr>
            <p:nvPr/>
          </p:nvSpPr>
          <p:spPr bwMode="auto">
            <a:xfrm>
              <a:off x="288508" y="2454166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0.5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289034" y="3534102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1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289034" y="4616668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5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>
              <a:spLocks noChangeArrowheads="1"/>
            </p:cNvSpPr>
            <p:nvPr/>
          </p:nvSpPr>
          <p:spPr bwMode="auto">
            <a:xfrm>
              <a:off x="283481" y="5708272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10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468826" y="6568966"/>
            <a:ext cx="76751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The retention time (RT) and peak response area are shown on peak top of the chromatogram </a:t>
            </a:r>
            <a:endParaRPr lang="en-US" sz="11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4888" y="932796"/>
            <a:ext cx="6792754" cy="548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Chromatogram of </a:t>
            </a:r>
            <a:r>
              <a:rPr lang="en-GB" i="1" dirty="0" err="1" smtClean="0">
                <a:solidFill>
                  <a:srgbClr val="FF0000"/>
                </a:solidFill>
              </a:rPr>
              <a:t>Acesulfame</a:t>
            </a:r>
            <a:r>
              <a:rPr lang="en-GB" i="1" dirty="0" smtClean="0">
                <a:solidFill>
                  <a:srgbClr val="FF0000"/>
                </a:solidFill>
              </a:rPr>
              <a:t> K</a:t>
            </a:r>
            <a:r>
              <a:rPr lang="en-US" dirty="0" smtClean="0"/>
              <a:t> in Matrix</a:t>
            </a:r>
            <a:endParaRPr lang="en-US" dirty="0"/>
          </a:p>
        </p:txBody>
      </p:sp>
      <p:grpSp>
        <p:nvGrpSpPr>
          <p:cNvPr id="3" name="Group 12"/>
          <p:cNvGrpSpPr/>
          <p:nvPr/>
        </p:nvGrpSpPr>
        <p:grpSpPr>
          <a:xfrm>
            <a:off x="465542" y="1324302"/>
            <a:ext cx="1334356" cy="4753302"/>
            <a:chOff x="283481" y="1324302"/>
            <a:chExt cx="1334356" cy="4753302"/>
          </a:xfrm>
        </p:grpSpPr>
        <p:sp>
          <p:nvSpPr>
            <p:cNvPr id="6" name="TextBox 6"/>
            <p:cNvSpPr txBox="1">
              <a:spLocks noChangeArrowheads="1"/>
            </p:cNvSpPr>
            <p:nvPr/>
          </p:nvSpPr>
          <p:spPr bwMode="auto">
            <a:xfrm>
              <a:off x="291957" y="1324302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0.1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>
              <a:spLocks noChangeArrowheads="1"/>
            </p:cNvSpPr>
            <p:nvPr/>
          </p:nvSpPr>
          <p:spPr bwMode="auto">
            <a:xfrm>
              <a:off x="288508" y="2454166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0.5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289034" y="3534102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1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289034" y="4616668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5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>
              <a:spLocks noChangeArrowheads="1"/>
            </p:cNvSpPr>
            <p:nvPr/>
          </p:nvSpPr>
          <p:spPr bwMode="auto">
            <a:xfrm>
              <a:off x="283481" y="5708272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10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468826" y="6568966"/>
            <a:ext cx="76751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The retention time (RT) and peak response area are shown on peak top of the chromatogram </a:t>
            </a:r>
            <a:endParaRPr lang="en-US" sz="11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4710" y="914400"/>
            <a:ext cx="6792754" cy="544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762" y="-152400"/>
            <a:ext cx="7259638" cy="1041401"/>
          </a:xfrm>
        </p:spPr>
        <p:txBody>
          <a:bodyPr/>
          <a:lstStyle/>
          <a:p>
            <a:r>
              <a:rPr lang="en-US" dirty="0" smtClean="0"/>
              <a:t>Chromatogram of </a:t>
            </a:r>
            <a:r>
              <a:rPr lang="en-US" i="1" dirty="0" smtClean="0">
                <a:solidFill>
                  <a:srgbClr val="FF0000"/>
                </a:solidFill>
              </a:rPr>
              <a:t>Saccharin</a:t>
            </a:r>
            <a:r>
              <a:rPr lang="en-US" dirty="0" smtClean="0"/>
              <a:t> in Matrix </a:t>
            </a:r>
            <a:endParaRPr lang="en-US" dirty="0"/>
          </a:p>
        </p:txBody>
      </p:sp>
      <p:grpSp>
        <p:nvGrpSpPr>
          <p:cNvPr id="3" name="Group 12"/>
          <p:cNvGrpSpPr/>
          <p:nvPr/>
        </p:nvGrpSpPr>
        <p:grpSpPr>
          <a:xfrm>
            <a:off x="465542" y="1340068"/>
            <a:ext cx="1334356" cy="4753302"/>
            <a:chOff x="283481" y="1324302"/>
            <a:chExt cx="1334356" cy="4753302"/>
          </a:xfrm>
        </p:grpSpPr>
        <p:sp>
          <p:nvSpPr>
            <p:cNvPr id="6" name="TextBox 6"/>
            <p:cNvSpPr txBox="1">
              <a:spLocks noChangeArrowheads="1"/>
            </p:cNvSpPr>
            <p:nvPr/>
          </p:nvSpPr>
          <p:spPr bwMode="auto">
            <a:xfrm>
              <a:off x="291957" y="1324302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0.1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>
              <a:spLocks noChangeArrowheads="1"/>
            </p:cNvSpPr>
            <p:nvPr/>
          </p:nvSpPr>
          <p:spPr bwMode="auto">
            <a:xfrm>
              <a:off x="288508" y="2454166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0.5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289034" y="3534102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1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289034" y="4632434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5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>
              <a:spLocks noChangeArrowheads="1"/>
            </p:cNvSpPr>
            <p:nvPr/>
          </p:nvSpPr>
          <p:spPr bwMode="auto">
            <a:xfrm>
              <a:off x="283481" y="5708272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10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468826" y="6568966"/>
            <a:ext cx="76751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The retention time (RT) and peak response area are shown on peak top of the chromatogram </a:t>
            </a:r>
            <a:endParaRPr lang="en-US" sz="11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5158" y="930166"/>
            <a:ext cx="6792754" cy="548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Chromatogram of </a:t>
            </a:r>
            <a:r>
              <a:rPr lang="en-GB" i="1" dirty="0" smtClean="0">
                <a:solidFill>
                  <a:srgbClr val="FF0000"/>
                </a:solidFill>
              </a:rPr>
              <a:t>Aspartame</a:t>
            </a:r>
            <a:r>
              <a:rPr lang="en-US" dirty="0" smtClean="0"/>
              <a:t> in Matrix</a:t>
            </a:r>
            <a:endParaRPr lang="en-US" dirty="0"/>
          </a:p>
        </p:txBody>
      </p:sp>
      <p:grpSp>
        <p:nvGrpSpPr>
          <p:cNvPr id="3" name="Group 12"/>
          <p:cNvGrpSpPr/>
          <p:nvPr/>
        </p:nvGrpSpPr>
        <p:grpSpPr>
          <a:xfrm>
            <a:off x="465542" y="1324302"/>
            <a:ext cx="1334356" cy="4753302"/>
            <a:chOff x="283481" y="1324302"/>
            <a:chExt cx="1334356" cy="4753302"/>
          </a:xfrm>
        </p:grpSpPr>
        <p:sp>
          <p:nvSpPr>
            <p:cNvPr id="6" name="TextBox 6"/>
            <p:cNvSpPr txBox="1">
              <a:spLocks noChangeArrowheads="1"/>
            </p:cNvSpPr>
            <p:nvPr/>
          </p:nvSpPr>
          <p:spPr bwMode="auto">
            <a:xfrm>
              <a:off x="291957" y="1324302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0.1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>
              <a:spLocks noChangeArrowheads="1"/>
            </p:cNvSpPr>
            <p:nvPr/>
          </p:nvSpPr>
          <p:spPr bwMode="auto">
            <a:xfrm>
              <a:off x="288508" y="2438400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0.5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289034" y="3518336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1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289034" y="4600902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5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>
              <a:spLocks noChangeArrowheads="1"/>
            </p:cNvSpPr>
            <p:nvPr/>
          </p:nvSpPr>
          <p:spPr bwMode="auto">
            <a:xfrm>
              <a:off x="283481" y="5708272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10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468826" y="6568966"/>
            <a:ext cx="76751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The retention time (RT) and peak response area are shown on peak top of the chromatogram </a:t>
            </a:r>
            <a:endParaRPr lang="en-US" sz="1100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13034" y="909169"/>
            <a:ext cx="6792754" cy="5473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Chromatogram of </a:t>
            </a:r>
            <a:r>
              <a:rPr lang="en-GB" i="1" dirty="0" err="1" smtClean="0">
                <a:solidFill>
                  <a:srgbClr val="FF0000"/>
                </a:solidFill>
              </a:rPr>
              <a:t>Sucralose</a:t>
            </a:r>
            <a:r>
              <a:rPr lang="en-US" dirty="0" smtClean="0"/>
              <a:t> in Matrix</a:t>
            </a:r>
            <a:endParaRPr lang="en-US" dirty="0"/>
          </a:p>
        </p:txBody>
      </p:sp>
      <p:grpSp>
        <p:nvGrpSpPr>
          <p:cNvPr id="3" name="Group 12"/>
          <p:cNvGrpSpPr/>
          <p:nvPr/>
        </p:nvGrpSpPr>
        <p:grpSpPr>
          <a:xfrm>
            <a:off x="333702" y="1600200"/>
            <a:ext cx="1331433" cy="3781098"/>
            <a:chOff x="283481" y="2454166"/>
            <a:chExt cx="1331433" cy="3781098"/>
          </a:xfrm>
        </p:grpSpPr>
        <p:sp>
          <p:nvSpPr>
            <p:cNvPr id="7" name="TextBox 6"/>
            <p:cNvSpPr txBox="1">
              <a:spLocks noChangeArrowheads="1"/>
            </p:cNvSpPr>
            <p:nvPr/>
          </p:nvSpPr>
          <p:spPr bwMode="auto">
            <a:xfrm>
              <a:off x="288508" y="2454166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0.5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289034" y="3581400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1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289034" y="4727030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5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>
              <a:spLocks noChangeArrowheads="1"/>
            </p:cNvSpPr>
            <p:nvPr/>
          </p:nvSpPr>
          <p:spPr bwMode="auto">
            <a:xfrm>
              <a:off x="283481" y="5865932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10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468826" y="6568966"/>
            <a:ext cx="76751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The retention time (RT) and peak response area are shown on peak top of the chromatogram </a:t>
            </a:r>
            <a:endParaRPr lang="en-US" sz="1100" b="1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7091" y="1098332"/>
            <a:ext cx="7192328" cy="4740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Peak Signal-to-Noise of Detected Sweeteners at LOQ Level (0.01 ppb)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1220" y="1082566"/>
            <a:ext cx="6393180" cy="5173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65536" y="1492468"/>
            <a:ext cx="1939955" cy="36933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1800" b="1" dirty="0" err="1" smtClean="0">
                <a:solidFill>
                  <a:schemeClr val="bg1"/>
                </a:solidFill>
              </a:rPr>
              <a:t>Acesulfame</a:t>
            </a:r>
            <a:r>
              <a:rPr lang="en-US" sz="1800" b="1" dirty="0" smtClean="0">
                <a:solidFill>
                  <a:schemeClr val="bg1"/>
                </a:solidFill>
              </a:rPr>
              <a:t> K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95871" y="2786400"/>
            <a:ext cx="1653018" cy="36933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1800" b="1" dirty="0" err="1" smtClean="0">
                <a:solidFill>
                  <a:schemeClr val="bg1"/>
                </a:solidFill>
              </a:rPr>
              <a:t>Advantame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89223" y="4066034"/>
            <a:ext cx="1452642" cy="36933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Saccharin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12874" y="5345668"/>
            <a:ext cx="1588897" cy="36933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Aspartame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62200" y="6400800"/>
            <a:ext cx="5715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The retention time (RT), peak response area and peak signal-to-noise (S/N) are shown on peak top of the chromatogram </a:t>
            </a:r>
            <a:endParaRPr lang="en-US" sz="11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Peak Signal-to-Noise of </a:t>
            </a:r>
            <a:r>
              <a:rPr lang="en-US" dirty="0" err="1" smtClean="0"/>
              <a:t>Sucralose</a:t>
            </a:r>
            <a:r>
              <a:rPr lang="en-US" dirty="0" smtClean="0"/>
              <a:t> at LOQ Level (0.5 ppb)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143000"/>
            <a:ext cx="5993606" cy="4836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69109" y="3364468"/>
            <a:ext cx="1446230" cy="36933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1800" b="1" dirty="0" err="1" smtClean="0">
                <a:solidFill>
                  <a:schemeClr val="bg1"/>
                </a:solidFill>
              </a:rPr>
              <a:t>Sucralose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2200" y="6400800"/>
            <a:ext cx="5715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The retention time (RT), peak response area and peak signal-to-noise (S/N) are shown on peak top of the chromatogram </a:t>
            </a:r>
            <a:endParaRPr lang="en-US" sz="11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0200"/>
            <a:ext cx="6934200" cy="1041400"/>
          </a:xfrm>
        </p:spPr>
        <p:txBody>
          <a:bodyPr/>
          <a:lstStyle/>
          <a:p>
            <a:r>
              <a:rPr lang="en-GB" dirty="0" smtClean="0"/>
              <a:t>Linearity of Calibration Curve and S/N at 0.01 ppb of Detected Sweeteners in 30% </a:t>
            </a:r>
            <a:r>
              <a:rPr lang="en-GB" dirty="0" err="1" smtClean="0"/>
              <a:t>Acetonitrile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2819400"/>
          <a:ext cx="6477000" cy="2225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33600"/>
                <a:gridCol w="1981200"/>
                <a:gridCol w="2362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Sweetener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Linearity </a:t>
                      </a:r>
                      <a:r>
                        <a:rPr lang="en-US" baseline="0" smtClean="0"/>
                        <a:t>(R</a:t>
                      </a:r>
                      <a:r>
                        <a:rPr lang="en-US" baseline="30000" smtClean="0"/>
                        <a:t>2</a:t>
                      </a:r>
                      <a:r>
                        <a:rPr lang="en-US" baseline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S/N at 0.01 ppb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 err="1" smtClean="0"/>
                        <a:t>Advantame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0.999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Acesulfame</a:t>
                      </a:r>
                      <a:r>
                        <a:rPr lang="en-US" baseline="0" dirty="0" smtClean="0"/>
                        <a:t> K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0.999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10.3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Saccharin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0.998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15.5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Aspartame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0.999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9.7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Sucralose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0.996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4.4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1752600"/>
            <a:ext cx="746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Table 3</a:t>
            </a:r>
            <a:r>
              <a:rPr lang="en-US" sz="2000" dirty="0" smtClean="0"/>
              <a:t>. The linearity of calibration curve for the detected sweeteners using solvent blank as </a:t>
            </a:r>
            <a:r>
              <a:rPr lang="en-US" sz="2000" dirty="0" err="1" smtClean="0"/>
              <a:t>diluent</a:t>
            </a:r>
            <a:endParaRPr lang="en-US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Chromatogram of </a:t>
            </a:r>
            <a:r>
              <a:rPr lang="en-GB" i="1" dirty="0" err="1" smtClean="0">
                <a:solidFill>
                  <a:srgbClr val="FF0000"/>
                </a:solidFill>
              </a:rPr>
              <a:t>Advantame</a:t>
            </a:r>
            <a:r>
              <a:rPr lang="en-US" dirty="0" smtClean="0"/>
              <a:t> in 30% </a:t>
            </a:r>
            <a:r>
              <a:rPr lang="en-US" dirty="0" err="1" smtClean="0"/>
              <a:t>Acetonitrile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65542" y="1324302"/>
            <a:ext cx="1334356" cy="4879430"/>
            <a:chOff x="283481" y="1324302"/>
            <a:chExt cx="1334356" cy="4879430"/>
          </a:xfrm>
        </p:grpSpPr>
        <p:sp>
          <p:nvSpPr>
            <p:cNvPr id="6" name="TextBox 6"/>
            <p:cNvSpPr txBox="1">
              <a:spLocks noChangeArrowheads="1"/>
            </p:cNvSpPr>
            <p:nvPr/>
          </p:nvSpPr>
          <p:spPr bwMode="auto">
            <a:xfrm>
              <a:off x="291957" y="1324302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0.1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>
              <a:spLocks noChangeArrowheads="1"/>
            </p:cNvSpPr>
            <p:nvPr/>
          </p:nvSpPr>
          <p:spPr bwMode="auto">
            <a:xfrm>
              <a:off x="288508" y="2454166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0.5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289034" y="3549868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1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289034" y="4695498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5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>
              <a:spLocks noChangeArrowheads="1"/>
            </p:cNvSpPr>
            <p:nvPr/>
          </p:nvSpPr>
          <p:spPr bwMode="auto">
            <a:xfrm>
              <a:off x="283481" y="5834400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10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33646" y="944354"/>
            <a:ext cx="6393180" cy="5745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468826" y="6568966"/>
            <a:ext cx="76751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The retention time (RT) and peak response area are shown on peak top of the chromatogram </a:t>
            </a:r>
            <a:endParaRPr lang="en-US" sz="11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Chromatogram of </a:t>
            </a:r>
            <a:r>
              <a:rPr lang="en-GB" i="1" dirty="0" err="1" smtClean="0">
                <a:solidFill>
                  <a:srgbClr val="FF0000"/>
                </a:solidFill>
              </a:rPr>
              <a:t>Acesulfame</a:t>
            </a:r>
            <a:r>
              <a:rPr lang="en-GB" i="1" dirty="0" smtClean="0">
                <a:solidFill>
                  <a:srgbClr val="FF0000"/>
                </a:solidFill>
              </a:rPr>
              <a:t> K</a:t>
            </a:r>
            <a:r>
              <a:rPr lang="en-US" dirty="0" smtClean="0"/>
              <a:t> in 30% </a:t>
            </a:r>
            <a:r>
              <a:rPr lang="en-US" dirty="0" err="1" smtClean="0"/>
              <a:t>Acetonitrile</a:t>
            </a:r>
            <a:endParaRPr lang="en-US" dirty="0"/>
          </a:p>
        </p:txBody>
      </p:sp>
      <p:grpSp>
        <p:nvGrpSpPr>
          <p:cNvPr id="3" name="Group 12"/>
          <p:cNvGrpSpPr/>
          <p:nvPr/>
        </p:nvGrpSpPr>
        <p:grpSpPr>
          <a:xfrm>
            <a:off x="465542" y="1340068"/>
            <a:ext cx="1334356" cy="4879430"/>
            <a:chOff x="283481" y="1324302"/>
            <a:chExt cx="1334356" cy="4879430"/>
          </a:xfrm>
        </p:grpSpPr>
        <p:sp>
          <p:nvSpPr>
            <p:cNvPr id="6" name="TextBox 6"/>
            <p:cNvSpPr txBox="1">
              <a:spLocks noChangeArrowheads="1"/>
            </p:cNvSpPr>
            <p:nvPr/>
          </p:nvSpPr>
          <p:spPr bwMode="auto">
            <a:xfrm>
              <a:off x="291957" y="1324302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0.1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>
              <a:spLocks noChangeArrowheads="1"/>
            </p:cNvSpPr>
            <p:nvPr/>
          </p:nvSpPr>
          <p:spPr bwMode="auto">
            <a:xfrm>
              <a:off x="288508" y="2454166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0.5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289034" y="3549868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1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289034" y="4695498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5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>
              <a:spLocks noChangeArrowheads="1"/>
            </p:cNvSpPr>
            <p:nvPr/>
          </p:nvSpPr>
          <p:spPr bwMode="auto">
            <a:xfrm>
              <a:off x="283481" y="5834400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10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41936" y="952500"/>
            <a:ext cx="6393180" cy="567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1468826" y="6568966"/>
            <a:ext cx="76751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The retention time (RT) and peak response area are shown on peak top of the chromatogram </a:t>
            </a:r>
            <a:endParaRPr lang="en-US" sz="11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762" y="-4763"/>
            <a:ext cx="7259638" cy="1041401"/>
          </a:xfrm>
        </p:spPr>
        <p:txBody>
          <a:bodyPr/>
          <a:lstStyle/>
          <a:p>
            <a:r>
              <a:rPr lang="en-US" dirty="0" smtClean="0"/>
              <a:t>Chromatogram of </a:t>
            </a:r>
            <a:r>
              <a:rPr lang="en-US" i="1" dirty="0" smtClean="0">
                <a:solidFill>
                  <a:srgbClr val="FF0000"/>
                </a:solidFill>
              </a:rPr>
              <a:t>Saccharin</a:t>
            </a:r>
            <a:r>
              <a:rPr lang="en-US" dirty="0" smtClean="0"/>
              <a:t> in 30% </a:t>
            </a:r>
            <a:r>
              <a:rPr lang="en-US" dirty="0" err="1" smtClean="0"/>
              <a:t>Acetonitrile</a:t>
            </a:r>
            <a:endParaRPr lang="en-US" dirty="0"/>
          </a:p>
        </p:txBody>
      </p:sp>
      <p:grpSp>
        <p:nvGrpSpPr>
          <p:cNvPr id="3" name="Group 12"/>
          <p:cNvGrpSpPr/>
          <p:nvPr/>
        </p:nvGrpSpPr>
        <p:grpSpPr>
          <a:xfrm>
            <a:off x="465542" y="1340068"/>
            <a:ext cx="1334356" cy="4879430"/>
            <a:chOff x="283481" y="1324302"/>
            <a:chExt cx="1334356" cy="4879430"/>
          </a:xfrm>
        </p:grpSpPr>
        <p:sp>
          <p:nvSpPr>
            <p:cNvPr id="6" name="TextBox 6"/>
            <p:cNvSpPr txBox="1">
              <a:spLocks noChangeArrowheads="1"/>
            </p:cNvSpPr>
            <p:nvPr/>
          </p:nvSpPr>
          <p:spPr bwMode="auto">
            <a:xfrm>
              <a:off x="291957" y="1324302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0.1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>
              <a:spLocks noChangeArrowheads="1"/>
            </p:cNvSpPr>
            <p:nvPr/>
          </p:nvSpPr>
          <p:spPr bwMode="auto">
            <a:xfrm>
              <a:off x="288508" y="2454166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0.5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289034" y="3549868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1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289034" y="4695498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5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>
              <a:spLocks noChangeArrowheads="1"/>
            </p:cNvSpPr>
            <p:nvPr/>
          </p:nvSpPr>
          <p:spPr bwMode="auto">
            <a:xfrm>
              <a:off x="283481" y="5834400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10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468826" y="6568966"/>
            <a:ext cx="76751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The retention time (RT) and peak response area are shown on peak top of the chromatogram </a:t>
            </a:r>
            <a:endParaRPr lang="en-US" sz="11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6170" y="930166"/>
            <a:ext cx="6393180" cy="567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Chromatogram of </a:t>
            </a:r>
            <a:r>
              <a:rPr lang="en-GB" i="1" dirty="0" smtClean="0">
                <a:solidFill>
                  <a:srgbClr val="FF0000"/>
                </a:solidFill>
              </a:rPr>
              <a:t>Aspartame</a:t>
            </a:r>
            <a:r>
              <a:rPr lang="en-US" dirty="0" smtClean="0"/>
              <a:t> in 30% </a:t>
            </a:r>
            <a:r>
              <a:rPr lang="en-US" dirty="0" err="1" smtClean="0"/>
              <a:t>Acetonitrile</a:t>
            </a:r>
            <a:endParaRPr lang="en-US" dirty="0"/>
          </a:p>
        </p:txBody>
      </p:sp>
      <p:grpSp>
        <p:nvGrpSpPr>
          <p:cNvPr id="3" name="Group 12"/>
          <p:cNvGrpSpPr/>
          <p:nvPr/>
        </p:nvGrpSpPr>
        <p:grpSpPr>
          <a:xfrm>
            <a:off x="465542" y="1340068"/>
            <a:ext cx="1334356" cy="4879430"/>
            <a:chOff x="283481" y="1324302"/>
            <a:chExt cx="1334356" cy="4879430"/>
          </a:xfrm>
        </p:grpSpPr>
        <p:sp>
          <p:nvSpPr>
            <p:cNvPr id="6" name="TextBox 6"/>
            <p:cNvSpPr txBox="1">
              <a:spLocks noChangeArrowheads="1"/>
            </p:cNvSpPr>
            <p:nvPr/>
          </p:nvSpPr>
          <p:spPr bwMode="auto">
            <a:xfrm>
              <a:off x="291957" y="1324302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0.1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>
              <a:spLocks noChangeArrowheads="1"/>
            </p:cNvSpPr>
            <p:nvPr/>
          </p:nvSpPr>
          <p:spPr bwMode="auto">
            <a:xfrm>
              <a:off x="288508" y="2454166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0.5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289034" y="3549868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1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289034" y="4695498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5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>
              <a:spLocks noChangeArrowheads="1"/>
            </p:cNvSpPr>
            <p:nvPr/>
          </p:nvSpPr>
          <p:spPr bwMode="auto">
            <a:xfrm>
              <a:off x="283481" y="5834400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10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468826" y="6568966"/>
            <a:ext cx="76751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The retention time (RT) and peak response area are shown on peak top of the chromatogram </a:t>
            </a:r>
            <a:endParaRPr lang="en-US" sz="11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0654" y="945932"/>
            <a:ext cx="6393180" cy="567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Chromatogram of </a:t>
            </a:r>
            <a:r>
              <a:rPr lang="en-GB" i="1" dirty="0" err="1" smtClean="0">
                <a:solidFill>
                  <a:srgbClr val="FF0000"/>
                </a:solidFill>
              </a:rPr>
              <a:t>Sucralose</a:t>
            </a:r>
            <a:r>
              <a:rPr lang="en-US" dirty="0" smtClean="0"/>
              <a:t> in 30% </a:t>
            </a:r>
            <a:r>
              <a:rPr lang="en-US" dirty="0" err="1" smtClean="0"/>
              <a:t>Acetonitrile</a:t>
            </a:r>
            <a:endParaRPr lang="en-US" dirty="0"/>
          </a:p>
        </p:txBody>
      </p:sp>
      <p:grpSp>
        <p:nvGrpSpPr>
          <p:cNvPr id="3" name="Group 12"/>
          <p:cNvGrpSpPr/>
          <p:nvPr/>
        </p:nvGrpSpPr>
        <p:grpSpPr>
          <a:xfrm>
            <a:off x="465542" y="1324302"/>
            <a:ext cx="1334356" cy="4879430"/>
            <a:chOff x="283481" y="1324302"/>
            <a:chExt cx="1334356" cy="4879430"/>
          </a:xfrm>
        </p:grpSpPr>
        <p:sp>
          <p:nvSpPr>
            <p:cNvPr id="6" name="TextBox 6"/>
            <p:cNvSpPr txBox="1">
              <a:spLocks noChangeArrowheads="1"/>
            </p:cNvSpPr>
            <p:nvPr/>
          </p:nvSpPr>
          <p:spPr bwMode="auto">
            <a:xfrm>
              <a:off x="291957" y="1324302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0.1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>
              <a:spLocks noChangeArrowheads="1"/>
            </p:cNvSpPr>
            <p:nvPr/>
          </p:nvSpPr>
          <p:spPr bwMode="auto">
            <a:xfrm>
              <a:off x="288508" y="2454166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0.5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289034" y="3549868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1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289034" y="4695498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5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>
              <a:spLocks noChangeArrowheads="1"/>
            </p:cNvSpPr>
            <p:nvPr/>
          </p:nvSpPr>
          <p:spPr bwMode="auto">
            <a:xfrm>
              <a:off x="283481" y="5834400"/>
              <a:ext cx="1325880" cy="369332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</a:rPr>
                <a:t>10 ppb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468826" y="6568966"/>
            <a:ext cx="76751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The retention time (RT) and peak response area are shown on peak top of the chromatogram </a:t>
            </a:r>
            <a:endParaRPr lang="en-US" sz="11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18024" y="929640"/>
            <a:ext cx="6393180" cy="5623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10600" cy="5148262"/>
          </a:xfrm>
        </p:spPr>
        <p:txBody>
          <a:bodyPr/>
          <a:lstStyle/>
          <a:p>
            <a:pPr lvl="0"/>
            <a:r>
              <a:rPr lang="en-GB" dirty="0" smtClean="0"/>
              <a:t>The SRM quantification</a:t>
            </a:r>
            <a:r>
              <a:rPr lang="en-US" dirty="0" smtClean="0"/>
              <a:t> for </a:t>
            </a:r>
            <a:r>
              <a:rPr lang="en-GB" dirty="0" smtClean="0"/>
              <a:t>sweeteners in food matrix was based on </a:t>
            </a:r>
            <a:r>
              <a:rPr lang="en-US" dirty="0" smtClean="0"/>
              <a:t>the most intense product ion for each </a:t>
            </a:r>
            <a:r>
              <a:rPr lang="en-US" dirty="0" err="1" smtClean="0"/>
              <a:t>analyte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The demonstrated timed-SRM</a:t>
            </a:r>
            <a:r>
              <a:rPr lang="en-GB" dirty="0" smtClean="0"/>
              <a:t> technique based on the </a:t>
            </a:r>
            <a:r>
              <a:rPr lang="en-US" dirty="0" smtClean="0"/>
              <a:t>ACQUITY</a:t>
            </a:r>
            <a:r>
              <a:rPr lang="en-GB" dirty="0" smtClean="0"/>
              <a:t> UPLC coupled to </a:t>
            </a:r>
            <a:r>
              <a:rPr lang="en-GB" dirty="0" err="1" smtClean="0"/>
              <a:t>Xevo</a:t>
            </a:r>
            <a:r>
              <a:rPr lang="en-GB" dirty="0" smtClean="0"/>
              <a:t> TQ-XS showed excellent LLOQ/LLOD in food matrix</a:t>
            </a:r>
          </a:p>
          <a:p>
            <a:pPr lvl="0"/>
            <a:endParaRPr lang="en-GB" dirty="0" smtClean="0"/>
          </a:p>
          <a:p>
            <a:r>
              <a:rPr lang="en-GB" dirty="0" smtClean="0"/>
              <a:t>The ease of use and flexibility for the </a:t>
            </a:r>
            <a:r>
              <a:rPr lang="en-GB" dirty="0" err="1" smtClean="0"/>
              <a:t>MassLynx</a:t>
            </a:r>
            <a:r>
              <a:rPr lang="en-GB" dirty="0" smtClean="0"/>
              <a:t> software allows the customer to focus on the research rather than method development, optimization, and report customization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 descr="xevo_bk.jpg"/>
          <p:cNvPicPr>
            <a:picLocks noChangeAspect="1"/>
          </p:cNvPicPr>
          <p:nvPr/>
        </p:nvPicPr>
        <p:blipFill>
          <a:blip r:embed="rId3" cstate="print"/>
          <a:srcRect r="10500"/>
          <a:stretch>
            <a:fillRect/>
          </a:stretch>
        </p:blipFill>
        <p:spPr bwMode="auto">
          <a:xfrm>
            <a:off x="0" y="0"/>
            <a:ext cx="9207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3"/>
          <p:cNvSpPr>
            <a:spLocks noGrp="1"/>
          </p:cNvSpPr>
          <p:nvPr>
            <p:ph type="ctrTitle"/>
          </p:nvPr>
        </p:nvSpPr>
        <p:spPr>
          <a:xfrm>
            <a:off x="685800" y="2133600"/>
            <a:ext cx="80772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GB" sz="3500" dirty="0">
                <a:latin typeface="+mn-lt"/>
                <a:ea typeface="ＭＳ Ｐゴシック"/>
                <a:cs typeface="Arial" pitchFamily="34" charset="0"/>
              </a:rPr>
              <a:t/>
            </a:r>
            <a:br>
              <a:rPr lang="en-GB" sz="3500" dirty="0">
                <a:latin typeface="+mn-lt"/>
                <a:ea typeface="ＭＳ Ｐゴシック"/>
                <a:cs typeface="Arial" pitchFamily="34" charset="0"/>
              </a:rPr>
            </a:br>
            <a:r>
              <a:rPr lang="en-GB" sz="3500" dirty="0">
                <a:latin typeface="+mn-lt"/>
                <a:ea typeface="ＭＳ Ｐゴシック"/>
                <a:cs typeface="Arial" pitchFamily="34" charset="0"/>
              </a:rPr>
              <a:t/>
            </a:r>
            <a:br>
              <a:rPr lang="en-GB" sz="3500" dirty="0">
                <a:latin typeface="+mn-lt"/>
                <a:ea typeface="ＭＳ Ｐゴシック"/>
                <a:cs typeface="Arial" pitchFamily="34" charset="0"/>
              </a:rPr>
            </a:br>
            <a:r>
              <a:rPr lang="en-GB" sz="3500" dirty="0">
                <a:latin typeface="+mn-lt"/>
                <a:ea typeface="ＭＳ Ｐゴシック"/>
                <a:cs typeface="Arial" pitchFamily="34" charset="0"/>
              </a:rPr>
              <a:t/>
            </a:r>
            <a:br>
              <a:rPr lang="en-GB" sz="3500" dirty="0">
                <a:latin typeface="+mn-lt"/>
                <a:ea typeface="ＭＳ Ｐゴシック"/>
                <a:cs typeface="Arial" pitchFamily="34" charset="0"/>
              </a:rPr>
            </a:br>
            <a:r>
              <a:rPr lang="en-GB" sz="35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ＭＳ Ｐゴシック"/>
                <a:cs typeface="Arial" pitchFamily="34" charset="0"/>
              </a:rPr>
              <a:t/>
            </a:r>
            <a:br>
              <a:rPr lang="en-GB" sz="35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ＭＳ Ｐゴシック"/>
                <a:cs typeface="Arial" pitchFamily="34" charset="0"/>
              </a:rPr>
            </a:br>
            <a:r>
              <a:rPr lang="en-GB" sz="3600" dirty="0" smtClean="0">
                <a:solidFill>
                  <a:schemeClr val="accent1"/>
                </a:solidFill>
              </a:rPr>
              <a:t>Method</a:t>
            </a:r>
            <a:r>
              <a:rPr lang="en-GB" sz="3600" dirty="0">
                <a:solidFill>
                  <a:schemeClr val="accent1"/>
                </a:solidFill>
              </a:rPr>
              <a:t/>
            </a:r>
            <a:br>
              <a:rPr lang="en-GB" sz="3600" dirty="0">
                <a:solidFill>
                  <a:schemeClr val="accent1"/>
                </a:solidFill>
              </a:rPr>
            </a:br>
            <a:r>
              <a:rPr lang="en-GB" sz="3600" dirty="0">
                <a:solidFill>
                  <a:schemeClr val="accent1"/>
                </a:solidFill>
              </a:rPr>
              <a:t/>
            </a:r>
            <a:br>
              <a:rPr lang="en-GB" sz="3600" dirty="0">
                <a:solidFill>
                  <a:schemeClr val="accent1"/>
                </a:solidFill>
              </a:rPr>
            </a:br>
            <a:r>
              <a:rPr lang="en-GB" sz="3500" dirty="0">
                <a:latin typeface="+mn-lt"/>
                <a:ea typeface="ＭＳ Ｐゴシック"/>
                <a:cs typeface="Arial" pitchFamily="34" charset="0"/>
              </a:rPr>
              <a:t> </a:t>
            </a:r>
            <a:r>
              <a:rPr lang="en-GB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/>
                <a:cs typeface="Arial" pitchFamily="34" charset="0"/>
              </a:rPr>
              <a:t/>
            </a:r>
            <a:br>
              <a:rPr lang="en-GB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/>
                <a:cs typeface="Arial" pitchFamily="34" charset="0"/>
              </a:rPr>
            </a:br>
            <a:endParaRPr lang="en-US" sz="2500" dirty="0">
              <a:solidFill>
                <a:srgbClr val="4F81BD"/>
              </a:solidFill>
              <a:latin typeface="+mn-lt"/>
              <a:ea typeface="ＭＳ Ｐゴシック" pitchFamily="31" charset="-12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79388" y="260648"/>
            <a:ext cx="5943600" cy="792162"/>
          </a:xfrm>
        </p:spPr>
        <p:txBody>
          <a:bodyPr/>
          <a:lstStyle/>
          <a:p>
            <a:r>
              <a:rPr lang="en-GB" dirty="0" smtClean="0"/>
              <a:t>UPLC Conditions: I-Class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0" y="1295400"/>
          <a:ext cx="4419600" cy="3043916"/>
        </p:xfrm>
        <a:graphic>
          <a:graphicData uri="http://schemas.openxmlformats.org/drawingml/2006/table">
            <a:tbl>
              <a:tblPr firstCol="1" bandRow="1">
                <a:tableStyleId>{9DCAF9ED-07DC-4A11-8D7F-57B35C25682E}</a:tableStyleId>
              </a:tblPr>
              <a:tblGrid>
                <a:gridCol w="1600200"/>
                <a:gridCol w="2819400"/>
              </a:tblGrid>
              <a:tr h="331480">
                <a:tc>
                  <a:txBody>
                    <a:bodyPr/>
                    <a:lstStyle/>
                    <a:p>
                      <a:pPr algn="l"/>
                      <a:r>
                        <a:rPr lang="en-GB" sz="1400" dirty="0" smtClean="0"/>
                        <a:t>System</a:t>
                      </a:r>
                      <a:endParaRPr lang="en-GB" sz="14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dirty="0" smtClean="0"/>
                        <a:t>ACQUITY UPLC™ I-Class</a:t>
                      </a:r>
                      <a:endParaRPr lang="en-GB" sz="1200" b="0" i="0" dirty="0"/>
                    </a:p>
                  </a:txBody>
                  <a:tcPr/>
                </a:tc>
              </a:tr>
              <a:tr h="463164">
                <a:tc>
                  <a:txBody>
                    <a:bodyPr/>
                    <a:lstStyle/>
                    <a:p>
                      <a:pPr algn="l"/>
                      <a:r>
                        <a:rPr lang="en-GB" sz="1400" dirty="0" smtClean="0"/>
                        <a:t>Column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ACQUITY HSS T3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100 mm x 2.1 mm, 1.8 µm</a:t>
                      </a:r>
                      <a:endParaRPr lang="en-GB" sz="1200" dirty="0"/>
                    </a:p>
                  </a:txBody>
                  <a:tcPr/>
                </a:tc>
              </a:tr>
              <a:tr h="463164">
                <a:tc>
                  <a:txBody>
                    <a:bodyPr/>
                    <a:lstStyle/>
                    <a:p>
                      <a:pPr algn="l"/>
                      <a:r>
                        <a:rPr lang="en-GB" sz="1400" dirty="0" smtClean="0"/>
                        <a:t>Column temperature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dirty="0" smtClean="0"/>
                        <a:t>40</a:t>
                      </a:r>
                      <a:r>
                        <a:rPr lang="en-GB" sz="1200" baseline="30000" dirty="0" smtClean="0"/>
                        <a:t>o</a:t>
                      </a:r>
                      <a:r>
                        <a:rPr lang="en-GB" sz="1200" dirty="0" smtClean="0"/>
                        <a:t>C</a:t>
                      </a:r>
                      <a:endParaRPr lang="en-GB" sz="1200" dirty="0"/>
                    </a:p>
                  </a:txBody>
                  <a:tcPr/>
                </a:tc>
              </a:tr>
              <a:tr h="331480">
                <a:tc>
                  <a:txBody>
                    <a:bodyPr/>
                    <a:lstStyle/>
                    <a:p>
                      <a:pPr algn="l"/>
                      <a:r>
                        <a:rPr lang="en-GB" sz="1400" dirty="0" smtClean="0"/>
                        <a:t>Flow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dirty="0" smtClean="0"/>
                        <a:t>0.4 </a:t>
                      </a:r>
                      <a:r>
                        <a:rPr lang="en-GB" sz="1200" dirty="0" err="1" smtClean="0"/>
                        <a:t>mL</a:t>
                      </a:r>
                      <a:r>
                        <a:rPr lang="en-GB" sz="1200" dirty="0" smtClean="0"/>
                        <a:t>/min </a:t>
                      </a:r>
                      <a:endParaRPr lang="en-GB" sz="1200" dirty="0"/>
                    </a:p>
                  </a:txBody>
                  <a:tcPr/>
                </a:tc>
              </a:tr>
              <a:tr h="417308">
                <a:tc>
                  <a:txBody>
                    <a:bodyPr/>
                    <a:lstStyle/>
                    <a:p>
                      <a:pPr algn="l"/>
                      <a:r>
                        <a:rPr lang="en-GB" sz="1400" dirty="0" smtClean="0"/>
                        <a:t>Mobile phase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lphaUcParenBoth"/>
                        <a:tabLst/>
                        <a:defRPr/>
                      </a:pPr>
                      <a:r>
                        <a:rPr lang="en-GB" sz="1200" baseline="0" dirty="0" smtClean="0"/>
                        <a:t>Water with </a:t>
                      </a:r>
                      <a:r>
                        <a:rPr lang="en-SG" sz="1200" dirty="0" smtClean="0"/>
                        <a:t>0.1% Formic Acid</a:t>
                      </a:r>
                      <a:endParaRPr lang="en-GB" sz="1200" dirty="0" smtClean="0"/>
                    </a:p>
                  </a:txBody>
                  <a:tcPr/>
                </a:tc>
              </a:tr>
              <a:tr h="464164">
                <a:tc>
                  <a:txBody>
                    <a:bodyPr/>
                    <a:lstStyle/>
                    <a:p>
                      <a:pPr algn="l"/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(B) </a:t>
                      </a:r>
                      <a:r>
                        <a:rPr lang="en-SG" sz="1200" dirty="0" err="1" smtClean="0"/>
                        <a:t>Acetonitrile</a:t>
                      </a:r>
                      <a:r>
                        <a:rPr lang="en-SG" sz="1200" dirty="0" smtClean="0"/>
                        <a:t> with 0.1% Formic  Acid</a:t>
                      </a:r>
                      <a:endParaRPr lang="en-GB" sz="1200" dirty="0" smtClean="0"/>
                    </a:p>
                  </a:txBody>
                  <a:tcPr/>
                </a:tc>
              </a:tr>
              <a:tr h="331480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Injection </a:t>
                      </a:r>
                      <a:r>
                        <a:rPr lang="en-GB" sz="1400" dirty="0" err="1" smtClean="0"/>
                        <a:t>Vol</a:t>
                      </a:r>
                      <a:r>
                        <a:rPr lang="en-GB" sz="1400" dirty="0" smtClean="0"/>
                        <a:t> (FTN)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10 µl</a:t>
                      </a:r>
                      <a:endParaRPr lang="en-GB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39544" y="3962400"/>
          <a:ext cx="3875856" cy="259080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291952"/>
                <a:gridCol w="1291952"/>
                <a:gridCol w="1291952"/>
              </a:tblGrid>
              <a:tr h="306586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Time (min)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%</a:t>
                      </a:r>
                      <a:r>
                        <a:rPr lang="en-GB" sz="1600" baseline="0" dirty="0" smtClean="0"/>
                        <a:t> </a:t>
                      </a:r>
                      <a:r>
                        <a:rPr lang="en-GB" sz="1600" dirty="0" smtClean="0"/>
                        <a:t>A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% B</a:t>
                      </a:r>
                      <a:endParaRPr lang="en-GB" sz="1600" dirty="0"/>
                    </a:p>
                  </a:txBody>
                  <a:tcPr/>
                </a:tc>
              </a:tr>
              <a:tr h="253702"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 smtClean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 smtClean="0"/>
                        <a:t>95</a:t>
                      </a:r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 smtClean="0"/>
                        <a:t>5</a:t>
                      </a:r>
                      <a:endParaRPr lang="en-GB" sz="1600" b="0" dirty="0"/>
                    </a:p>
                  </a:txBody>
                  <a:tcPr/>
                </a:tc>
              </a:tr>
              <a:tr h="253702"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 smtClean="0"/>
                        <a:t>1.60</a:t>
                      </a:r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 smtClean="0"/>
                        <a:t>60</a:t>
                      </a:r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 smtClean="0"/>
                        <a:t>40</a:t>
                      </a:r>
                      <a:endParaRPr lang="en-GB" sz="1600" b="0" dirty="0"/>
                    </a:p>
                  </a:txBody>
                  <a:tcPr/>
                </a:tc>
              </a:tr>
              <a:tr h="253702"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 smtClean="0"/>
                        <a:t>3.50</a:t>
                      </a:r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 smtClean="0"/>
                        <a:t>5</a:t>
                      </a:r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 smtClean="0"/>
                        <a:t>95</a:t>
                      </a:r>
                      <a:endParaRPr lang="en-GB" sz="1600" b="0" dirty="0"/>
                    </a:p>
                  </a:txBody>
                  <a:tcPr/>
                </a:tc>
              </a:tr>
              <a:tr h="253702"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 smtClean="0"/>
                        <a:t>5.00</a:t>
                      </a:r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 smtClean="0"/>
                        <a:t>5</a:t>
                      </a:r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 smtClean="0"/>
                        <a:t>95</a:t>
                      </a:r>
                      <a:endParaRPr lang="en-GB" sz="1600" b="0" dirty="0"/>
                    </a:p>
                  </a:txBody>
                  <a:tcPr/>
                </a:tc>
              </a:tr>
              <a:tr h="253702"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 smtClean="0"/>
                        <a:t>5.10</a:t>
                      </a:r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 smtClean="0"/>
                        <a:t>95</a:t>
                      </a:r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 smtClean="0"/>
                        <a:t>5</a:t>
                      </a:r>
                      <a:endParaRPr lang="en-GB" sz="1600" b="0" dirty="0"/>
                    </a:p>
                  </a:txBody>
                  <a:tcPr/>
                </a:tc>
              </a:tr>
              <a:tr h="259080"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 smtClean="0"/>
                        <a:t>8.10</a:t>
                      </a:r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 smtClean="0"/>
                        <a:t>95</a:t>
                      </a:r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 smtClean="0"/>
                        <a:t>5</a:t>
                      </a:r>
                      <a:endParaRPr lang="en-GB" sz="1600" b="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65354" y="1295400"/>
            <a:ext cx="1648609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1295400"/>
            <a:ext cx="1881909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140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188913"/>
            <a:ext cx="7454900" cy="719137"/>
          </a:xfrm>
        </p:spPr>
        <p:txBody>
          <a:bodyPr/>
          <a:lstStyle/>
          <a:p>
            <a:r>
              <a:rPr lang="en-GB" dirty="0" smtClean="0"/>
              <a:t>MS Conditions: </a:t>
            </a:r>
            <a:r>
              <a:rPr lang="en-GB" dirty="0" err="1" smtClean="0"/>
              <a:t>Xevo</a:t>
            </a:r>
            <a:r>
              <a:rPr lang="en-GB" dirty="0" smtClean="0"/>
              <a:t> TQ-XS</a:t>
            </a:r>
            <a:endParaRPr lang="en-US" sz="2000" dirty="0" smtClean="0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228600" y="1905000"/>
          <a:ext cx="5105400" cy="2315870"/>
        </p:xfrm>
        <a:graphic>
          <a:graphicData uri="http://schemas.openxmlformats.org/drawingml/2006/table">
            <a:tbl>
              <a:tblPr firstCol="1" bandRow="1">
                <a:tableStyleId>{5DA37D80-6434-44D0-A028-1B22A696006F}</a:tableStyleId>
              </a:tblPr>
              <a:tblGrid>
                <a:gridCol w="3124200"/>
                <a:gridCol w="1981200"/>
              </a:tblGrid>
              <a:tr h="452527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Ionization Mode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ESI+, ESI</a:t>
                      </a:r>
                      <a:r>
                        <a:rPr lang="en-GB" sz="1400" baseline="30000" dirty="0" smtClean="0"/>
                        <a:t>_</a:t>
                      </a:r>
                      <a:r>
                        <a:rPr lang="en-GB" sz="1400" dirty="0" smtClean="0"/>
                        <a:t>  </a:t>
                      </a:r>
                      <a:endParaRPr lang="en-GB" sz="1400" dirty="0"/>
                    </a:p>
                  </a:txBody>
                  <a:tcPr/>
                </a:tc>
              </a:tr>
              <a:tr h="452527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Capillary voltage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1.5 kV (ESI+) &amp; 1.0 kV (ESI-) </a:t>
                      </a:r>
                      <a:endParaRPr lang="en-GB" sz="1400" dirty="0"/>
                    </a:p>
                  </a:txBody>
                  <a:tcPr/>
                </a:tc>
              </a:tr>
              <a:tr h="440129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Source</a:t>
                      </a:r>
                      <a:r>
                        <a:rPr lang="en-GB" sz="1400" baseline="0" dirty="0" smtClean="0"/>
                        <a:t> </a:t>
                      </a:r>
                      <a:r>
                        <a:rPr lang="en-GB" sz="1400" dirty="0" smtClean="0"/>
                        <a:t>Temperature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150 ˚C</a:t>
                      </a:r>
                    </a:p>
                  </a:txBody>
                  <a:tcPr/>
                </a:tc>
              </a:tr>
              <a:tr h="452527">
                <a:tc>
                  <a:txBody>
                    <a:bodyPr/>
                    <a:lstStyle/>
                    <a:p>
                      <a:r>
                        <a:rPr lang="en-GB" sz="1400" dirty="0" err="1" smtClean="0"/>
                        <a:t>Desolvation</a:t>
                      </a:r>
                      <a:r>
                        <a:rPr lang="en-GB" sz="1400" dirty="0" smtClean="0"/>
                        <a:t> Temperature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600 ˚C</a:t>
                      </a:r>
                    </a:p>
                  </a:txBody>
                  <a:tcPr/>
                </a:tc>
              </a:tr>
              <a:tr h="4525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/>
                        <a:t>Desolvation</a:t>
                      </a:r>
                      <a:r>
                        <a:rPr lang="en-GB" sz="1400" dirty="0" smtClean="0"/>
                        <a:t> Gas Flow (L/Hr)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6 V</a:t>
                      </a:r>
                      <a:endParaRPr lang="en-GB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96000" y="5486400"/>
            <a:ext cx="1900064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 err="1" smtClean="0"/>
              <a:t>Xevo</a:t>
            </a:r>
            <a:r>
              <a:rPr lang="en-US" sz="2000" b="1" dirty="0" smtClean="0"/>
              <a:t> TQ-XS</a:t>
            </a:r>
            <a:endParaRPr lang="en-US" sz="2000" b="1" dirty="0"/>
          </a:p>
        </p:txBody>
      </p:sp>
      <p:pic>
        <p:nvPicPr>
          <p:cNvPr id="6" name="Picture 5" descr="TQXS_ES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41620" y="1524000"/>
            <a:ext cx="3802380" cy="3695700"/>
          </a:xfrm>
          <a:prstGeom prst="rect">
            <a:avLst/>
          </a:prstGeom>
        </p:spPr>
      </p:pic>
    </p:spTree>
  </p:cSld>
  <p:clrMapOvr>
    <a:masterClrMapping/>
  </p:clrMapOvr>
  <p:transition advTm="14500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7" name="Title 7"/>
          <p:cNvSpPr>
            <a:spLocks noGrp="1"/>
          </p:cNvSpPr>
          <p:nvPr>
            <p:ph type="title"/>
          </p:nvPr>
        </p:nvSpPr>
        <p:spPr>
          <a:xfrm>
            <a:off x="141288" y="-4763"/>
            <a:ext cx="6489700" cy="1041401"/>
          </a:xfrm>
        </p:spPr>
        <p:txBody>
          <a:bodyPr/>
          <a:lstStyle/>
          <a:p>
            <a:r>
              <a:rPr lang="en-GB" dirty="0" smtClean="0"/>
              <a:t>MRM Transitions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2400" y="1600200"/>
          <a:ext cx="8839200" cy="2969552"/>
        </p:xfrm>
        <a:graphic>
          <a:graphicData uri="http://schemas.openxmlformats.org/drawingml/2006/table">
            <a:tbl>
              <a:tblPr/>
              <a:tblGrid>
                <a:gridCol w="1600200"/>
                <a:gridCol w="990600"/>
                <a:gridCol w="1219200"/>
                <a:gridCol w="762000"/>
                <a:gridCol w="1371600"/>
                <a:gridCol w="1600200"/>
                <a:gridCol w="1295400"/>
              </a:tblGrid>
              <a:tr h="3936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Analyte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600" b="1" i="0" u="none" strike="noStrike" dirty="0" smtClean="0">
                          <a:solidFill>
                            <a:srgbClr val="FFFFFF"/>
                          </a:solidFill>
                          <a:latin typeface="+mn-lt"/>
                        </a:rPr>
                        <a:t>Parent (m/z)</a:t>
                      </a:r>
                      <a:endParaRPr lang="en-SG" sz="1600" b="1" i="0" u="none" strike="noStrike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600" b="1" i="0" u="none" strike="noStrike" dirty="0" smtClean="0">
                          <a:solidFill>
                            <a:srgbClr val="FFFFFF"/>
                          </a:solidFill>
                          <a:latin typeface="+mn-lt"/>
                        </a:rPr>
                        <a:t>Daughter (m/z)</a:t>
                      </a:r>
                      <a:endParaRPr lang="en-SG" sz="1600" b="1" i="0" u="none" strike="noStrike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600" b="1" i="0" u="none" strike="noStrike" dirty="0" smtClean="0">
                          <a:solidFill>
                            <a:srgbClr val="FFFFFF"/>
                          </a:solidFill>
                          <a:latin typeface="+mn-lt"/>
                        </a:rPr>
                        <a:t>Dwell (s)</a:t>
                      </a:r>
                      <a:endParaRPr lang="en-SG" sz="1600" b="1" i="0" u="none" strike="noStrike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Cone </a:t>
                      </a:r>
                      <a:r>
                        <a:rPr lang="en-SG" sz="1600" b="1" i="0" u="none" strike="noStrike" dirty="0" smtClean="0">
                          <a:solidFill>
                            <a:srgbClr val="FFFFFF"/>
                          </a:solidFill>
                          <a:latin typeface="+mn-lt"/>
                        </a:rPr>
                        <a:t>Voltage (V)</a:t>
                      </a:r>
                      <a:endParaRPr lang="en-SG" sz="1600" b="1" i="0" u="none" strike="noStrike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Collision </a:t>
                      </a:r>
                      <a:r>
                        <a:rPr lang="en-SG" sz="1600" b="1" i="0" u="none" strike="noStrike" dirty="0" smtClean="0">
                          <a:solidFill>
                            <a:srgbClr val="FFFFFF"/>
                          </a:solidFill>
                          <a:latin typeface="+mn-lt"/>
                        </a:rPr>
                        <a:t>energy (</a:t>
                      </a:r>
                      <a:r>
                        <a:rPr lang="en-SG" sz="1600" b="1" i="0" u="none" strike="noStrike" dirty="0" err="1" smtClean="0">
                          <a:solidFill>
                            <a:srgbClr val="FFFFFF"/>
                          </a:solidFill>
                          <a:latin typeface="+mn-lt"/>
                        </a:rPr>
                        <a:t>eV</a:t>
                      </a:r>
                      <a:r>
                        <a:rPr lang="en-SG" sz="1600" b="1" i="0" u="none" strike="noStrike" dirty="0" smtClean="0">
                          <a:solidFill>
                            <a:srgbClr val="FFFFFF"/>
                          </a:solidFill>
                          <a:latin typeface="+mn-lt"/>
                        </a:rPr>
                        <a:t>)</a:t>
                      </a:r>
                      <a:endParaRPr lang="en-SG" sz="1600" b="1" i="0" u="none" strike="noStrike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600" b="1" i="0" u="none" strike="noStrike" dirty="0" smtClean="0">
                          <a:solidFill>
                            <a:srgbClr val="FFFFFF"/>
                          </a:solidFill>
                          <a:latin typeface="+mn-lt"/>
                        </a:rPr>
                        <a:t>Mode of Ionization</a:t>
                      </a:r>
                      <a:endParaRPr lang="en-SG" sz="1600" b="1" i="0" u="none" strike="noStrike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2159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Acesulfame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K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1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162.02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77.8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0.01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24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ES-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Acesulfame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K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1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162.02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81.8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0.01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14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ES-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Advantame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1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459.2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102.1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0.01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20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ES-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Advantame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1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459.2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252.2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0.01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12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ES-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Aspartame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1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293.2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199.9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0.01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14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ES-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Aspartame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1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293.2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261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0.01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12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ES-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Neotame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1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379.0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172.2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0.01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15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ES+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Neotame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1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379.0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85.2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0.01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24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ES+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Saccharin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1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182.1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105.3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0.01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20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ES-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Saccharin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1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182.1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41.0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0.01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20</a:t>
                      </a:r>
                      <a:endParaRPr lang="en-SG" sz="16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ES-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7" name="Title 7"/>
          <p:cNvSpPr>
            <a:spLocks noGrp="1"/>
          </p:cNvSpPr>
          <p:nvPr>
            <p:ph type="title"/>
          </p:nvPr>
        </p:nvSpPr>
        <p:spPr>
          <a:xfrm>
            <a:off x="141288" y="-4763"/>
            <a:ext cx="6489700" cy="1041401"/>
          </a:xfrm>
        </p:spPr>
        <p:txBody>
          <a:bodyPr/>
          <a:lstStyle/>
          <a:p>
            <a:r>
              <a:rPr lang="en-GB" dirty="0" smtClean="0"/>
              <a:t>MRM Transitions (Continued)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05102" y="1371600"/>
          <a:ext cx="8915400" cy="3457232"/>
        </p:xfrm>
        <a:graphic>
          <a:graphicData uri="http://schemas.openxmlformats.org/drawingml/2006/table">
            <a:tbl>
              <a:tblPr/>
              <a:tblGrid>
                <a:gridCol w="1773535"/>
                <a:gridCol w="967382"/>
                <a:gridCol w="1273165"/>
                <a:gridCol w="822831"/>
                <a:gridCol w="1335287"/>
                <a:gridCol w="1447800"/>
                <a:gridCol w="1295400"/>
              </a:tblGrid>
              <a:tr h="3936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Analyte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600" b="1" i="0" u="none" strike="noStrike" dirty="0" smtClean="0">
                          <a:solidFill>
                            <a:srgbClr val="FFFFFF"/>
                          </a:solidFill>
                          <a:latin typeface="+mn-lt"/>
                        </a:rPr>
                        <a:t>Parent (m/z)</a:t>
                      </a:r>
                      <a:endParaRPr lang="en-SG" sz="1600" b="1" i="0" u="none" strike="noStrike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600" b="1" i="0" u="none" strike="noStrike" dirty="0" smtClean="0">
                          <a:solidFill>
                            <a:srgbClr val="FFFFFF"/>
                          </a:solidFill>
                          <a:latin typeface="+mn-lt"/>
                        </a:rPr>
                        <a:t>Daughter (m/z)</a:t>
                      </a:r>
                      <a:endParaRPr lang="en-SG" sz="1600" b="1" i="0" u="none" strike="noStrike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600" b="1" i="0" u="none" strike="noStrike" dirty="0" smtClean="0">
                          <a:solidFill>
                            <a:srgbClr val="FFFFFF"/>
                          </a:solidFill>
                          <a:latin typeface="+mn-lt"/>
                        </a:rPr>
                        <a:t>Dwell (s)</a:t>
                      </a:r>
                      <a:endParaRPr lang="en-SG" sz="1600" b="1" i="0" u="none" strike="noStrike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Cone </a:t>
                      </a:r>
                      <a:r>
                        <a:rPr lang="en-SG" sz="1600" b="1" i="0" u="none" strike="noStrike" dirty="0" smtClean="0">
                          <a:solidFill>
                            <a:srgbClr val="FFFFFF"/>
                          </a:solidFill>
                          <a:latin typeface="+mn-lt"/>
                        </a:rPr>
                        <a:t>Voltage (V)</a:t>
                      </a:r>
                      <a:endParaRPr lang="en-SG" sz="1600" b="1" i="0" u="none" strike="noStrike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600" b="1" i="0" u="none" strike="noStrike" dirty="0">
                          <a:solidFill>
                            <a:srgbClr val="FFFFFF"/>
                          </a:solidFill>
                          <a:latin typeface="+mn-lt"/>
                        </a:rPr>
                        <a:t>Collision </a:t>
                      </a:r>
                      <a:r>
                        <a:rPr lang="en-SG" sz="1600" b="1" i="0" u="none" strike="noStrike" dirty="0" smtClean="0">
                          <a:solidFill>
                            <a:srgbClr val="FFFFFF"/>
                          </a:solidFill>
                          <a:latin typeface="+mn-lt"/>
                        </a:rPr>
                        <a:t>energy (</a:t>
                      </a:r>
                      <a:r>
                        <a:rPr lang="en-SG" sz="1600" b="1" i="0" u="none" strike="noStrike" dirty="0" err="1" smtClean="0">
                          <a:solidFill>
                            <a:srgbClr val="FFFFFF"/>
                          </a:solidFill>
                          <a:latin typeface="+mn-lt"/>
                        </a:rPr>
                        <a:t>eV</a:t>
                      </a:r>
                      <a:r>
                        <a:rPr lang="en-SG" sz="1600" b="1" i="0" u="none" strike="noStrike" dirty="0" smtClean="0">
                          <a:solidFill>
                            <a:srgbClr val="FFFFFF"/>
                          </a:solidFill>
                          <a:latin typeface="+mn-lt"/>
                        </a:rPr>
                        <a:t>)</a:t>
                      </a:r>
                      <a:endParaRPr lang="en-SG" sz="1600" b="1" i="0" u="none" strike="noStrike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600" b="1" i="0" u="none" strike="noStrike" dirty="0" smtClean="0">
                          <a:solidFill>
                            <a:srgbClr val="FFFFFF"/>
                          </a:solidFill>
                          <a:latin typeface="+mn-lt"/>
                        </a:rPr>
                        <a:t>Mode of Ionization</a:t>
                      </a:r>
                      <a:endParaRPr lang="en-SG" sz="1600" b="1" i="0" u="none" strike="noStrike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25512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Sodium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Cyclamate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1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178.1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79.8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0.01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50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20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ES-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Sodium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Cyclamate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1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178.1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95.0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0.01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50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17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ES-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Sucralose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1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394.9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358.8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0.01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15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12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ES-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Sucralose</a:t>
                      </a:r>
                      <a:endParaRPr lang="en-SG" sz="16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1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396.9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360.9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0.01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15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12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ES-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Alitame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1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330.1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311.9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0.01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12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ES-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Alitame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1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330.1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294.8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0.01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12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ES-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Stevioside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1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803.3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641.3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0.01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15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ES-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Stevioside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1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803.3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317.2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0.01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20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ES-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Rebaudioside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A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1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965.4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803.4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0.01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20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20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ES-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Rebaudioside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A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1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965.4</a:t>
                      </a: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726.3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0.01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20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22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ES-</a:t>
                      </a:r>
                      <a:endParaRPr lang="en-SG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952" marR="3952" marT="3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6" y="-27856"/>
            <a:ext cx="7402034" cy="1066800"/>
          </a:xfrm>
        </p:spPr>
        <p:txBody>
          <a:bodyPr/>
          <a:lstStyle/>
          <a:p>
            <a:r>
              <a:rPr lang="en-GB" dirty="0" smtClean="0"/>
              <a:t>References for the MRM Transitions of </a:t>
            </a:r>
            <a:br>
              <a:rPr lang="en-GB" dirty="0" smtClean="0"/>
            </a:br>
            <a:r>
              <a:rPr lang="en-GB" dirty="0" smtClean="0"/>
              <a:t>Sweeteners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498" y="1082566"/>
            <a:ext cx="8960068" cy="56388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SG" sz="1800" dirty="0" err="1" smtClean="0"/>
              <a:t>Romina</a:t>
            </a:r>
            <a:r>
              <a:rPr lang="en-SG" sz="1800" dirty="0" smtClean="0"/>
              <a:t> Shah, Samantha Farris, </a:t>
            </a:r>
            <a:r>
              <a:rPr lang="en-SG" sz="1800" dirty="0" err="1" smtClean="0"/>
              <a:t>Lowri</a:t>
            </a:r>
            <a:r>
              <a:rPr lang="en-SG" sz="1800" dirty="0" smtClean="0"/>
              <a:t> S. De </a:t>
            </a:r>
            <a:r>
              <a:rPr lang="en-SG" sz="1800" dirty="0" err="1" smtClean="0"/>
              <a:t>Jager</a:t>
            </a:r>
            <a:r>
              <a:rPr lang="en-SG" sz="1800" dirty="0" smtClean="0"/>
              <a:t> &amp; Timothy H. Begley (2014): A novel method for the simultaneous determination of 14 sweeteners of regulatory interest using UHPLC-MS/MS, Food Additives &amp; Contaminants: Part A, DOI: 10.1080/19440049.2014.994111</a:t>
            </a:r>
          </a:p>
          <a:p>
            <a:pPr marL="457200" indent="-457200">
              <a:buFont typeface="+mj-lt"/>
              <a:buAutoNum type="arabicPeriod"/>
            </a:pPr>
            <a:endParaRPr lang="en-SG" sz="1800" dirty="0" smtClean="0"/>
          </a:p>
          <a:p>
            <a:pPr marL="457200" indent="-457200">
              <a:buFont typeface="+mj-lt"/>
              <a:buAutoNum type="arabicPeriod"/>
            </a:pPr>
            <a:r>
              <a:rPr lang="en-SG" sz="1800" dirty="0" smtClean="0"/>
              <a:t>Chui-</a:t>
            </a:r>
            <a:r>
              <a:rPr lang="en-SG" sz="1800" dirty="0" err="1" smtClean="0"/>
              <a:t>Shiang</a:t>
            </a:r>
            <a:r>
              <a:rPr lang="en-SG" sz="1800" dirty="0" smtClean="0"/>
              <a:t> Chang, Tai </a:t>
            </a:r>
            <a:r>
              <a:rPr lang="en-SG" sz="1800" dirty="0" err="1" smtClean="0"/>
              <a:t>Sheng</a:t>
            </a:r>
            <a:r>
              <a:rPr lang="en-SG" sz="1800" dirty="0" smtClean="0"/>
              <a:t> </a:t>
            </a:r>
            <a:r>
              <a:rPr lang="en-SG" sz="1800" dirty="0" err="1" smtClean="0"/>
              <a:t>Yeh</a:t>
            </a:r>
            <a:r>
              <a:rPr lang="en-SG" sz="1800" dirty="0" smtClean="0"/>
              <a:t> (2014) Detection of 10 sweeteners in various foods by </a:t>
            </a:r>
            <a:r>
              <a:rPr lang="en-US" sz="1800" dirty="0" smtClean="0"/>
              <a:t>liquid chromatography/tandem mass spectrometry, Journal of Food and Drug Analysis, 22(3): 318–328</a:t>
            </a:r>
          </a:p>
          <a:p>
            <a:pPr marL="457200" indent="-457200">
              <a:buFont typeface="+mj-lt"/>
              <a:buAutoNum type="arabicPeriod"/>
            </a:pPr>
            <a:endParaRPr lang="en-US" sz="1800" dirty="0" smtClean="0"/>
          </a:p>
          <a:p>
            <a:pPr marL="457200" indent="-457200">
              <a:buFont typeface="+mj-lt"/>
              <a:buAutoNum type="arabicPeriod"/>
            </a:pPr>
            <a:r>
              <a:rPr lang="pl-PL" sz="1800" dirty="0" smtClean="0"/>
              <a:t>Paweł Kubica &amp; Jacek Namieśnik &amp; Andrzej Wasik</a:t>
            </a:r>
            <a:r>
              <a:rPr lang="en-US" sz="1800" dirty="0" smtClean="0"/>
              <a:t> (2015) </a:t>
            </a:r>
            <a:r>
              <a:rPr lang="en-SG" sz="1800" dirty="0" smtClean="0"/>
              <a:t>Determination of eight artificial sweeteners and common </a:t>
            </a:r>
            <a:r>
              <a:rPr lang="en-SG" sz="1800" i="1" dirty="0" err="1" smtClean="0"/>
              <a:t>Stevia</a:t>
            </a:r>
            <a:r>
              <a:rPr lang="en-SG" sz="1800" i="1" dirty="0" smtClean="0"/>
              <a:t> </a:t>
            </a:r>
            <a:r>
              <a:rPr lang="en-SG" sz="1800" i="1" dirty="0" err="1" smtClean="0"/>
              <a:t>rebaudiana</a:t>
            </a:r>
            <a:r>
              <a:rPr lang="en-SG" sz="1800" i="1" dirty="0" smtClean="0"/>
              <a:t> </a:t>
            </a:r>
            <a:r>
              <a:rPr lang="en-SG" sz="1800" dirty="0" smtClean="0"/>
              <a:t>glycosides in non-alcoholic and alcoholic beverages by reversed-phase liquid chromatography coupled with tandem </a:t>
            </a:r>
            <a:r>
              <a:rPr lang="en-US" sz="1800" dirty="0" smtClean="0"/>
              <a:t>mass spectrometry, </a:t>
            </a:r>
            <a:r>
              <a:rPr lang="en-SG" sz="1800" dirty="0" smtClean="0"/>
              <a:t>Anal </a:t>
            </a:r>
            <a:r>
              <a:rPr lang="en-SG" sz="1800" dirty="0" err="1" smtClean="0"/>
              <a:t>Bioanal</a:t>
            </a:r>
            <a:r>
              <a:rPr lang="en-SG" sz="1800" dirty="0" smtClean="0"/>
              <a:t> </a:t>
            </a:r>
            <a:r>
              <a:rPr lang="en-SG" sz="1800" dirty="0" err="1" smtClean="0"/>
              <a:t>Chem</a:t>
            </a:r>
            <a:r>
              <a:rPr lang="en-SG" sz="1800" dirty="0" smtClean="0"/>
              <a:t>, 407:1505–1512</a:t>
            </a:r>
          </a:p>
          <a:p>
            <a:pPr marL="457200" indent="-457200">
              <a:buFont typeface="+mj-lt"/>
              <a:buAutoNum type="arabicPeriod"/>
            </a:pPr>
            <a:endParaRPr lang="en-SG" sz="18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1800" dirty="0" smtClean="0"/>
              <a:t>http://www.mn-net.com/tabid/12671/default.aspx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dirty="0" smtClean="0"/>
              <a:t>THANK YOU</a:t>
            </a:r>
          </a:p>
          <a:p>
            <a:endParaRPr lang="en-US" dirty="0" smtClean="0"/>
          </a:p>
          <a:p>
            <a:r>
              <a:rPr lang="en-US" dirty="0" smtClean="0"/>
              <a:t>For further details, please contact Han_Wang@waters.com</a:t>
            </a:r>
            <a:endParaRPr lang="en-SG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ukplmesp\Pictures\Branding &amp; Logos\2013 Waters Logo\Waters_logo_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9669" y="2692413"/>
            <a:ext cx="6384663" cy="1473175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 bwMode="auto">
          <a:xfrm>
            <a:off x="6745045" y="344245"/>
            <a:ext cx="2398955" cy="71000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600" smtClean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5 Waters Template_white">
  <a:themeElements>
    <a:clrScheme name="Custom 4">
      <a:dk1>
        <a:srgbClr val="000000"/>
      </a:dk1>
      <a:lt1>
        <a:srgbClr val="FFFFFF"/>
      </a:lt1>
      <a:dk2>
        <a:srgbClr val="4BACC6"/>
      </a:dk2>
      <a:lt2>
        <a:srgbClr val="B2B2B2"/>
      </a:lt2>
      <a:accent1>
        <a:srgbClr val="4F81BD"/>
      </a:accent1>
      <a:accent2>
        <a:srgbClr val="B0551E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818E1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2015 Waters Template_white</Template>
  <TotalTime>10847</TotalTime>
  <Words>1621</Words>
  <Application>Microsoft Office PowerPoint</Application>
  <PresentationFormat>On-screen Show (4:3)</PresentationFormat>
  <Paragraphs>470</Paragraphs>
  <Slides>35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2015 Waters Template_white</vt:lpstr>
      <vt:lpstr>    Acquity I-class TQ-XS Demo sample analysis report  -- Group 2: Sweeteners     </vt:lpstr>
      <vt:lpstr>Introduction</vt:lpstr>
      <vt:lpstr>Objectives</vt:lpstr>
      <vt:lpstr>Executive Summary </vt:lpstr>
      <vt:lpstr>Executive Summary (Continued)</vt:lpstr>
      <vt:lpstr>  Results </vt:lpstr>
      <vt:lpstr>Identification &amp; Quantification of Sweeteners in Spiked Extract 1 &amp; 2 </vt:lpstr>
      <vt:lpstr>Linearity of Calibration Curve &amp; LLOQ / LLOD in Matrix</vt:lpstr>
      <vt:lpstr>Matrix Matched Standard Curve of Advantame </vt:lpstr>
      <vt:lpstr>Matrix Matched Standard Curve of Acesulfame K</vt:lpstr>
      <vt:lpstr>Matrix Matched Standard Curve of Saccharin</vt:lpstr>
      <vt:lpstr>Matrix Matched Standard Curve of Aspartame</vt:lpstr>
      <vt:lpstr>Matrix Matched Standard Curve of Sucralose</vt:lpstr>
      <vt:lpstr>Chromatogram of Advantame in Matrix</vt:lpstr>
      <vt:lpstr>Chromatogram of Acesulfame K in Matrix</vt:lpstr>
      <vt:lpstr>Chromatogram of Saccharin in Matrix </vt:lpstr>
      <vt:lpstr>Chromatogram of Aspartame in Matrix</vt:lpstr>
      <vt:lpstr>Chromatogram of Sucralose in Matrix</vt:lpstr>
      <vt:lpstr>Peak Signal-to-Noise of Detected Sweeteners at LOQ Level (0.01 ppb)</vt:lpstr>
      <vt:lpstr>Peak Signal-to-Noise of Sucralose at LOQ Level (0.5 ppb)</vt:lpstr>
      <vt:lpstr>Linearity of Calibration Curve and S/N at 0.01 ppb of Detected Sweeteners in 30% Acetonitrile</vt:lpstr>
      <vt:lpstr>Chromatogram of Advantame in 30% Acetonitrile</vt:lpstr>
      <vt:lpstr>Chromatogram of Acesulfame K in 30% Acetonitrile</vt:lpstr>
      <vt:lpstr>Chromatogram of Saccharin in 30% Acetonitrile</vt:lpstr>
      <vt:lpstr>Chromatogram of Aspartame in 30% Acetonitrile</vt:lpstr>
      <vt:lpstr>Chromatogram of Sucralose in 30% Acetonitrile</vt:lpstr>
      <vt:lpstr>Conclusion</vt:lpstr>
      <vt:lpstr>    Method    </vt:lpstr>
      <vt:lpstr>UPLC Conditions: I-Class</vt:lpstr>
      <vt:lpstr>MS Conditions: Xevo TQ-XS</vt:lpstr>
      <vt:lpstr>MRM Transitions</vt:lpstr>
      <vt:lpstr>MRM Transitions (Continued)</vt:lpstr>
      <vt:lpstr>References for the MRM Transitions of  Sweeteners</vt:lpstr>
      <vt:lpstr>Slide 34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 Goes Here</dc:title>
  <dc:creator>Clare Hovan</dc:creator>
  <cp:lastModifiedBy>sghwan</cp:lastModifiedBy>
  <cp:revision>337</cp:revision>
  <dcterms:created xsi:type="dcterms:W3CDTF">2014-12-23T18:23:29Z</dcterms:created>
  <dcterms:modified xsi:type="dcterms:W3CDTF">2016-10-28T02:45:39Z</dcterms:modified>
</cp:coreProperties>
</file>