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631" r:id="rId2"/>
    <p:sldId id="716" r:id="rId3"/>
    <p:sldId id="718" r:id="rId4"/>
    <p:sldId id="715" r:id="rId5"/>
    <p:sldId id="717" r:id="rId6"/>
  </p:sldIdLst>
  <p:sldSz cx="9144000" cy="6858000" type="screen4x3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400" b="1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1400" b="1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1400" b="1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1400" b="1" kern="1200">
        <a:solidFill>
          <a:srgbClr val="000000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333399"/>
    <a:srgbClr val="3333FF"/>
    <a:srgbClr val="33CC33"/>
    <a:srgbClr val="C3E8EB"/>
    <a:srgbClr val="00DFCA"/>
    <a:srgbClr val="CCFF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6" autoAdjust="0"/>
  </p:normalViewPr>
  <p:slideViewPr>
    <p:cSldViewPr>
      <p:cViewPr varScale="1">
        <p:scale>
          <a:sx n="60" d="100"/>
          <a:sy n="60" d="100"/>
        </p:scale>
        <p:origin x="835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6350000" y="9699625"/>
            <a:ext cx="692150" cy="48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201473" tIns="94310" rIns="201473" bIns="94310" anchor="ctr">
            <a:spAutoFit/>
          </a:bodyPr>
          <a:lstStyle>
            <a:lvl1pPr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187325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187325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187325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187325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3D4624F4-554F-490F-BDBD-B431EA2CC538}" type="slidenum">
              <a:rPr lang="en-US" altLang="en-US" sz="19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defRPr/>
              </a:pPr>
              <a:t>‹#›</a:t>
            </a:fld>
            <a:endParaRPr lang="en-US" altLang="en-US" sz="1900" b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21726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68338" y="515938"/>
            <a:ext cx="5781675" cy="43370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5688"/>
            <a:ext cx="5178425" cy="4306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201473" tIns="94310" rIns="201473" bIns="943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notes styles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6350000" y="9699625"/>
            <a:ext cx="692150" cy="482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201473" tIns="94310" rIns="201473" bIns="94310" anchor="ctr">
            <a:spAutoFit/>
          </a:bodyPr>
          <a:lstStyle>
            <a:lvl1pPr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 defTabSz="18732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defTabSz="187325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defTabSz="187325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defTabSz="187325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defTabSz="187325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fld id="{1543CC29-0115-43F9-A5EC-80710695CB2D}" type="slidenum">
              <a:rPr lang="en-US" altLang="en-US" sz="1900" b="0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pPr algn="r">
                <a:defRPr/>
              </a:pPr>
              <a:t>‹#›</a:t>
            </a:fld>
            <a:endParaRPr lang="en-US" altLang="en-US" sz="1900" b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87734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946757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978724"/>
      </p:ext>
    </p:extLst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95604"/>
      </p:ext>
    </p:extLst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7538752"/>
      </p:ext>
    </p:extLst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11366"/>
      </p:ext>
    </p:extLst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798894"/>
      </p:ext>
    </p:extLst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63856"/>
      </p:ext>
    </p:extLst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6637569"/>
      </p:ext>
    </p:extLst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1919794"/>
      </p:ext>
    </p:extLst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1039660"/>
      </p:ext>
    </p:extLst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43183"/>
      </p:ext>
    </p:extLst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752694"/>
      </p:ext>
    </p:extLst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SmartArt graphic</a:t>
            </a:r>
          </a:p>
        </p:txBody>
      </p:sp>
    </p:spTree>
    <p:extLst>
      <p:ext uri="{BB962C8B-B14F-4D97-AF65-F5344CB8AC3E}">
        <p14:creationId xmlns:p14="http://schemas.microsoft.com/office/powerpoint/2010/main" val="4183480480"/>
      </p:ext>
    </p:extLst>
  </p:cSld>
  <p:clrMapOvr>
    <a:masterClrMapping/>
  </p:clrMapOvr>
  <p:transition spd="slow"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167368"/>
      </p:ext>
    </p:extLst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jpeg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2"/>
          <p:cNvGraphicFramePr>
            <a:graphicFrameLocks noChangeAspect="1"/>
          </p:cNvGraphicFramePr>
          <p:nvPr/>
        </p:nvGraphicFramePr>
        <p:xfrm>
          <a:off x="0" y="3175"/>
          <a:ext cx="9144000" cy="685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8" name="Bitmap Image" r:id="rId17" imgW="9678751" imgH="7257143" progId="PBrush">
                  <p:embed/>
                </p:oleObj>
              </mc:Choice>
              <mc:Fallback>
                <p:oleObj name="Bitmap Image" r:id="rId17" imgW="9678751" imgH="7257143" progId="PBrush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175"/>
                        <a:ext cx="9144000" cy="6854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7F7F7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919191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0" descr="LOGO2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0"/>
            <a:ext cx="152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20"/>
          <p:cNvSpPr>
            <a:spLocks noChangeArrowheads="1"/>
          </p:cNvSpPr>
          <p:nvPr/>
        </p:nvSpPr>
        <p:spPr bwMode="auto">
          <a:xfrm>
            <a:off x="7239000" y="6324600"/>
            <a:ext cx="17049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1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1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1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1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pPr>
              <a:defRPr/>
            </a:pPr>
            <a:r>
              <a:rPr lang="en-US" altLang="en-US" sz="1600" b="0" smtClean="0">
                <a:solidFill>
                  <a:srgbClr val="333399"/>
                </a:solidFill>
                <a:latin typeface="Arial" pitchFamily="34" charset="0"/>
              </a:rPr>
              <a:t>Co-Confidential</a:t>
            </a:r>
            <a:endParaRPr lang="en-GB" altLang="en-US" sz="1600" b="0" smtClean="0">
              <a:solidFill>
                <a:srgbClr val="333399"/>
              </a:solidFill>
              <a:latin typeface="Arial" pitchFamily="34" charset="0"/>
            </a:endParaRPr>
          </a:p>
        </p:txBody>
      </p:sp>
      <p:sp>
        <p:nvSpPr>
          <p:cNvPr id="1029" name="Rectangle 4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4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pic>
        <p:nvPicPr>
          <p:cNvPr id="1031" name="Picture 46" descr="Picture1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23000"/>
            <a:ext cx="51816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ransition spd="slow">
    <p:circl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u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5000"/>
        <a:buFont typeface="Monotype Sorts" pitchFamily="2" charset="2"/>
        <a:buChar char="F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emf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3.jpe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 Box 14"/>
          <p:cNvSpPr txBox="1">
            <a:spLocks noChangeArrowheads="1"/>
          </p:cNvSpPr>
          <p:nvPr/>
        </p:nvSpPr>
        <p:spPr bwMode="auto">
          <a:xfrm>
            <a:off x="1071563" y="2852738"/>
            <a:ext cx="60944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SzPct val="65000"/>
              <a:buFont typeface="Monotype Sorts" pitchFamily="2" charset="2"/>
              <a:buChar char="F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High Mix Low Volume Printed Circuit Board Assembly, Box Build and Equipment Manufacturing</a:t>
            </a:r>
          </a:p>
        </p:txBody>
      </p:sp>
      <p:pic>
        <p:nvPicPr>
          <p:cNvPr id="18436" name="Picture 15" descr="UntitledRound1 cop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4048125"/>
            <a:ext cx="105251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16" descr="UntitledRound2 copy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600" y="5114925"/>
            <a:ext cx="1111250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17" descr="UntitledRound3 cop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725" y="3589338"/>
            <a:ext cx="11557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23" descr="ul%20logo_2_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4975" y="5000625"/>
            <a:ext cx="762000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50" y="4519613"/>
            <a:ext cx="935038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4519613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" y="4519613"/>
            <a:ext cx="922338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5588" y="4519613"/>
            <a:ext cx="942975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 bwMode="auto">
          <a:xfrm>
            <a:off x="366713" y="5470525"/>
            <a:ext cx="1033462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latin typeface="+mj-lt"/>
              </a:rPr>
              <a:t>IS09001:2015</a:t>
            </a:r>
          </a:p>
        </p:txBody>
      </p:sp>
      <p:sp>
        <p:nvSpPr>
          <p:cNvPr id="16" name="TextBox 15"/>
          <p:cNvSpPr txBox="1"/>
          <p:nvPr/>
        </p:nvSpPr>
        <p:spPr bwMode="auto">
          <a:xfrm>
            <a:off x="1446213" y="5462588"/>
            <a:ext cx="1101725" cy="2524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latin typeface="+mj-lt"/>
              </a:rPr>
              <a:t>IS014001:2015</a:t>
            </a:r>
          </a:p>
        </p:txBody>
      </p:sp>
      <p:sp>
        <p:nvSpPr>
          <p:cNvPr id="17" name="TextBox 16"/>
          <p:cNvSpPr txBox="1"/>
          <p:nvPr/>
        </p:nvSpPr>
        <p:spPr bwMode="auto">
          <a:xfrm>
            <a:off x="2622550" y="5449888"/>
            <a:ext cx="989013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latin typeface="+mj-lt"/>
              </a:rPr>
              <a:t>AS9100:2009</a:t>
            </a:r>
          </a:p>
        </p:txBody>
      </p:sp>
      <p:sp>
        <p:nvSpPr>
          <p:cNvPr id="18" name="TextBox 17"/>
          <p:cNvSpPr txBox="1"/>
          <p:nvPr/>
        </p:nvSpPr>
        <p:spPr bwMode="auto">
          <a:xfrm>
            <a:off x="3624263" y="5468938"/>
            <a:ext cx="1219200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000" dirty="0">
                <a:latin typeface="+mj-lt"/>
              </a:rPr>
              <a:t>ISO13485:2016</a:t>
            </a:r>
          </a:p>
        </p:txBody>
      </p:sp>
      <p:pic>
        <p:nvPicPr>
          <p:cNvPr id="18448" name="Picture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288088"/>
            <a:ext cx="6248400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9" name="Picture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8375" y="4664075"/>
            <a:ext cx="1843088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 bwMode="auto">
          <a:xfrm>
            <a:off x="5024438" y="5326063"/>
            <a:ext cx="18938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100" dirty="0">
                <a:solidFill>
                  <a:schemeClr val="tx1"/>
                </a:solidFill>
                <a:latin typeface="+mj-lt"/>
              </a:rPr>
              <a:t>Electronics AC7120</a:t>
            </a:r>
            <a:endParaRPr lang="en-SG" sz="11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451" name="TextBox 4"/>
          <p:cNvSpPr txBox="1">
            <a:spLocks noChangeArrowheads="1"/>
          </p:cNvSpPr>
          <p:nvPr/>
        </p:nvSpPr>
        <p:spPr bwMode="auto">
          <a:xfrm>
            <a:off x="7391400" y="152400"/>
            <a:ext cx="1752600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SG" altLang="en-US"/>
          </a:p>
        </p:txBody>
      </p:sp>
      <p:sp>
        <p:nvSpPr>
          <p:cNvPr id="18452" name="TextBox 5"/>
          <p:cNvSpPr txBox="1">
            <a:spLocks noChangeArrowheads="1"/>
          </p:cNvSpPr>
          <p:nvPr/>
        </p:nvSpPr>
        <p:spPr bwMode="auto">
          <a:xfrm>
            <a:off x="152400" y="6288088"/>
            <a:ext cx="1676400" cy="4048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SG" alt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28650" y="654049"/>
            <a:ext cx="7886700" cy="685801"/>
          </a:xfrm>
          <a:prstGeom prst="rect">
            <a:avLst/>
          </a:prstGeom>
        </p:spPr>
        <p:txBody>
          <a:bodyPr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pPr algn="l"/>
            <a:r>
              <a:rPr lang="en-US" sz="3200" b="0" kern="0" dirty="0" smtClean="0">
                <a:latin typeface="+mn-lt"/>
              </a:rPr>
              <a:t>New Production Introduction, NPI</a:t>
            </a:r>
            <a:endParaRPr lang="en-SG" sz="3200" b="0" kern="0" dirty="0">
              <a:latin typeface="+mn-lt"/>
            </a:endParaRP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628650" y="1447800"/>
            <a:ext cx="7886700" cy="447978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Monotype Sorts" pitchFamily="2" charset="2"/>
              <a:buChar char="u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5000"/>
              <a:buFont typeface="Monotype Sorts" pitchFamily="2" charset="2"/>
              <a:buChar char="F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00000"/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00000"/>
              <a:buChar char="•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600" b="0" kern="0" dirty="0" smtClean="0"/>
              <a:t>DFM / DFT Analysis</a:t>
            </a:r>
          </a:p>
          <a:p>
            <a:pPr lvl="1"/>
            <a:r>
              <a:rPr lang="en-US" sz="2200" b="0" kern="0" dirty="0" smtClean="0"/>
              <a:t>Analyze manufacturability in line with CEI processes</a:t>
            </a:r>
          </a:p>
          <a:p>
            <a:pPr lvl="2"/>
            <a:r>
              <a:rPr lang="en-US" sz="2200" b="0" kern="0" dirty="0" smtClean="0"/>
              <a:t>SMT process</a:t>
            </a:r>
          </a:p>
          <a:p>
            <a:pPr lvl="2"/>
            <a:r>
              <a:rPr lang="en-US" sz="2200" b="0" kern="0" dirty="0" smtClean="0"/>
              <a:t>AOI / MI process</a:t>
            </a:r>
          </a:p>
          <a:p>
            <a:pPr lvl="2"/>
            <a:r>
              <a:rPr lang="en-US" sz="2200" b="0" kern="0" dirty="0" smtClean="0"/>
              <a:t>Wave soldering process</a:t>
            </a:r>
          </a:p>
          <a:p>
            <a:pPr lvl="2"/>
            <a:r>
              <a:rPr lang="en-US" sz="2200" b="0" kern="0" dirty="0" smtClean="0"/>
              <a:t>Mechanical assembly process</a:t>
            </a:r>
          </a:p>
          <a:p>
            <a:pPr lvl="1"/>
            <a:r>
              <a:rPr lang="en-US" sz="2200" b="0" kern="0" dirty="0" smtClean="0"/>
              <a:t>Testability analysis for ICT and FCT</a:t>
            </a:r>
          </a:p>
          <a:p>
            <a:pPr lvl="2"/>
            <a:r>
              <a:rPr lang="en-US" sz="2200" b="0" kern="0" dirty="0" smtClean="0"/>
              <a:t>Test accessibility and coverage</a:t>
            </a:r>
          </a:p>
          <a:p>
            <a:pPr lvl="2"/>
            <a:r>
              <a:rPr lang="en-US" sz="2200" b="0" kern="0" dirty="0" smtClean="0"/>
              <a:t>Other test for enhance reliability – Burn-in </a:t>
            </a:r>
          </a:p>
          <a:p>
            <a:r>
              <a:rPr lang="en-US" sz="2600" b="0" kern="0" dirty="0" smtClean="0"/>
              <a:t>Prototype Run</a:t>
            </a:r>
          </a:p>
          <a:p>
            <a:pPr lvl="1"/>
            <a:r>
              <a:rPr lang="en-US" sz="2200" b="0" kern="0" dirty="0" smtClean="0"/>
              <a:t>Complete prototype build within 20 working days from material sourcing to production run and delivery of finish good</a:t>
            </a:r>
          </a:p>
          <a:p>
            <a:pPr lvl="1"/>
            <a:endParaRPr lang="en-US" b="0" kern="0" dirty="0" smtClean="0"/>
          </a:p>
          <a:p>
            <a:endParaRPr lang="en-US" b="0" kern="0" dirty="0" smtClean="0"/>
          </a:p>
          <a:p>
            <a:pPr marL="342900" lvl="1" indent="0">
              <a:buFontTx/>
              <a:buNone/>
            </a:pPr>
            <a:endParaRPr lang="en-SG" b="0" kern="0" dirty="0"/>
          </a:p>
        </p:txBody>
      </p:sp>
      <p:sp>
        <p:nvSpPr>
          <p:cNvPr id="4" name="Slide Number Placeholder 4"/>
          <p:cNvSpPr txBox="1">
            <a:spLocks/>
          </p:cNvSpPr>
          <p:nvPr/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400" b="1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sz="1400" b="1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sz="1400" b="1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sz="1400" b="1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sz="1400" b="1" kern="1200">
                <a:solidFill>
                  <a:srgbClr val="000000"/>
                </a:solidFill>
                <a:latin typeface="Times New Roman" panose="02020603050405020304" pitchFamily="18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SG" smtClean="0">
                <a:latin typeface="+mn-lt"/>
              </a:rPr>
              <a:t> Slide No. </a:t>
            </a:r>
            <a:fld id="{0DA55690-DF79-45AF-8F10-F864E4BA1029}" type="slidenum">
              <a:rPr lang="en-SG" smtClean="0">
                <a:latin typeface="+mn-lt"/>
              </a:rPr>
              <a:pPr/>
              <a:t>1</a:t>
            </a:fld>
            <a:endParaRPr lang="en-SG" dirty="0">
              <a:latin typeface="+mn-lt"/>
            </a:endParaRPr>
          </a:p>
        </p:txBody>
      </p:sp>
      <p:sp>
        <p:nvSpPr>
          <p:cNvPr id="5" name="Footer Placeholder 3"/>
          <p:cNvSpPr txBox="1">
            <a:spLocks/>
          </p:cNvSpPr>
          <p:nvPr/>
        </p:nvSpPr>
        <p:spPr>
          <a:xfrm>
            <a:off x="628650" y="6400369"/>
            <a:ext cx="575310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mtClean="0"/>
              <a:t>CEI Limited					Co-Confidential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719552255"/>
      </p:ext>
    </p:extLst>
  </p:cSld>
  <p:clrMapOvr>
    <a:masterClrMapping/>
  </p:clrMapOvr>
  <p:transition spd="slow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37" y="964616"/>
            <a:ext cx="8578850" cy="5199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31469"/>
      </p:ext>
    </p:extLst>
  </p:cSld>
  <p:clrMapOvr>
    <a:masterClrMapping/>
  </p:clrMapOvr>
  <p:transition spd="slow">
    <p:circl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914400" y="1109597"/>
            <a:ext cx="74676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50000"/>
              </a:spcBef>
              <a:buFont typeface="+mj-lt"/>
              <a:buAutoNum type="alphaUcPeriod"/>
            </a:pPr>
            <a:r>
              <a:rPr lang="en-US" sz="2400" b="0" dirty="0" smtClean="0">
                <a:solidFill>
                  <a:schemeClr val="tx1"/>
                </a:solidFill>
              </a:rPr>
              <a:t>In-Circuit test (ICT)</a:t>
            </a:r>
            <a:endParaRPr lang="en-US" sz="2400" b="0" dirty="0" smtClean="0">
              <a:solidFill>
                <a:schemeClr val="tx1"/>
              </a:solidFill>
            </a:endParaRPr>
          </a:p>
          <a:p>
            <a:pPr marL="7429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Testability and coverage analysis for ICT</a:t>
            </a:r>
          </a:p>
          <a:p>
            <a:pPr marL="7429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ICT test platform</a:t>
            </a:r>
          </a:p>
          <a:p>
            <a:pPr marL="1257300" lvl="2" indent="-3429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000" b="0" dirty="0" err="1" smtClean="0">
                <a:solidFill>
                  <a:schemeClr val="tx1"/>
                </a:solidFill>
              </a:rPr>
              <a:t>Genrad</a:t>
            </a:r>
            <a:r>
              <a:rPr lang="en-US" sz="2000" b="0" dirty="0" smtClean="0">
                <a:solidFill>
                  <a:schemeClr val="tx1"/>
                </a:solidFill>
              </a:rPr>
              <a:t> 228x</a:t>
            </a:r>
          </a:p>
          <a:p>
            <a:pPr marL="1257300" lvl="2" indent="-3429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000" b="0" dirty="0" smtClean="0">
                <a:solidFill>
                  <a:schemeClr val="tx1"/>
                </a:solidFill>
              </a:rPr>
              <a:t>Agilent 3070</a:t>
            </a:r>
          </a:p>
          <a:p>
            <a:pPr marL="1257300" lvl="2" indent="-3429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000" b="0" dirty="0" smtClean="0">
                <a:solidFill>
                  <a:schemeClr val="tx1"/>
                </a:solidFill>
              </a:rPr>
              <a:t>Medalist i1000</a:t>
            </a:r>
          </a:p>
          <a:p>
            <a:pPr marL="1257300" lvl="2" indent="-3429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000" b="0" dirty="0" smtClean="0">
                <a:solidFill>
                  <a:schemeClr val="tx1"/>
                </a:solidFill>
              </a:rPr>
              <a:t>Takaya Flying Probe tester</a:t>
            </a:r>
          </a:p>
          <a:p>
            <a:pPr marL="7429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Co-ordinate ICT fixture and program development with ICT vendors</a:t>
            </a:r>
          </a:p>
          <a:p>
            <a:pPr marL="742950" lvl="1" indent="-28575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 Test program &amp; fixture migration  - in view of possible </a:t>
            </a:r>
            <a:r>
              <a:rPr lang="en-US" sz="2000" b="0" dirty="0" err="1" smtClean="0">
                <a:solidFill>
                  <a:schemeClr val="tx1"/>
                </a:solidFill>
              </a:rPr>
              <a:t>obsoletion</a:t>
            </a:r>
            <a:r>
              <a:rPr lang="en-US" sz="2000" b="0" dirty="0" smtClean="0">
                <a:solidFill>
                  <a:schemeClr val="tx1"/>
                </a:solidFill>
              </a:rPr>
              <a:t> of </a:t>
            </a:r>
            <a:r>
              <a:rPr lang="en-US" sz="2000" b="0" dirty="0" err="1" smtClean="0">
                <a:solidFill>
                  <a:schemeClr val="tx1"/>
                </a:solidFill>
              </a:rPr>
              <a:t>Genrad</a:t>
            </a:r>
            <a:r>
              <a:rPr lang="en-US" sz="2000" b="0" dirty="0" smtClean="0">
                <a:solidFill>
                  <a:schemeClr val="tx1"/>
                </a:solidFill>
              </a:rPr>
              <a:t> test system</a:t>
            </a:r>
            <a:endParaRPr lang="en-SG" sz="1600" b="0" dirty="0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914400" y="463265"/>
            <a:ext cx="55048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 smtClean="0">
                <a:solidFill>
                  <a:schemeClr val="tx1"/>
                </a:solidFill>
              </a:rPr>
              <a:t>Test </a:t>
            </a:r>
            <a:r>
              <a:rPr lang="en-US" sz="3200" b="0" dirty="0" smtClean="0">
                <a:solidFill>
                  <a:schemeClr val="tx1"/>
                </a:solidFill>
              </a:rPr>
              <a:t>Engineering</a:t>
            </a:r>
            <a:r>
              <a:rPr lang="en-US" sz="3600" b="0" dirty="0" smtClean="0">
                <a:solidFill>
                  <a:schemeClr val="tx1"/>
                </a:solidFill>
              </a:rPr>
              <a:t> Capabilities </a:t>
            </a:r>
            <a:endParaRPr lang="en-SG" sz="36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062327"/>
      </p:ext>
    </p:extLst>
  </p:cSld>
  <p:clrMapOvr>
    <a:masterClrMapping/>
  </p:clrMapOvr>
  <p:transition spd="slow"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 bwMode="auto">
          <a:xfrm>
            <a:off x="914400" y="1109597"/>
            <a:ext cx="7467600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457200" indent="-457200">
              <a:spcBef>
                <a:spcPct val="50000"/>
              </a:spcBef>
              <a:buAutoNum type="alphaUcPeriod" startAt="2"/>
            </a:pPr>
            <a:r>
              <a:rPr lang="en-US" sz="2400" b="0" dirty="0" smtClean="0">
                <a:solidFill>
                  <a:schemeClr val="tx1"/>
                </a:solidFill>
              </a:rPr>
              <a:t>Functional Test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Test development platform capable:</a:t>
            </a:r>
          </a:p>
          <a:p>
            <a:pPr marL="1257300" lvl="2" indent="-3429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000" b="0" dirty="0" smtClean="0">
                <a:solidFill>
                  <a:schemeClr val="tx1"/>
                </a:solidFill>
              </a:rPr>
              <a:t>NI Lab View</a:t>
            </a:r>
          </a:p>
          <a:p>
            <a:pPr marL="1257300" lvl="2" indent="-3429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000" b="0" dirty="0" smtClean="0">
                <a:solidFill>
                  <a:schemeClr val="tx1"/>
                </a:solidFill>
              </a:rPr>
              <a:t>Embedded System Test</a:t>
            </a:r>
          </a:p>
          <a:p>
            <a:pPr marL="1257300" lvl="2" indent="-3429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000" b="0" dirty="0" smtClean="0">
                <a:solidFill>
                  <a:schemeClr val="tx1"/>
                </a:solidFill>
              </a:rPr>
              <a:t>Boundary Scan Test</a:t>
            </a:r>
          </a:p>
          <a:p>
            <a:pPr marL="1257300" lvl="2" indent="-342900">
              <a:spcBef>
                <a:spcPct val="50000"/>
              </a:spcBef>
              <a:buFont typeface="Wingdings" panose="05000000000000000000" pitchFamily="2" charset="2"/>
              <a:buChar char="§"/>
            </a:pPr>
            <a:r>
              <a:rPr lang="en-US" sz="2000" b="0" dirty="0" smtClean="0">
                <a:solidFill>
                  <a:schemeClr val="tx1"/>
                </a:solidFill>
              </a:rPr>
              <a:t>Other standalone test for low complexity assembly</a:t>
            </a:r>
          </a:p>
          <a:p>
            <a:pPr marL="800100" lvl="1" indent="-342900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0" dirty="0" smtClean="0">
                <a:solidFill>
                  <a:schemeClr val="tx1"/>
                </a:solidFill>
              </a:rPr>
              <a:t>Migrating test from Racal to GTS platform due to Racal tester </a:t>
            </a:r>
            <a:r>
              <a:rPr lang="en-US" sz="2000" b="0" dirty="0" err="1" smtClean="0">
                <a:solidFill>
                  <a:schemeClr val="tx1"/>
                </a:solidFill>
              </a:rPr>
              <a:t>obsoletion</a:t>
            </a:r>
            <a:r>
              <a:rPr lang="en-US" sz="2000" b="0" dirty="0" smtClean="0">
                <a:solidFill>
                  <a:schemeClr val="tx1"/>
                </a:solidFill>
              </a:rPr>
              <a:t>.</a:t>
            </a:r>
          </a:p>
          <a:p>
            <a:pPr lvl="1">
              <a:spcBef>
                <a:spcPct val="50000"/>
              </a:spcBef>
            </a:pPr>
            <a:r>
              <a:rPr lang="en-US" sz="2000" b="0" dirty="0" smtClean="0">
                <a:solidFill>
                  <a:schemeClr val="tx1"/>
                </a:solidFill>
              </a:rPr>
              <a:t>Functional test development shall required close collaboration with customer test engineering / design team.</a:t>
            </a:r>
          </a:p>
          <a:p>
            <a:pPr lvl="1">
              <a:spcBef>
                <a:spcPct val="50000"/>
              </a:spcBef>
            </a:pPr>
            <a:r>
              <a:rPr lang="en-US" sz="2000" b="0" dirty="0" smtClean="0">
                <a:solidFill>
                  <a:schemeClr val="tx1"/>
                </a:solidFill>
              </a:rPr>
              <a:t>Detail understanding of UUT functional and specification requirement.</a:t>
            </a:r>
            <a:endParaRPr lang="en-SG" sz="1600" b="0" dirty="0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914400" y="463265"/>
            <a:ext cx="55048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0" dirty="0" smtClean="0">
                <a:solidFill>
                  <a:schemeClr val="tx1"/>
                </a:solidFill>
              </a:rPr>
              <a:t>Test </a:t>
            </a:r>
            <a:r>
              <a:rPr lang="en-US" sz="3200" b="0" dirty="0" smtClean="0">
                <a:solidFill>
                  <a:schemeClr val="tx1"/>
                </a:solidFill>
              </a:rPr>
              <a:t>Engineering</a:t>
            </a:r>
            <a:r>
              <a:rPr lang="en-US" sz="3600" b="0" dirty="0" smtClean="0">
                <a:solidFill>
                  <a:schemeClr val="tx1"/>
                </a:solidFill>
              </a:rPr>
              <a:t> Capabilities </a:t>
            </a:r>
            <a:endParaRPr lang="en-SG" sz="3600" b="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41046"/>
      </p:ext>
    </p:extLst>
  </p:cSld>
  <p:clrMapOvr>
    <a:masterClrMapping/>
  </p:clrMapOvr>
  <p:transition spd="slow">
    <p:circle/>
  </p:transition>
</p:sld>
</file>

<file path=ppt/theme/theme1.xml><?xml version="1.0" encoding="utf-8"?>
<a:theme xmlns:a="http://schemas.openxmlformats.org/drawingml/2006/main" name="Worldb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F7F7F7"/>
      </a:accent1>
      <a:accent2>
        <a:srgbClr val="DADADA"/>
      </a:accent2>
      <a:accent3>
        <a:srgbClr val="FFFFFF"/>
      </a:accent3>
      <a:accent4>
        <a:srgbClr val="000000"/>
      </a:accent4>
      <a:accent5>
        <a:srgbClr val="FAFAFA"/>
      </a:accent5>
      <a:accent6>
        <a:srgbClr val="C5C5C5"/>
      </a:accent6>
      <a:hlink>
        <a:srgbClr val="676767"/>
      </a:hlink>
      <a:folHlink>
        <a:srgbClr val="CECECE"/>
      </a:folHlink>
    </a:clrScheme>
    <a:fontScheme name="Worldb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12700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>
        <a:spAutoFit/>
      </a:bodyPr>
      <a:lstStyle>
        <a:defPPr>
          <a:spcBef>
            <a:spcPct val="50000"/>
          </a:spcBef>
          <a:buFontTx/>
          <a:buAutoNum type="arabicPlain" startAt="1980"/>
          <a:defRPr sz="1600" b="0" dirty="0" smtClean="0">
            <a:solidFill>
              <a:schemeClr val="tx1"/>
            </a:solidFill>
          </a:defRPr>
        </a:defPPr>
      </a:lstStyle>
    </a:txDef>
  </a:objectDefaults>
  <a:extraClrSchemeLst>
    <a:extraClrScheme>
      <a:clrScheme name="Worldb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b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ldb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b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b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b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b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EI Presentation 07 Jul 17.pptx" id="{66141B08-EE31-4062-8A66-0E5811272A6F}" vid="{27BB9527-7310-4AD7-9A48-DC7BB1BC0015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CEI Presentation 07 Jul 17</Template>
  <TotalTime>465</TotalTime>
  <Pages>38</Pages>
  <Words>207</Words>
  <Application>Microsoft Office PowerPoint</Application>
  <PresentationFormat>On-screen Show (4:3)</PresentationFormat>
  <Paragraphs>41</Paragraphs>
  <Slides>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Monotype Sorts</vt:lpstr>
      <vt:lpstr>Arial</vt:lpstr>
      <vt:lpstr>Times New Roman</vt:lpstr>
      <vt:lpstr>Wingdings</vt:lpstr>
      <vt:lpstr>Worldb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CEI Contract Manufacturing Limited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Leong Soh Kuan, Adrienne</dc:creator>
  <cp:lastModifiedBy>Tan Choon Ann</cp:lastModifiedBy>
  <cp:revision>65</cp:revision>
  <cp:lastPrinted>2015-10-06T10:55:22Z</cp:lastPrinted>
  <dcterms:created xsi:type="dcterms:W3CDTF">2017-07-05T09:02:31Z</dcterms:created>
  <dcterms:modified xsi:type="dcterms:W3CDTF">2018-09-07T05:58:08Z</dcterms:modified>
</cp:coreProperties>
</file>