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13"/>
  </p:notesMasterIdLst>
  <p:handoutMasterIdLst>
    <p:handoutMasterId r:id="rId14"/>
  </p:handoutMasterIdLst>
  <p:sldIdLst>
    <p:sldId id="256" r:id="rId3"/>
    <p:sldId id="257" r:id="rId4"/>
    <p:sldId id="295" r:id="rId5"/>
    <p:sldId id="273" r:id="rId6"/>
    <p:sldId id="274" r:id="rId7"/>
    <p:sldId id="275" r:id="rId8"/>
    <p:sldId id="276" r:id="rId9"/>
    <p:sldId id="277" r:id="rId10"/>
    <p:sldId id="278" r:id="rId11"/>
    <p:sldId id="296" r:id="rId12"/>
  </p:sldIdLst>
  <p:sldSz cx="9144000" cy="5143500" type="screen16x9"/>
  <p:notesSz cx="6896100" cy="9236075"/>
  <p:custDataLst>
    <p:tags r:id="rId15"/>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7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p:cViewPr varScale="1">
        <p:scale>
          <a:sx n="92" d="100"/>
          <a:sy n="92" d="100"/>
        </p:scale>
        <p:origin x="-738" y="-96"/>
      </p:cViewPr>
      <p:guideLst>
        <p:guide orient="horz" pos="2160"/>
        <p:guide orient="horz" pos="1620"/>
        <p:guide pos="2880"/>
      </p:guideLst>
    </p:cSldViewPr>
  </p:slideViewPr>
  <p:notesTextViewPr>
    <p:cViewPr>
      <p:scale>
        <a:sx n="100" d="100"/>
        <a:sy n="100" d="100"/>
      </p:scale>
      <p:origin x="0" y="0"/>
    </p:cViewPr>
  </p:notesTextViewPr>
  <p:sorterViewPr>
    <p:cViewPr>
      <p:scale>
        <a:sx n="90" d="100"/>
        <a:sy n="90"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7/2/2018</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7/2/2018</a:t>
            </a:fld>
            <a:endParaRPr lang="en-US"/>
          </a:p>
        </p:txBody>
      </p:sp>
      <p:sp>
        <p:nvSpPr>
          <p:cNvPr id="4" name="Slide Image Placeholder 3"/>
          <p:cNvSpPr>
            <a:spLocks noGrp="1" noRot="1" noChangeAspect="1"/>
          </p:cNvSpPr>
          <p:nvPr>
            <p:ph type="sldImg" idx="2"/>
          </p:nvPr>
        </p:nvSpPr>
        <p:spPr>
          <a:xfrm>
            <a:off x="369888"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en-US" dirty="0" smtClean="0"/>
              <a:t>Click to edit Master title style</a:t>
            </a:r>
            <a:endParaRPr lang="en-US" dirty="0"/>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dirty="0" smtClean="0"/>
              <a:t>Click to edit Master subtitle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180035"/>
            <a:ext cx="9144000" cy="1125140"/>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099466"/>
            <a:ext cx="86868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4" name="Rectangle 16"/>
          <p:cNvSpPr>
            <a:spLocks noGrp="1" noChangeArrowheads="1"/>
          </p:cNvSpPr>
          <p:nvPr>
            <p:ph type="title"/>
          </p:nvPr>
        </p:nvSpPr>
        <p:spPr bwMode="gray">
          <a:xfrm>
            <a:off x="139336" y="139067"/>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4" name="Content Placeholder 3"/>
          <p:cNvSpPr>
            <a:spLocks noGrp="1"/>
          </p:cNvSpPr>
          <p:nvPr>
            <p:ph sz="half" idx="2"/>
          </p:nvPr>
        </p:nvSpPr>
        <p:spPr>
          <a:xfrm>
            <a:off x="4648200"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chemeClr val="accent1"/>
                </a:solidFill>
              </a:defRPr>
            </a:lvl1p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23601"/>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dirty="0" smtClean="0"/>
              <a:t>Click to edit Master title style</a:t>
            </a:r>
            <a:endParaRPr lang="en-US" dirty="0"/>
          </a:p>
        </p:txBody>
      </p:sp>
      <p:sp>
        <p:nvSpPr>
          <p:cNvPr id="10" name="Content Placeholder 3"/>
          <p:cNvSpPr>
            <a:spLocks noGrp="1"/>
          </p:cNvSpPr>
          <p:nvPr>
            <p:ph sz="half" idx="12"/>
          </p:nvPr>
        </p:nvSpPr>
        <p:spPr>
          <a:xfrm>
            <a:off x="228600" y="30187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3"/>
          <p:cNvSpPr>
            <a:spLocks noGrp="1"/>
          </p:cNvSpPr>
          <p:nvPr>
            <p:ph sz="half" idx="13"/>
          </p:nvPr>
        </p:nvSpPr>
        <p:spPr>
          <a:xfrm>
            <a:off x="228600" y="10025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0" name="Content Placeholder 5"/>
          <p:cNvSpPr>
            <a:spLocks noGrp="1"/>
          </p:cNvSpPr>
          <p:nvPr>
            <p:ph sz="quarter" idx="10"/>
          </p:nvPr>
        </p:nvSpPr>
        <p:spPr>
          <a:xfrm>
            <a:off x="228600" y="1715666"/>
            <a:ext cx="4267200" cy="3142084"/>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16"/>
          <p:cNvSpPr>
            <a:spLocks noGrp="1" noChangeArrowheads="1"/>
          </p:cNvSpPr>
          <p:nvPr>
            <p:ph type="title"/>
          </p:nvPr>
        </p:nvSpPr>
        <p:spPr bwMode="gray">
          <a:xfrm>
            <a:off x="139336" y="139958"/>
            <a:ext cx="6629400" cy="754380"/>
          </a:xfrm>
          <a:prstGeom prst="rect">
            <a:avLst/>
          </a:prstGeom>
          <a:noFill/>
          <a:ln w="9525">
            <a:noFill/>
            <a:miter lim="800000"/>
            <a:headEnd/>
            <a:tailEnd/>
          </a:ln>
          <a:effectLst/>
        </p:spPr>
        <p:txBody>
          <a:bodyPr/>
          <a:lstStyle>
            <a:lvl1pPr>
              <a:defRPr lang="en-US" sz="2000" b="0" dirty="0" smtClean="0">
                <a:solidFill>
                  <a:srgbClr val="0077BB"/>
                </a:solidFill>
                <a:effectLst/>
                <a:latin typeface="Arial"/>
                <a:ea typeface="MS PGothic" pitchFamily="34" charset="-128"/>
                <a:cs typeface="Arial"/>
              </a:defRPr>
            </a:lvl1pPr>
          </a:lstStyle>
          <a:p>
            <a:pPr lvl="0"/>
            <a:r>
              <a:rPr lang="en-US" dirty="0" smtClean="0"/>
              <a:t>Click to edit Master title style</a:t>
            </a:r>
            <a:endParaRPr lang="en-US" dirty="0"/>
          </a:p>
        </p:txBody>
      </p:sp>
      <p:sp>
        <p:nvSpPr>
          <p:cNvPr id="7" name="Content Placeholder 5"/>
          <p:cNvSpPr>
            <a:spLocks noGrp="1"/>
          </p:cNvSpPr>
          <p:nvPr>
            <p:ph sz="quarter" idx="11"/>
          </p:nvPr>
        </p:nvSpPr>
        <p:spPr>
          <a:xfrm>
            <a:off x="4648200" y="1720018"/>
            <a:ext cx="4267200" cy="3137732"/>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112421"/>
            <a:ext cx="6629400" cy="754380"/>
          </a:xfrm>
        </p:spPr>
        <p:txBody>
          <a:bodyPr/>
          <a:lstStyle>
            <a:lvl1pPr>
              <a:defRPr>
                <a:solidFill>
                  <a:srgbClr val="0077BB"/>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23838" y="100405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half" idx="10"/>
          </p:nvPr>
        </p:nvSpPr>
        <p:spPr>
          <a:xfrm>
            <a:off x="4703134" y="1004058"/>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1"/>
          </p:nvPr>
        </p:nvSpPr>
        <p:spPr>
          <a:xfrm>
            <a:off x="228600"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2"/>
          </p:nvPr>
        </p:nvSpPr>
        <p:spPr>
          <a:xfrm>
            <a:off x="4707896"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rgbClr val="0077BB"/>
                </a:solidFill>
              </a:defRPr>
            </a:lvl1pPr>
          </a:lstStyle>
          <a:p>
            <a:pPr lvl="0"/>
            <a:r>
              <a:rPr lang="en-US" dirty="0" smtClean="0"/>
              <a:t>Click to edit Master title style</a:t>
            </a:r>
            <a:endParaRPr lang="en-US" dirty="0"/>
          </a:p>
        </p:txBody>
      </p:sp>
      <p:sp>
        <p:nvSpPr>
          <p:cNvPr id="10" name="Content Placeholder 2"/>
          <p:cNvSpPr>
            <a:spLocks noGrp="1"/>
          </p:cNvSpPr>
          <p:nvPr>
            <p:ph sz="half" idx="1"/>
          </p:nvPr>
        </p:nvSpPr>
        <p:spPr>
          <a:xfrm>
            <a:off x="223838" y="100420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2"/>
          <p:cNvSpPr>
            <a:spLocks noGrp="1"/>
          </p:cNvSpPr>
          <p:nvPr>
            <p:ph sz="half" idx="12"/>
          </p:nvPr>
        </p:nvSpPr>
        <p:spPr>
          <a:xfrm>
            <a:off x="4701365" y="1004208"/>
            <a:ext cx="4256315" cy="188595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3"/>
          <p:cNvSpPr>
            <a:spLocks noGrp="1"/>
          </p:cNvSpPr>
          <p:nvPr>
            <p:ph sz="half" idx="13"/>
          </p:nvPr>
        </p:nvSpPr>
        <p:spPr>
          <a:xfrm>
            <a:off x="228600" y="3019343"/>
            <a:ext cx="8675914" cy="1920240"/>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129783"/>
            <a:ext cx="8686800" cy="3861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Text Box 4"/>
          <p:cNvSpPr txBox="1">
            <a:spLocks noChangeArrowheads="1"/>
          </p:cNvSpPr>
          <p:nvPr/>
        </p:nvSpPr>
        <p:spPr bwMode="auto">
          <a:xfrm>
            <a:off x="8592" y="4960095"/>
            <a:ext cx="1405872" cy="200055"/>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©2017 Waters Corporation</a:t>
            </a:r>
          </a:p>
        </p:txBody>
      </p:sp>
      <p:sp>
        <p:nvSpPr>
          <p:cNvPr id="1029" name="Rectangle 16"/>
          <p:cNvSpPr>
            <a:spLocks noGrp="1" noChangeArrowheads="1"/>
          </p:cNvSpPr>
          <p:nvPr>
            <p:ph type="title"/>
          </p:nvPr>
        </p:nvSpPr>
        <p:spPr bwMode="gray">
          <a:xfrm>
            <a:off x="131763" y="133230"/>
            <a:ext cx="6629400" cy="754380"/>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endParaRPr lang="en-US" dirty="0"/>
          </a:p>
        </p:txBody>
      </p:sp>
      <p:sp>
        <p:nvSpPr>
          <p:cNvPr id="7" name="Text Box 4"/>
          <p:cNvSpPr txBox="1">
            <a:spLocks noChangeArrowheads="1"/>
          </p:cNvSpPr>
          <p:nvPr/>
        </p:nvSpPr>
        <p:spPr bwMode="auto">
          <a:xfrm>
            <a:off x="8772786" y="4941045"/>
            <a:ext cx="371215" cy="20005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sp>
        <p:nvSpPr>
          <p:cNvPr id="9" name="TextBox 8"/>
          <p:cNvSpPr txBox="1"/>
          <p:nvPr userDrawn="1"/>
        </p:nvSpPr>
        <p:spPr>
          <a:xfrm>
            <a:off x="1400255" y="4933950"/>
            <a:ext cx="1633781" cy="230832"/>
          </a:xfrm>
          <a:prstGeom prst="rect">
            <a:avLst/>
          </a:prstGeom>
          <a:noFill/>
        </p:spPr>
        <p:txBody>
          <a:bodyPr wrap="none" rtlCol="0">
            <a:spAutoFit/>
          </a:bodyPr>
          <a:lstStyle/>
          <a:p>
            <a:r>
              <a:rPr lang="en-US" sz="900" dirty="0" smtClean="0">
                <a:latin typeface="Arial"/>
                <a:cs typeface="Arial"/>
              </a:rPr>
              <a:t>COMPANY CONFIDENTIAL</a:t>
            </a:r>
            <a:endParaRPr lang="en-US" sz="900" dirty="0">
              <a:latin typeface="Arial"/>
              <a:cs typeface="Arial"/>
            </a:endParaRPr>
          </a:p>
        </p:txBody>
      </p:sp>
      <p:pic>
        <p:nvPicPr>
          <p:cNvPr id="12" name="Picture 11" descr="Waters_logo_black.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7195054" y="419793"/>
            <a:ext cx="1803126" cy="416332"/>
          </a:xfrm>
          <a:prstGeom prst="rect">
            <a:avLst/>
          </a:prstGeom>
        </p:spPr>
      </p:pic>
      <p:pic>
        <p:nvPicPr>
          <p:cNvPr id="13" name="Picture 12" descr="WATERS_PPT_ARTBAR_10x.5.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99481" y="0"/>
            <a:ext cx="8153400" cy="407670"/>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0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18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sz="1600">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sz="1600">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Waters_logo_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65043" y="2132314"/>
            <a:ext cx="4144964" cy="957049"/>
          </a:xfrm>
          <a:prstGeom prst="rect">
            <a:avLst/>
          </a:prstGeom>
        </p:spPr>
      </p:pic>
      <p:pic>
        <p:nvPicPr>
          <p:cNvPr id="6" name="Picture 5" descr="WATERS_PPT_ARTBAR_10x.5.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762"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Efforts at Waters to Resolve “High Blanks” and </a:t>
            </a:r>
            <a:r>
              <a:rPr lang="en-US" dirty="0" err="1" smtClean="0"/>
              <a:t>Carryove</a:t>
            </a:r>
            <a:r>
              <a:rPr lang="en-US" dirty="0" smtClean="0"/>
              <a:t> Issues</a:t>
            </a:r>
            <a:endParaRPr lang="en-US" dirty="0"/>
          </a:p>
        </p:txBody>
      </p:sp>
      <p:sp>
        <p:nvSpPr>
          <p:cNvPr id="3" name="Subtitle 2"/>
          <p:cNvSpPr>
            <a:spLocks noGrp="1"/>
          </p:cNvSpPr>
          <p:nvPr>
            <p:ph type="subTitle" idx="1"/>
          </p:nvPr>
        </p:nvSpPr>
        <p:spPr/>
        <p:txBody>
          <a:bodyPr/>
          <a:lstStyle/>
          <a:p>
            <a:r>
              <a:rPr lang="en-US" dirty="0" smtClean="0"/>
              <a:t>June 28, 2018</a:t>
            </a:r>
            <a:endParaRPr lang="en-US" dirty="0"/>
          </a:p>
        </p:txBody>
      </p:sp>
    </p:spTree>
    <p:extLst>
      <p:ext uri="{BB962C8B-B14F-4D97-AF65-F5344CB8AC3E}">
        <p14:creationId xmlns:p14="http://schemas.microsoft.com/office/powerpoint/2010/main" val="628914182"/>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Three Current Activities </a:t>
            </a:r>
            <a:endParaRPr lang="en-US" dirty="0"/>
          </a:p>
        </p:txBody>
      </p:sp>
      <p:sp>
        <p:nvSpPr>
          <p:cNvPr id="6" name="Content Placeholder 5"/>
          <p:cNvSpPr>
            <a:spLocks noGrp="1"/>
          </p:cNvSpPr>
          <p:nvPr>
            <p:ph sz="half" idx="1"/>
          </p:nvPr>
        </p:nvSpPr>
        <p:spPr>
          <a:xfrm>
            <a:off x="152400" y="1352550"/>
            <a:ext cx="8644164" cy="2514600"/>
          </a:xfrm>
        </p:spPr>
        <p:txBody>
          <a:bodyPr>
            <a:normAutofit lnSpcReduction="10000"/>
          </a:bodyPr>
          <a:lstStyle/>
          <a:p>
            <a:endParaRPr lang="en-US" sz="2000" dirty="0" smtClean="0"/>
          </a:p>
          <a:p>
            <a:pPr marL="576262" lvl="1" indent="-342900">
              <a:buFont typeface="+mj-lt"/>
              <a:buAutoNum type="arabicPeriod"/>
            </a:pPr>
            <a:r>
              <a:rPr lang="en-US" dirty="0" smtClean="0"/>
              <a:t>Attempts to rationalize the output from various tests that describe seal pack geometry</a:t>
            </a:r>
          </a:p>
          <a:p>
            <a:pPr marL="812800" lvl="2" indent="-342900">
              <a:buNone/>
            </a:pPr>
            <a:r>
              <a:rPr lang="en-US" dirty="0" smtClean="0"/>
              <a:t>	</a:t>
            </a:r>
            <a:r>
              <a:rPr lang="en-US" sz="1400" dirty="0" smtClean="0"/>
              <a:t>This will be discussed elsewhere</a:t>
            </a:r>
          </a:p>
          <a:p>
            <a:pPr marL="812800" lvl="2" indent="-342900">
              <a:buNone/>
            </a:pPr>
            <a:endParaRPr lang="en-US" dirty="0" smtClean="0"/>
          </a:p>
          <a:p>
            <a:pPr marL="576262" lvl="1" indent="-342900">
              <a:buFont typeface="+mj-lt"/>
              <a:buAutoNum type="arabicPeriod"/>
            </a:pPr>
            <a:r>
              <a:rPr lang="en-US" dirty="0" smtClean="0"/>
              <a:t>Remote experiments conducted by Waters personnel on QA system at </a:t>
            </a:r>
            <a:r>
              <a:rPr lang="en-US" dirty="0" err="1" smtClean="0"/>
              <a:t>Flextronix</a:t>
            </a:r>
            <a:endParaRPr lang="en-US" dirty="0" smtClean="0"/>
          </a:p>
          <a:p>
            <a:pPr marL="576262" lvl="1" indent="-342900">
              <a:buFont typeface="+mj-lt"/>
              <a:buAutoNum type="arabicPeriod"/>
            </a:pPr>
            <a:endParaRPr lang="en-US" dirty="0" smtClean="0"/>
          </a:p>
          <a:p>
            <a:pPr marL="576262" lvl="1" indent="-342900">
              <a:buFont typeface="+mj-lt"/>
              <a:buAutoNum type="arabicPeriod"/>
            </a:pPr>
            <a:r>
              <a:rPr lang="en-US" dirty="0" smtClean="0"/>
              <a:t>Experiments, on systems in Milford, to reproduce carryover behavior in Singapore  </a:t>
            </a:r>
          </a:p>
          <a:p>
            <a:pPr marL="576262" lvl="1" indent="-342900">
              <a:buNone/>
            </a:pPr>
            <a:r>
              <a:rPr lang="en-US" dirty="0" smtClean="0"/>
              <a:t> </a:t>
            </a:r>
          </a:p>
          <a:p>
            <a:endParaRPr lang="en-US" sz="1200" dirty="0" smtClean="0"/>
          </a:p>
          <a:p>
            <a:endParaRPr lang="en-US" dirty="0"/>
          </a:p>
        </p:txBody>
      </p:sp>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Remote Experiments</a:t>
            </a:r>
            <a:endParaRPr lang="en-US" dirty="0"/>
          </a:p>
        </p:txBody>
      </p:sp>
      <p:sp>
        <p:nvSpPr>
          <p:cNvPr id="6" name="Content Placeholder 5"/>
          <p:cNvSpPr>
            <a:spLocks noGrp="1"/>
          </p:cNvSpPr>
          <p:nvPr>
            <p:ph sz="half" idx="1"/>
          </p:nvPr>
        </p:nvSpPr>
        <p:spPr>
          <a:xfrm>
            <a:off x="609600" y="1428750"/>
            <a:ext cx="8001000" cy="3352800"/>
          </a:xfrm>
        </p:spPr>
        <p:txBody>
          <a:bodyPr>
            <a:normAutofit/>
          </a:bodyPr>
          <a:lstStyle/>
          <a:p>
            <a:pPr>
              <a:buFont typeface="Wingdings" pitchFamily="2" charset="2"/>
              <a:buChar char="§"/>
            </a:pPr>
            <a:r>
              <a:rPr lang="en-US" dirty="0" smtClean="0"/>
              <a:t>Baseline exercise of replicate carryover sequences with 2998 PDA</a:t>
            </a:r>
          </a:p>
          <a:p>
            <a:pPr>
              <a:buFont typeface="Wingdings" pitchFamily="2" charset="2"/>
              <a:buChar char="§"/>
            </a:pPr>
            <a:endParaRPr lang="en-US" dirty="0" smtClean="0"/>
          </a:p>
          <a:p>
            <a:pPr>
              <a:buFont typeface="Wingdings" pitchFamily="2" charset="2"/>
              <a:buChar char="§"/>
            </a:pPr>
            <a:r>
              <a:rPr lang="en-US" dirty="0" smtClean="0"/>
              <a:t>Zero volume post blank injections</a:t>
            </a:r>
          </a:p>
          <a:p>
            <a:pPr>
              <a:buFont typeface="Wingdings" pitchFamily="2" charset="2"/>
              <a:buChar char="§"/>
            </a:pPr>
            <a:endParaRPr lang="en-US" dirty="0" smtClean="0"/>
          </a:p>
          <a:p>
            <a:pPr>
              <a:buFont typeface="Wingdings" pitchFamily="2" charset="2"/>
              <a:buChar char="§"/>
            </a:pPr>
            <a:r>
              <a:rPr lang="en-US" dirty="0" smtClean="0"/>
              <a:t>Sample syringe draw rate experiment to alter injection sequence timing</a:t>
            </a:r>
          </a:p>
          <a:p>
            <a:pPr>
              <a:buFont typeface="Wingdings" pitchFamily="2" charset="2"/>
              <a:buChar char="§"/>
            </a:pPr>
            <a:endParaRPr lang="en-US" dirty="0" smtClean="0"/>
          </a:p>
          <a:p>
            <a:pPr>
              <a:buFont typeface="Wingdings" pitchFamily="2" charset="2"/>
              <a:buChar char="§"/>
            </a:pPr>
            <a:r>
              <a:rPr lang="en-US" dirty="0" smtClean="0"/>
              <a:t>Carryover sequences without needle wash fluid</a:t>
            </a:r>
          </a:p>
          <a:p>
            <a:pPr>
              <a:buFont typeface="Wingdings" pitchFamily="2" charset="2"/>
              <a:buChar char="§"/>
            </a:pPr>
            <a:endParaRPr lang="en-US" sz="1400" dirty="0" smtClean="0"/>
          </a:p>
        </p:txBody>
      </p:sp>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Carryover with 2998 PDA</a:t>
            </a:r>
            <a:endParaRPr lang="en-US" dirty="0"/>
          </a:p>
        </p:txBody>
      </p:sp>
      <p:sp>
        <p:nvSpPr>
          <p:cNvPr id="8" name="Content Placeholder 1"/>
          <p:cNvSpPr>
            <a:spLocks noGrp="1"/>
          </p:cNvSpPr>
          <p:nvPr>
            <p:ph sz="half" idx="1"/>
          </p:nvPr>
        </p:nvSpPr>
        <p:spPr>
          <a:xfrm>
            <a:off x="457200" y="1047750"/>
            <a:ext cx="8110764" cy="990600"/>
          </a:xfrm>
        </p:spPr>
        <p:txBody>
          <a:bodyPr>
            <a:normAutofit lnSpcReduction="10000"/>
          </a:bodyPr>
          <a:lstStyle/>
          <a:p>
            <a:r>
              <a:rPr lang="en-US" sz="1600" dirty="0" smtClean="0">
                <a:sym typeface="Symbol"/>
              </a:rPr>
              <a:t>Six replicate carryover sequences</a:t>
            </a:r>
          </a:p>
          <a:p>
            <a:r>
              <a:rPr lang="en-US" sz="1600" dirty="0" smtClean="0">
                <a:sym typeface="Symbol"/>
              </a:rPr>
              <a:t>UV spectrum of caffeine retention and large “hump” consistent with caffeine</a:t>
            </a:r>
          </a:p>
          <a:p>
            <a:r>
              <a:rPr lang="en-US" sz="1600" dirty="0" smtClean="0">
                <a:sym typeface="Symbol"/>
              </a:rPr>
              <a:t>High blank should be considered as carryover</a:t>
            </a:r>
          </a:p>
        </p:txBody>
      </p:sp>
      <p:pic>
        <p:nvPicPr>
          <p:cNvPr id="1026" name="Picture 2"/>
          <p:cNvPicPr>
            <a:picLocks noChangeAspect="1" noChangeArrowheads="1"/>
          </p:cNvPicPr>
          <p:nvPr/>
        </p:nvPicPr>
        <p:blipFill>
          <a:blip r:embed="rId2" cstate="print"/>
          <a:srcRect/>
          <a:stretch>
            <a:fillRect/>
          </a:stretch>
        </p:blipFill>
        <p:spPr bwMode="auto">
          <a:xfrm>
            <a:off x="1676400" y="2114550"/>
            <a:ext cx="5943600" cy="2562225"/>
          </a:xfrm>
          <a:prstGeom prst="rect">
            <a:avLst/>
          </a:prstGeom>
          <a:noFill/>
          <a:ln w="9525">
            <a:noFill/>
            <a:miter lim="800000"/>
            <a:headEnd/>
            <a:tailEnd/>
          </a:ln>
        </p:spPr>
      </p:pic>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Zero Volume Injections of Post Blank</a:t>
            </a:r>
            <a:endParaRPr lang="en-US" dirty="0"/>
          </a:p>
        </p:txBody>
      </p:sp>
      <p:sp>
        <p:nvSpPr>
          <p:cNvPr id="6" name="Content Placeholder 5"/>
          <p:cNvSpPr>
            <a:spLocks noGrp="1"/>
          </p:cNvSpPr>
          <p:nvPr>
            <p:ph sz="half" idx="1"/>
          </p:nvPr>
        </p:nvSpPr>
        <p:spPr>
          <a:xfrm>
            <a:off x="152400" y="1047750"/>
            <a:ext cx="8644164" cy="1371600"/>
          </a:xfrm>
        </p:spPr>
        <p:txBody>
          <a:bodyPr>
            <a:normAutofit lnSpcReduction="10000"/>
          </a:bodyPr>
          <a:lstStyle/>
          <a:p>
            <a:pPr>
              <a:buFont typeface="Wingdings" pitchFamily="2" charset="2"/>
              <a:buChar char="§"/>
            </a:pPr>
            <a:r>
              <a:rPr lang="en-US" sz="1400" dirty="0" smtClean="0"/>
              <a:t>Carryover sequences run as normal except the injection volume for post blank programmed as 0.0 µL</a:t>
            </a:r>
          </a:p>
          <a:p>
            <a:pPr>
              <a:buFont typeface="Wingdings" pitchFamily="2" charset="2"/>
              <a:buChar char="§"/>
            </a:pPr>
            <a:r>
              <a:rPr lang="en-US" sz="1400" dirty="0" smtClean="0"/>
              <a:t>Even without blank fluid being injected, high blank profile is observed (left)</a:t>
            </a:r>
          </a:p>
          <a:p>
            <a:pPr>
              <a:buFont typeface="Wingdings" pitchFamily="2" charset="2"/>
              <a:buChar char="§"/>
            </a:pPr>
            <a:r>
              <a:rPr lang="en-US" sz="1400" dirty="0" smtClean="0"/>
              <a:t>This suggests that it is the act of injection that creates high blank rather than injected fluid</a:t>
            </a:r>
          </a:p>
          <a:p>
            <a:pPr>
              <a:buFont typeface="Wingdings" pitchFamily="2" charset="2"/>
              <a:buChar char="§"/>
            </a:pPr>
            <a:r>
              <a:rPr lang="en-US" sz="1400" dirty="0" smtClean="0"/>
              <a:t>It also suggests an “external” mechanism for the high blanks (i.e. not inside needle)</a:t>
            </a:r>
          </a:p>
          <a:p>
            <a:pPr>
              <a:buFont typeface="Wingdings" pitchFamily="2" charset="2"/>
              <a:buChar char="§"/>
            </a:pPr>
            <a:r>
              <a:rPr lang="en-US" sz="1400" dirty="0" smtClean="0"/>
              <a:t>Additional zero volume post blank injections result in a rapid decrease in high blank profile (right)</a:t>
            </a:r>
          </a:p>
        </p:txBody>
      </p:sp>
      <p:pic>
        <p:nvPicPr>
          <p:cNvPr id="2050" name="Picture 2"/>
          <p:cNvPicPr>
            <a:picLocks noChangeAspect="1" noChangeArrowheads="1"/>
          </p:cNvPicPr>
          <p:nvPr/>
        </p:nvPicPr>
        <p:blipFill>
          <a:blip r:embed="rId2" cstate="print"/>
          <a:srcRect/>
          <a:stretch>
            <a:fillRect/>
          </a:stretch>
        </p:blipFill>
        <p:spPr bwMode="auto">
          <a:xfrm>
            <a:off x="457200" y="2571750"/>
            <a:ext cx="4058044" cy="188595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648200" y="2571750"/>
            <a:ext cx="4114800" cy="1912327"/>
          </a:xfrm>
          <a:prstGeom prst="rect">
            <a:avLst/>
          </a:prstGeom>
          <a:noFill/>
          <a:ln w="9525">
            <a:noFill/>
            <a:miter lim="800000"/>
            <a:headEnd/>
            <a:tailEnd/>
          </a:ln>
        </p:spPr>
      </p:pic>
      <p:sp>
        <p:nvSpPr>
          <p:cNvPr id="7" name="TextBox 6"/>
          <p:cNvSpPr txBox="1"/>
          <p:nvPr/>
        </p:nvSpPr>
        <p:spPr>
          <a:xfrm>
            <a:off x="5181600" y="2876550"/>
            <a:ext cx="1600200" cy="461665"/>
          </a:xfrm>
          <a:prstGeom prst="rect">
            <a:avLst/>
          </a:prstGeom>
          <a:noFill/>
        </p:spPr>
        <p:txBody>
          <a:bodyPr wrap="square" rtlCol="0">
            <a:spAutoFit/>
          </a:bodyPr>
          <a:lstStyle/>
          <a:p>
            <a:r>
              <a:rPr lang="en-US" sz="800" dirty="0" smtClean="0">
                <a:latin typeface="Arial"/>
                <a:cs typeface="Arial"/>
              </a:rPr>
              <a:t>1</a:t>
            </a:r>
            <a:r>
              <a:rPr lang="en-US" sz="800" baseline="30000" dirty="0" smtClean="0">
                <a:latin typeface="Arial"/>
                <a:cs typeface="Arial"/>
              </a:rPr>
              <a:t>st</a:t>
            </a:r>
            <a:r>
              <a:rPr lang="en-US" sz="800" dirty="0" smtClean="0">
                <a:latin typeface="Arial"/>
                <a:cs typeface="Arial"/>
              </a:rPr>
              <a:t> injection - Black</a:t>
            </a:r>
          </a:p>
          <a:p>
            <a:r>
              <a:rPr lang="en-US" sz="800" dirty="0" smtClean="0">
                <a:latin typeface="Arial"/>
                <a:cs typeface="Arial"/>
              </a:rPr>
              <a:t>2</a:t>
            </a:r>
            <a:r>
              <a:rPr lang="en-US" sz="800" baseline="30000" dirty="0" smtClean="0">
                <a:latin typeface="Arial"/>
                <a:cs typeface="Arial"/>
              </a:rPr>
              <a:t>nd</a:t>
            </a:r>
            <a:r>
              <a:rPr lang="en-US" sz="800" dirty="0" smtClean="0">
                <a:latin typeface="Arial"/>
                <a:cs typeface="Arial"/>
              </a:rPr>
              <a:t> injection -  Blue</a:t>
            </a:r>
          </a:p>
          <a:p>
            <a:r>
              <a:rPr lang="en-US" sz="800" dirty="0" smtClean="0">
                <a:latin typeface="Arial"/>
                <a:cs typeface="Arial"/>
              </a:rPr>
              <a:t>3</a:t>
            </a:r>
            <a:r>
              <a:rPr lang="en-US" sz="800" baseline="30000" dirty="0" smtClean="0">
                <a:latin typeface="Arial"/>
                <a:cs typeface="Arial"/>
              </a:rPr>
              <a:t>rd</a:t>
            </a:r>
            <a:r>
              <a:rPr lang="en-US" sz="800" dirty="0" smtClean="0">
                <a:latin typeface="Arial"/>
                <a:cs typeface="Arial"/>
              </a:rPr>
              <a:t> injection - Green</a:t>
            </a:r>
            <a:endParaRPr lang="en-US" sz="800" dirty="0">
              <a:latin typeface="Arial"/>
              <a:cs typeface="Arial"/>
            </a:endParaRPr>
          </a:p>
        </p:txBody>
      </p:sp>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Zero Volume Post Blank Injections (contd.)</a:t>
            </a:r>
            <a:endParaRPr lang="en-US" dirty="0"/>
          </a:p>
        </p:txBody>
      </p:sp>
      <p:sp>
        <p:nvSpPr>
          <p:cNvPr id="5" name="Content Placeholder 1"/>
          <p:cNvSpPr>
            <a:spLocks noGrp="1"/>
          </p:cNvSpPr>
          <p:nvPr>
            <p:ph sz="half" idx="1"/>
          </p:nvPr>
        </p:nvSpPr>
        <p:spPr>
          <a:xfrm>
            <a:off x="304800" y="895350"/>
            <a:ext cx="8110764" cy="685800"/>
          </a:xfrm>
        </p:spPr>
        <p:txBody>
          <a:bodyPr>
            <a:normAutofit/>
          </a:bodyPr>
          <a:lstStyle/>
          <a:p>
            <a:pPr>
              <a:buNone/>
            </a:pPr>
            <a:r>
              <a:rPr lang="en-US" sz="1600" dirty="0" smtClean="0">
                <a:sym typeface="Symbol"/>
              </a:rPr>
              <a:t>	</a:t>
            </a:r>
            <a:r>
              <a:rPr lang="en-US" sz="1400" dirty="0" smtClean="0">
                <a:sym typeface="Symbol"/>
              </a:rPr>
              <a:t>Making 10 µL injections from the zero volume post blank vials confirms that there is very little caffeine in the vials.  This suggests that the high blank behavior is generated in the seal pack.</a:t>
            </a:r>
          </a:p>
        </p:txBody>
      </p:sp>
      <p:pic>
        <p:nvPicPr>
          <p:cNvPr id="3074" name="Picture 2"/>
          <p:cNvPicPr>
            <a:picLocks noChangeAspect="1" noChangeArrowheads="1"/>
          </p:cNvPicPr>
          <p:nvPr/>
        </p:nvPicPr>
        <p:blipFill>
          <a:blip r:embed="rId2" cstate="print"/>
          <a:srcRect/>
          <a:stretch>
            <a:fillRect/>
          </a:stretch>
        </p:blipFill>
        <p:spPr bwMode="auto">
          <a:xfrm>
            <a:off x="1600200" y="1733550"/>
            <a:ext cx="5943600" cy="2838450"/>
          </a:xfrm>
          <a:prstGeom prst="rect">
            <a:avLst/>
          </a:prstGeom>
          <a:noFill/>
          <a:ln w="9525">
            <a:noFill/>
            <a:miter lim="800000"/>
            <a:headEnd/>
            <a:tailEnd/>
          </a:ln>
        </p:spPr>
      </p:pic>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Slow Draw Rate Experiment </a:t>
            </a:r>
            <a:endParaRPr lang="en-US" dirty="0"/>
          </a:p>
        </p:txBody>
      </p:sp>
      <p:sp>
        <p:nvSpPr>
          <p:cNvPr id="12" name="Content Placeholder 1"/>
          <p:cNvSpPr>
            <a:spLocks noGrp="1"/>
          </p:cNvSpPr>
          <p:nvPr>
            <p:ph sz="half" idx="1"/>
          </p:nvPr>
        </p:nvSpPr>
        <p:spPr>
          <a:xfrm>
            <a:off x="457200" y="1047750"/>
            <a:ext cx="8110764" cy="1371600"/>
          </a:xfrm>
        </p:spPr>
        <p:txBody>
          <a:bodyPr>
            <a:normAutofit/>
          </a:bodyPr>
          <a:lstStyle/>
          <a:p>
            <a:r>
              <a:rPr lang="en-US" sz="1200" dirty="0" smtClean="0">
                <a:sym typeface="Symbol"/>
              </a:rPr>
              <a:t>Normal carryover sequences except that sample syringe draw rate programmed slow</a:t>
            </a:r>
          </a:p>
          <a:p>
            <a:r>
              <a:rPr lang="en-US" sz="1200" dirty="0" smtClean="0">
                <a:sym typeface="Symbol"/>
              </a:rPr>
              <a:t>This cased the high blank profile to elute 12 seconds earlier (left)</a:t>
            </a:r>
          </a:p>
          <a:p>
            <a:r>
              <a:rPr lang="en-US" sz="1200" dirty="0" smtClean="0">
                <a:sym typeface="Symbol"/>
              </a:rPr>
              <a:t>This indicates that the injection took place 12 seconds later from the high blank event</a:t>
            </a:r>
          </a:p>
          <a:p>
            <a:r>
              <a:rPr lang="en-US" sz="1200" dirty="0" smtClean="0">
                <a:sym typeface="Symbol"/>
              </a:rPr>
              <a:t>This indicates that the event which produces the high blank take place before, or during, sample aspiration.</a:t>
            </a:r>
          </a:p>
          <a:p>
            <a:r>
              <a:rPr lang="en-US" sz="1200" dirty="0" smtClean="0">
                <a:sym typeface="Symbol"/>
              </a:rPr>
              <a:t>Split in high blank profile caused by void volume disturbance (left)</a:t>
            </a:r>
          </a:p>
          <a:p>
            <a:endParaRPr lang="en-US" sz="1600" dirty="0" smtClean="0">
              <a:sym typeface="Symbol"/>
            </a:endParaRPr>
          </a:p>
        </p:txBody>
      </p:sp>
      <p:pic>
        <p:nvPicPr>
          <p:cNvPr id="4098" name="Picture 2"/>
          <p:cNvPicPr>
            <a:picLocks noChangeAspect="1" noChangeArrowheads="1"/>
          </p:cNvPicPr>
          <p:nvPr/>
        </p:nvPicPr>
        <p:blipFill>
          <a:blip r:embed="rId2" cstate="print"/>
          <a:srcRect/>
          <a:stretch>
            <a:fillRect/>
          </a:stretch>
        </p:blipFill>
        <p:spPr bwMode="auto">
          <a:xfrm>
            <a:off x="457200" y="2495550"/>
            <a:ext cx="3886200" cy="2154848"/>
          </a:xfrm>
          <a:prstGeom prst="rect">
            <a:avLst/>
          </a:prstGeom>
          <a:noFill/>
          <a:ln w="9525">
            <a:noFill/>
            <a:miter lim="800000"/>
            <a:headEnd/>
            <a:tailEnd/>
          </a:ln>
        </p:spPr>
      </p:pic>
      <p:sp>
        <p:nvSpPr>
          <p:cNvPr id="14" name="TextBox 13"/>
          <p:cNvSpPr txBox="1"/>
          <p:nvPr/>
        </p:nvSpPr>
        <p:spPr>
          <a:xfrm>
            <a:off x="838200" y="2571750"/>
            <a:ext cx="1524000" cy="461665"/>
          </a:xfrm>
          <a:prstGeom prst="rect">
            <a:avLst/>
          </a:prstGeom>
          <a:noFill/>
        </p:spPr>
        <p:txBody>
          <a:bodyPr wrap="square" rtlCol="0">
            <a:spAutoFit/>
          </a:bodyPr>
          <a:lstStyle/>
          <a:p>
            <a:r>
              <a:rPr lang="en-US" sz="800" dirty="0" smtClean="0">
                <a:latin typeface="Arial"/>
                <a:cs typeface="Arial"/>
              </a:rPr>
              <a:t>Normal draw rate - Black</a:t>
            </a:r>
          </a:p>
          <a:p>
            <a:r>
              <a:rPr lang="en-US" sz="800" dirty="0" smtClean="0">
                <a:latin typeface="Arial"/>
                <a:cs typeface="Arial"/>
              </a:rPr>
              <a:t>Slow draw rate -  Blue</a:t>
            </a:r>
          </a:p>
          <a:p>
            <a:r>
              <a:rPr lang="en-US" sz="800" dirty="0" smtClean="0">
                <a:latin typeface="Arial"/>
                <a:cs typeface="Arial"/>
              </a:rPr>
              <a:t>Zero volume (no time) - Red</a:t>
            </a:r>
            <a:endParaRPr lang="en-US" sz="800" dirty="0">
              <a:latin typeface="Arial"/>
              <a:cs typeface="Arial"/>
            </a:endParaRPr>
          </a:p>
        </p:txBody>
      </p:sp>
      <p:pic>
        <p:nvPicPr>
          <p:cNvPr id="4099" name="Picture 3"/>
          <p:cNvPicPr>
            <a:picLocks noChangeAspect="1" noChangeArrowheads="1"/>
          </p:cNvPicPr>
          <p:nvPr/>
        </p:nvPicPr>
        <p:blipFill>
          <a:blip r:embed="rId3" cstate="print"/>
          <a:srcRect/>
          <a:stretch>
            <a:fillRect/>
          </a:stretch>
        </p:blipFill>
        <p:spPr bwMode="auto">
          <a:xfrm>
            <a:off x="4724400" y="2495550"/>
            <a:ext cx="3657600" cy="2168770"/>
          </a:xfrm>
          <a:prstGeom prst="rect">
            <a:avLst/>
          </a:prstGeom>
          <a:noFill/>
          <a:ln w="9525">
            <a:noFill/>
            <a:miter lim="800000"/>
            <a:headEnd/>
            <a:tailEnd/>
          </a:ln>
        </p:spPr>
      </p:pic>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Baseline Carryover on Milford Systems</a:t>
            </a:r>
            <a:endParaRPr lang="en-US" dirty="0"/>
          </a:p>
        </p:txBody>
      </p:sp>
      <p:sp>
        <p:nvSpPr>
          <p:cNvPr id="15" name="Content Placeholder 1"/>
          <p:cNvSpPr>
            <a:spLocks noGrp="1"/>
          </p:cNvSpPr>
          <p:nvPr>
            <p:ph sz="half" idx="1"/>
          </p:nvPr>
        </p:nvSpPr>
        <p:spPr>
          <a:xfrm>
            <a:off x="457200" y="1047750"/>
            <a:ext cx="8110764" cy="990600"/>
          </a:xfrm>
        </p:spPr>
        <p:txBody>
          <a:bodyPr>
            <a:normAutofit lnSpcReduction="10000"/>
          </a:bodyPr>
          <a:lstStyle/>
          <a:p>
            <a:r>
              <a:rPr lang="en-US" sz="1200" dirty="0" smtClean="0">
                <a:sym typeface="Symbol"/>
              </a:rPr>
              <a:t>Milford systems equipped with two injectors supplied by </a:t>
            </a:r>
            <a:r>
              <a:rPr lang="en-US" sz="1200" dirty="0" err="1" smtClean="0">
                <a:sym typeface="Symbol"/>
              </a:rPr>
              <a:t>Flextronix</a:t>
            </a:r>
            <a:endParaRPr lang="en-US" sz="1200" dirty="0" smtClean="0">
              <a:sym typeface="Symbol"/>
            </a:endParaRPr>
          </a:p>
          <a:p>
            <a:r>
              <a:rPr lang="en-US" sz="1200" dirty="0" smtClean="0">
                <a:sym typeface="Symbol"/>
              </a:rPr>
              <a:t>Serial numbers of injectors end in 058 and 090</a:t>
            </a:r>
          </a:p>
          <a:p>
            <a:r>
              <a:rPr lang="en-US" sz="1200" dirty="0" smtClean="0">
                <a:sym typeface="Symbol"/>
              </a:rPr>
              <a:t>The 058 injector and seal pack almost never exhibits carryover in post blanks (left)  </a:t>
            </a:r>
          </a:p>
          <a:p>
            <a:r>
              <a:rPr lang="en-US" sz="1200" dirty="0" smtClean="0">
                <a:sym typeface="Symbol"/>
              </a:rPr>
              <a:t>The 090 injector always demonstrates high carryover. (right)</a:t>
            </a:r>
          </a:p>
        </p:txBody>
      </p:sp>
      <p:pic>
        <p:nvPicPr>
          <p:cNvPr id="5122" name="Picture 2"/>
          <p:cNvPicPr>
            <a:picLocks noChangeAspect="1" noChangeArrowheads="1"/>
          </p:cNvPicPr>
          <p:nvPr/>
        </p:nvPicPr>
        <p:blipFill>
          <a:blip r:embed="rId2" cstate="print"/>
          <a:srcRect/>
          <a:stretch>
            <a:fillRect/>
          </a:stretch>
        </p:blipFill>
        <p:spPr bwMode="auto">
          <a:xfrm>
            <a:off x="457200" y="2266950"/>
            <a:ext cx="3962400" cy="230505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4648200" y="2266950"/>
            <a:ext cx="3962400" cy="2311400"/>
          </a:xfrm>
          <a:prstGeom prst="rect">
            <a:avLst/>
          </a:prstGeom>
          <a:noFill/>
          <a:ln w="9525">
            <a:noFill/>
            <a:miter lim="800000"/>
            <a:headEnd/>
            <a:tailEnd/>
          </a:ln>
        </p:spPr>
      </p:pic>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Dry Needle Wash Experiment </a:t>
            </a:r>
            <a:endParaRPr lang="en-US" dirty="0"/>
          </a:p>
        </p:txBody>
      </p:sp>
      <p:sp>
        <p:nvSpPr>
          <p:cNvPr id="9" name="Content Placeholder 1"/>
          <p:cNvSpPr>
            <a:spLocks noGrp="1"/>
          </p:cNvSpPr>
          <p:nvPr>
            <p:ph sz="half" idx="1"/>
          </p:nvPr>
        </p:nvSpPr>
        <p:spPr>
          <a:xfrm>
            <a:off x="457200" y="1047750"/>
            <a:ext cx="8110764" cy="1143000"/>
          </a:xfrm>
        </p:spPr>
        <p:txBody>
          <a:bodyPr>
            <a:normAutofit fontScale="92500" lnSpcReduction="10000"/>
          </a:bodyPr>
          <a:lstStyle/>
          <a:p>
            <a:r>
              <a:rPr lang="en-US" sz="1200" dirty="0" smtClean="0">
                <a:sym typeface="Symbol"/>
              </a:rPr>
              <a:t>Milford team was curious how severe carryover could become with no needle was fluid</a:t>
            </a:r>
          </a:p>
          <a:p>
            <a:r>
              <a:rPr lang="en-US" sz="1200" dirty="0" smtClean="0">
                <a:sym typeface="Symbol"/>
              </a:rPr>
              <a:t>Needle wash system “primed” with air</a:t>
            </a:r>
          </a:p>
          <a:p>
            <a:r>
              <a:rPr lang="en-US" sz="1200" dirty="0" smtClean="0">
                <a:sym typeface="Symbol"/>
              </a:rPr>
              <a:t>Carryover behavior similar to high blank behavior with large caffeine peak preceding caffeine retention time </a:t>
            </a:r>
          </a:p>
          <a:p>
            <a:r>
              <a:rPr lang="en-US" sz="1200" dirty="0" smtClean="0">
                <a:sym typeface="Symbol"/>
              </a:rPr>
              <a:t>There is also a third caffeine contamination even earlier than high blank (left)</a:t>
            </a:r>
          </a:p>
          <a:p>
            <a:r>
              <a:rPr lang="en-US" sz="1200" dirty="0" smtClean="0">
                <a:sym typeface="Symbol"/>
              </a:rPr>
              <a:t>All three visible peaks are caffeine (right)</a:t>
            </a:r>
          </a:p>
        </p:txBody>
      </p:sp>
      <p:pic>
        <p:nvPicPr>
          <p:cNvPr id="6146" name="Picture 2"/>
          <p:cNvPicPr>
            <a:picLocks noChangeAspect="1" noChangeArrowheads="1"/>
          </p:cNvPicPr>
          <p:nvPr/>
        </p:nvPicPr>
        <p:blipFill>
          <a:blip r:embed="rId2" cstate="print"/>
          <a:srcRect/>
          <a:stretch>
            <a:fillRect/>
          </a:stretch>
        </p:blipFill>
        <p:spPr bwMode="auto">
          <a:xfrm>
            <a:off x="381000" y="2343150"/>
            <a:ext cx="3581400" cy="208915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114800" y="2114550"/>
            <a:ext cx="4724400" cy="2407627"/>
          </a:xfrm>
          <a:prstGeom prst="rect">
            <a:avLst/>
          </a:prstGeom>
          <a:noFill/>
          <a:ln w="9525">
            <a:noFill/>
            <a:miter lim="800000"/>
            <a:headEnd/>
            <a:tailEnd/>
          </a:ln>
        </p:spPr>
      </p:pic>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Attempt to Simulate High Blank Profile </a:t>
            </a:r>
            <a:endParaRPr lang="en-US" dirty="0"/>
          </a:p>
        </p:txBody>
      </p:sp>
      <p:sp>
        <p:nvSpPr>
          <p:cNvPr id="9" name="Content Placeholder 1"/>
          <p:cNvSpPr>
            <a:spLocks noGrp="1"/>
          </p:cNvSpPr>
          <p:nvPr>
            <p:ph sz="half" idx="1"/>
          </p:nvPr>
        </p:nvSpPr>
        <p:spPr>
          <a:xfrm>
            <a:off x="457200" y="1047750"/>
            <a:ext cx="8110764" cy="533400"/>
          </a:xfrm>
        </p:spPr>
        <p:txBody>
          <a:bodyPr>
            <a:normAutofit/>
          </a:bodyPr>
          <a:lstStyle/>
          <a:p>
            <a:r>
              <a:rPr lang="en-US" sz="1200" dirty="0" smtClean="0">
                <a:sym typeface="Symbol"/>
              </a:rPr>
              <a:t>Added dispersion on Milford systems begins to resemble high blank profile with dry needle wash</a:t>
            </a:r>
          </a:p>
          <a:p>
            <a:r>
              <a:rPr lang="en-US" sz="1200" dirty="0" smtClean="0">
                <a:sym typeface="Symbol"/>
              </a:rPr>
              <a:t>Overlay of 6 post blanks with dry needle wash and added dispersion</a:t>
            </a:r>
          </a:p>
        </p:txBody>
      </p:sp>
      <p:pic>
        <p:nvPicPr>
          <p:cNvPr id="7170" name="Picture 2"/>
          <p:cNvPicPr>
            <a:picLocks noChangeAspect="1" noChangeArrowheads="1"/>
          </p:cNvPicPr>
          <p:nvPr/>
        </p:nvPicPr>
        <p:blipFill>
          <a:blip r:embed="rId2" cstate="print"/>
          <a:srcRect/>
          <a:stretch>
            <a:fillRect/>
          </a:stretch>
        </p:blipFill>
        <p:spPr bwMode="auto">
          <a:xfrm>
            <a:off x="2209800" y="1733550"/>
            <a:ext cx="4495800" cy="2629755"/>
          </a:xfrm>
          <a:prstGeom prst="rect">
            <a:avLst/>
          </a:prstGeom>
          <a:noFill/>
          <a:ln w="9525">
            <a:noFill/>
            <a:miter lim="800000"/>
            <a:headEnd/>
            <a:tailEnd/>
          </a:ln>
        </p:spPr>
      </p:pic>
    </p:spTree>
    <p:extLst>
      <p:ext uri="{BB962C8B-B14F-4D97-AF65-F5344CB8AC3E}">
        <p14:creationId xmlns:p14="http://schemas.microsoft.com/office/powerpoint/2010/main" val="4294895597"/>
      </p:ext>
    </p:extLst>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7 template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2017 template jam3 edit.potx" id="{6223A88A-F586-443B-9E39-43CD8FB04109}" vid="{298CF72F-0540-4552-927B-B8E872E8C4CA}"/>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2017 template jam3 edit.potx" id="{6223A88A-F586-443B-9E39-43CD8FB04109}" vid="{21F9D1CC-3A98-40B7-82BC-EF73CA5529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5260</TotalTime>
  <Words>446</Words>
  <Application>Microsoft Office PowerPoint</Application>
  <PresentationFormat>On-screen Show (16:9)</PresentationFormat>
  <Paragraphs>57</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2017 template standard 4-3</vt:lpstr>
      <vt:lpstr>2017 Waters Brand</vt:lpstr>
      <vt:lpstr>Efforts at Waters to Resolve “High Blanks” and Carryove Issues</vt:lpstr>
      <vt:lpstr>Three Current Activities </vt:lpstr>
      <vt:lpstr>Remote Experiments</vt:lpstr>
      <vt:lpstr>Carryover with 2998 PDA</vt:lpstr>
      <vt:lpstr>Zero Volume Injections of Post Blank</vt:lpstr>
      <vt:lpstr>Zero Volume Post Blank Injections (contd.)</vt:lpstr>
      <vt:lpstr>Slow Draw Rate Experiment </vt:lpstr>
      <vt:lpstr>Baseline Carryover on Milford Systems</vt:lpstr>
      <vt:lpstr>Dry Needle Wash Experiment </vt:lpstr>
      <vt:lpstr>Attempt to Simulate High Blank Profile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Goes Here</dc:title>
  <dc:creator>John A MacKay</dc:creator>
  <cp:lastModifiedBy>HuaZhen Luo</cp:lastModifiedBy>
  <cp:revision>301</cp:revision>
  <dcterms:created xsi:type="dcterms:W3CDTF">2016-10-27T09:01:06Z</dcterms:created>
  <dcterms:modified xsi:type="dcterms:W3CDTF">2018-07-02T01:30:01Z</dcterms:modified>
</cp:coreProperties>
</file>