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780" r:id="rId2"/>
    <p:sldId id="790" r:id="rId3"/>
    <p:sldId id="799" r:id="rId4"/>
    <p:sldId id="800" r:id="rId5"/>
    <p:sldId id="801" r:id="rId6"/>
    <p:sldId id="802" r:id="rId7"/>
    <p:sldId id="803" r:id="rId8"/>
    <p:sldId id="804" r:id="rId9"/>
    <p:sldId id="805" r:id="rId10"/>
    <p:sldId id="806" r:id="rId11"/>
    <p:sldId id="807" r:id="rId12"/>
    <p:sldId id="808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425" autoAdjust="0"/>
    <p:restoredTop sz="94624" autoAdjust="0"/>
  </p:normalViewPr>
  <p:slideViewPr>
    <p:cSldViewPr>
      <p:cViewPr>
        <p:scale>
          <a:sx n="100" d="100"/>
          <a:sy n="100" d="100"/>
        </p:scale>
        <p:origin x="-2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Needle%20Seal%20Force\Data%20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S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400"/>
              <a:t>Actions taken for Needle Seal Force failure</a:t>
            </a:r>
          </a:p>
        </c:rich>
      </c:tx>
      <c:layout>
        <c:manualLayout>
          <c:xMode val="edge"/>
          <c:yMode val="edge"/>
          <c:x val="0.24140346708739735"/>
          <c:y val="2.4390236095564916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'Action taken failure'!$C$3</c:f>
              <c:strCache>
                <c:ptCount val="1"/>
                <c:pt idx="0">
                  <c:v>Retest</c:v>
                </c:pt>
              </c:strCache>
            </c:strRef>
          </c:tx>
          <c:invertIfNegative val="0"/>
          <c:cat>
            <c:strRef>
              <c:f>'Action taken failure'!$B$4:$B$10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</c:strCache>
            </c:strRef>
          </c:cat>
          <c:val>
            <c:numRef>
              <c:f>'Action taken failure'!$C$4:$C$10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13</c:v>
                </c:pt>
                <c:pt idx="5">
                  <c:v>47</c:v>
                </c:pt>
                <c:pt idx="6">
                  <c:v>20</c:v>
                </c:pt>
              </c:numCache>
            </c:numRef>
          </c:val>
        </c:ser>
        <c:ser>
          <c:idx val="1"/>
          <c:order val="1"/>
          <c:tx>
            <c:strRef>
              <c:f>'Action taken failure'!$D$3</c:f>
              <c:strCache>
                <c:ptCount val="1"/>
                <c:pt idx="0">
                  <c:v>Re-installed</c:v>
                </c:pt>
              </c:strCache>
            </c:strRef>
          </c:tx>
          <c:invertIfNegative val="0"/>
          <c:cat>
            <c:strRef>
              <c:f>'Action taken failure'!$B$4:$B$10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</c:strCache>
            </c:strRef>
          </c:cat>
          <c:val>
            <c:numRef>
              <c:f>'Action taken failure'!$D$4:$D$10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17</c:v>
                </c:pt>
                <c:pt idx="6">
                  <c:v>11</c:v>
                </c:pt>
              </c:numCache>
            </c:numRef>
          </c:val>
        </c:ser>
        <c:ser>
          <c:idx val="2"/>
          <c:order val="2"/>
          <c:tx>
            <c:strRef>
              <c:f>'Action taken failure'!$E$3</c:f>
              <c:strCache>
                <c:ptCount val="1"/>
                <c:pt idx="0">
                  <c:v>Replace</c:v>
                </c:pt>
              </c:strCache>
            </c:strRef>
          </c:tx>
          <c:invertIfNegative val="0"/>
          <c:cat>
            <c:strRef>
              <c:f>'Action taken failure'!$B$4:$B$10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</c:strCache>
            </c:strRef>
          </c:cat>
          <c:val>
            <c:numRef>
              <c:f>'Action taken failure'!$E$4:$E$10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'Action taken failure'!$F$3</c:f>
              <c:strCache>
                <c:ptCount val="1"/>
                <c:pt idx="0">
                  <c:v>Test sequence Error</c:v>
                </c:pt>
              </c:strCache>
            </c:strRef>
          </c:tx>
          <c:invertIfNegative val="0"/>
          <c:cat>
            <c:strRef>
              <c:f>'Action taken failure'!$B$4:$B$10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</c:strCache>
            </c:strRef>
          </c:cat>
          <c:val>
            <c:numRef>
              <c:f>'Action taken failure'!$F$4:$F$10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900224"/>
        <c:axId val="140901760"/>
      </c:barChart>
      <c:catAx>
        <c:axId val="1409002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40901760"/>
        <c:crosses val="autoZero"/>
        <c:auto val="1"/>
        <c:lblAlgn val="ctr"/>
        <c:lblOffset val="100"/>
        <c:noMultiLvlLbl val="0"/>
      </c:catAx>
      <c:valAx>
        <c:axId val="140901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SG" sz="1200" b="1"/>
                  <a:t>Number of</a:t>
                </a:r>
                <a:r>
                  <a:rPr lang="en-SG" sz="1200" b="1" baseline="0"/>
                  <a:t> failure</a:t>
                </a:r>
                <a:endParaRPr lang="en-SG" sz="1200" b="1"/>
              </a:p>
            </c:rich>
          </c:tx>
          <c:layout>
            <c:manualLayout>
              <c:xMode val="edge"/>
              <c:yMode val="edge"/>
              <c:x val="0.1228069963380652"/>
              <c:y val="0.2009745851819394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409002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11.09.2018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24845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0161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9/11/2018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Needle Seal Force –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4M analysis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Needle Seal Force – 4M study</a:t>
            </a:r>
            <a:endParaRPr lang="en-SG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794802"/>
            <a:ext cx="72390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Man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No new operator trained and change for load cell assembly.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2000" b="1" u="sng" dirty="0" smtClean="0"/>
              <a:t>Method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Assembly process of seal wash assembly followed as per ASP.</a:t>
            </a:r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Observed that all legs of “port locking nut” may not be </a:t>
            </a:r>
          </a:p>
          <a:p>
            <a:r>
              <a:rPr lang="en-US" sz="1400" dirty="0" smtClean="0"/>
              <a:t>fully seated on the spring as picture. 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endParaRPr lang="en-US" sz="2400" b="1" u="sng" dirty="0" smtClean="0"/>
          </a:p>
          <a:p>
            <a:endParaRPr lang="en-US" sz="1400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SG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838200"/>
            <a:ext cx="4126328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Needle Seal Force – 4M study</a:t>
            </a:r>
            <a:endParaRPr lang="en-SG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794802"/>
            <a:ext cx="8839200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Material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Spring rate of 10 pieces of spring P/N:410001746 have been tested. All are within the spec at lower tolerance side as below. 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endParaRPr lang="en-US" sz="2400" b="1" u="sng" dirty="0" smtClean="0"/>
          </a:p>
          <a:p>
            <a:endParaRPr lang="en-US" sz="1400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SG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438400"/>
            <a:ext cx="7315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Needle Seal Force – 4M study</a:t>
            </a:r>
            <a:endParaRPr lang="en-SG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04800" y="685800"/>
            <a:ext cx="8839200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Machine</a:t>
            </a:r>
          </a:p>
          <a:p>
            <a:endParaRPr lang="en-US" sz="24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There is no tool and fixture change of seal wash housing assembly.</a:t>
            </a:r>
          </a:p>
          <a:p>
            <a:endParaRPr lang="en-US" sz="1400" dirty="0" smtClean="0"/>
          </a:p>
          <a:p>
            <a:pPr>
              <a:buFont typeface="Arial" pitchFamily="34" charset="0"/>
              <a:buChar char="•"/>
            </a:pPr>
            <a:r>
              <a:rPr lang="en-US" sz="1400" dirty="0" smtClean="0"/>
              <a:t> Testing software change to version 1.42 and firmware change to 1.71.395 at the end of April-2018.</a:t>
            </a: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2000" b="1" u="sng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endParaRPr lang="en-US" sz="2400" b="1" u="sng" dirty="0" smtClean="0"/>
          </a:p>
          <a:p>
            <a:endParaRPr lang="en-US" sz="1400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US" sz="2400" b="1" u="sng" dirty="0" smtClean="0"/>
          </a:p>
          <a:p>
            <a:endParaRPr lang="en-SG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09800"/>
            <a:ext cx="37195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399" y="2209800"/>
            <a:ext cx="451956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4350" y="3485170"/>
            <a:ext cx="4591050" cy="123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Needle Seal Force –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actions taken on failure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SG" sz="2800" b="1" dirty="0" smtClean="0">
                <a:solidFill>
                  <a:srgbClr val="0070C0"/>
                </a:solidFill>
              </a:rPr>
              <a:t>Actions taken for Needle Seal Force failure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1" y="838200"/>
          <a:ext cx="5791198" cy="1905000"/>
        </p:xfrm>
        <a:graphic>
          <a:graphicData uri="http://schemas.openxmlformats.org/drawingml/2006/table">
            <a:tbl>
              <a:tblPr/>
              <a:tblGrid>
                <a:gridCol w="1654628"/>
                <a:gridCol w="2068285"/>
                <a:gridCol w="2068285"/>
              </a:tblGrid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FTN models total unit tested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 of Needle Seal Force failure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04800" y="2895600"/>
          <a:ext cx="5791201" cy="3124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Needle Seal Force –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Study on position of nut port locking </a:t>
            </a:r>
            <a:r>
              <a:rPr lang="en-US" sz="2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spring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33401"/>
            <a:ext cx="883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Evaluation Plan</a:t>
            </a:r>
          </a:p>
          <a:p>
            <a:pPr>
              <a:buFont typeface="Arial" pitchFamily="34" charset="0"/>
              <a:buChar char="•"/>
            </a:pPr>
            <a:endParaRPr lang="en-US" sz="12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200" b="1" dirty="0" smtClean="0"/>
              <a:t>  </a:t>
            </a:r>
            <a:r>
              <a:rPr lang="en-US" sz="1200" dirty="0" smtClean="0"/>
              <a:t>To perform needle seal force test with 3 position of spring edge contact to port locking nut.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  To maintain contact position between the spring and the pork locking nut, double side tape is applied to the legs of</a:t>
            </a:r>
          </a:p>
          <a:p>
            <a:r>
              <a:rPr lang="en-US" sz="1200" dirty="0" smtClean="0"/>
              <a:t> port locking nut.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dirty="0" smtClean="0"/>
              <a:t>First position </a:t>
            </a:r>
            <a:r>
              <a:rPr lang="en-US" sz="1200" dirty="0" smtClean="0">
                <a:sym typeface="Wingdings" pitchFamily="2" charset="2"/>
              </a:rPr>
              <a:t> spring edge position is very close, touching to one of the fork of </a:t>
            </a:r>
            <a:r>
              <a:rPr lang="en-US" sz="1200" dirty="0" smtClean="0"/>
              <a:t>port locking nut.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dirty="0" smtClean="0"/>
              <a:t>Second position </a:t>
            </a:r>
            <a:r>
              <a:rPr lang="en-US" sz="1200" dirty="0" smtClean="0">
                <a:sym typeface="Wingdings" pitchFamily="2" charset="2"/>
              </a:rPr>
              <a:t> spring edge’s position is between two forks of </a:t>
            </a:r>
            <a:r>
              <a:rPr lang="en-US" sz="1200" dirty="0" smtClean="0"/>
              <a:t>port locking nut.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sz="1200" dirty="0" smtClean="0"/>
              <a:t>Third position </a:t>
            </a:r>
            <a:r>
              <a:rPr lang="en-US" sz="1200" dirty="0" smtClean="0">
                <a:sym typeface="Wingdings" pitchFamily="2" charset="2"/>
              </a:rPr>
              <a:t> spring edge’s position is on the one of the forks of </a:t>
            </a:r>
            <a:r>
              <a:rPr lang="en-US" sz="1200" dirty="0" smtClean="0"/>
              <a:t>port locking nut.</a:t>
            </a:r>
          </a:p>
          <a:p>
            <a:pPr marL="685800" lvl="1" indent="-228600"/>
            <a:endParaRPr lang="en-US" sz="1200" b="1" dirty="0" smtClean="0"/>
          </a:p>
          <a:p>
            <a:pPr marL="685800" lvl="1" indent="-228600">
              <a:buFont typeface="+mj-lt"/>
              <a:buAutoNum type="arabicPeriod"/>
            </a:pPr>
            <a:endParaRPr lang="en-US" sz="1200" b="1" dirty="0" smtClean="0"/>
          </a:p>
          <a:p>
            <a:pPr marL="685800" lvl="1" indent="-228600">
              <a:buFont typeface="+mj-lt"/>
              <a:buAutoNum type="arabicPeriod"/>
            </a:pPr>
            <a:endParaRPr lang="en-US" sz="1200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5867400"/>
            <a:ext cx="1447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First position</a:t>
            </a:r>
            <a:endParaRPr lang="en-SG" sz="1400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0" y="58674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Second position</a:t>
            </a:r>
            <a:endParaRPr lang="en-SG" sz="1400" b="1" u="sng" dirty="0" smtClean="0"/>
          </a:p>
          <a:p>
            <a:endParaRPr lang="en-SG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58674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 smtClean="0"/>
              <a:t>Third position</a:t>
            </a:r>
            <a:endParaRPr lang="en-SG" sz="1400" b="1" u="sng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14600"/>
            <a:ext cx="252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533744"/>
            <a:ext cx="2520000" cy="325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2514599"/>
            <a:ext cx="2520000" cy="327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33401"/>
            <a:ext cx="883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Study the Outcomes</a:t>
            </a:r>
          </a:p>
          <a:p>
            <a:pPr>
              <a:buFont typeface="Arial" pitchFamily="34" charset="0"/>
              <a:buChar char="•"/>
            </a:pPr>
            <a:endParaRPr lang="en-US" sz="12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200" b="1" dirty="0" smtClean="0"/>
              <a:t>  </a:t>
            </a:r>
            <a:r>
              <a:rPr lang="en-US" sz="1200" dirty="0" smtClean="0"/>
              <a:t>performed x10 times  of each position for 3 different positions of spring edge </a:t>
            </a:r>
            <a:r>
              <a:rPr lang="en-SG" sz="1200" dirty="0" smtClean="0"/>
              <a:t>contact to port locking nut.</a:t>
            </a:r>
          </a:p>
          <a:p>
            <a:endParaRPr lang="en-SG" sz="1200" dirty="0" smtClean="0"/>
          </a:p>
          <a:p>
            <a:pPr>
              <a:buFont typeface="Arial" pitchFamily="34" charset="0"/>
              <a:buChar char="•"/>
            </a:pPr>
            <a:r>
              <a:rPr lang="en-SG" sz="1200" dirty="0" smtClean="0"/>
              <a:t>  </a:t>
            </a:r>
            <a:r>
              <a:rPr lang="en-US" sz="1200" dirty="0" smtClean="0"/>
              <a:t>compared and analyzed test results.</a:t>
            </a:r>
            <a:endParaRPr lang="en-US" sz="12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04800" y="472440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Based on the average test readings among three different position, there is about 1lb/inch different between first position and (second &amp; third position).</a:t>
            </a:r>
          </a:p>
          <a:p>
            <a:pPr>
              <a:buFont typeface="Arial" pitchFamily="34" charset="0"/>
              <a:buChar char="•"/>
            </a:pPr>
            <a:endParaRPr lang="en-US" sz="1200" dirty="0" smtClean="0"/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With this study, it could be concluded that there is no significant test result among the different positions of spring edge </a:t>
            </a:r>
            <a:r>
              <a:rPr lang="en-SG" sz="1200" dirty="0" smtClean="0"/>
              <a:t>contact to port locking nut.</a:t>
            </a:r>
            <a:endParaRPr lang="en-SG" sz="12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971800" y="1600200"/>
          <a:ext cx="5334000" cy="2971797"/>
        </p:xfrm>
        <a:graphic>
          <a:graphicData uri="http://schemas.openxmlformats.org/drawingml/2006/table">
            <a:tbl>
              <a:tblPr/>
              <a:tblGrid>
                <a:gridCol w="882869"/>
                <a:gridCol w="1618593"/>
                <a:gridCol w="1471448"/>
                <a:gridCol w="1361090"/>
              </a:tblGrid>
              <a:tr h="446741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1st 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2nd 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3rd 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Attempt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 reading (lb/inch)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54.53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3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71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Average reading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51.47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Needle Seal Force –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Study on </a:t>
            </a:r>
            <a:r>
              <a:rPr lang="en-SG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position of Spring related to the Spring Cup</a:t>
            </a:r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33401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Test Positions of Spring and Spring Cap</a:t>
            </a:r>
          </a:p>
          <a:p>
            <a:pPr>
              <a:buFont typeface="Arial" pitchFamily="34" charset="0"/>
              <a:buChar char="•"/>
            </a:pPr>
            <a:endParaRPr lang="en-US" sz="12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200" b="1" dirty="0" smtClean="0"/>
              <a:t>  </a:t>
            </a:r>
            <a:r>
              <a:rPr lang="en-US" sz="1200" dirty="0" smtClean="0"/>
              <a:t>Performed needle seal force tests with 4 positions of spring edge contact to spring cap. 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  </a:t>
            </a:r>
            <a:r>
              <a:rPr lang="en-SG" sz="1200" dirty="0" smtClean="0"/>
              <a:t>Spring was positioned at 90 deg intervals on spring cap.</a:t>
            </a:r>
            <a:endParaRPr lang="en-US" sz="1200" dirty="0" smtClean="0"/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  To maintain contact position between the spring and spring cap, double side tape was applied to edge of the spring as shown below.</a:t>
            </a:r>
            <a:endParaRPr lang="en-US" sz="1200" b="1" dirty="0" smtClean="0"/>
          </a:p>
          <a:p>
            <a:pPr marL="685800" lvl="1" indent="-228600">
              <a:buFont typeface="+mj-lt"/>
              <a:buAutoNum type="arabicPeriod"/>
            </a:pPr>
            <a:endParaRPr lang="en-US" sz="1200" b="1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4320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28600" y="5791200"/>
            <a:ext cx="876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200" dirty="0" smtClean="0"/>
              <a:t> Edge of spring has been placed at 0 deg, 90 deg, 180 deg and 270 deg respectively and needle seal force tests were performed. </a:t>
            </a:r>
            <a:endParaRPr lang="en-SG" sz="12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05000"/>
            <a:ext cx="4343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8600" y="8382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9144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G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533401"/>
            <a:ext cx="883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Test readings</a:t>
            </a:r>
          </a:p>
          <a:p>
            <a:endParaRPr lang="en-US" sz="2000" b="1" u="sng" dirty="0" smtClean="0"/>
          </a:p>
          <a:p>
            <a:pPr>
              <a:buFont typeface="Arial" pitchFamily="34" charset="0"/>
              <a:buChar char="•"/>
            </a:pPr>
            <a:endParaRPr lang="en-US" sz="1200" b="1" u="sng" dirty="0" smtClean="0"/>
          </a:p>
          <a:p>
            <a:pPr>
              <a:buFont typeface="Arial" pitchFamily="34" charset="0"/>
              <a:buChar char="•"/>
            </a:pPr>
            <a:r>
              <a:rPr lang="en-US" sz="1200" b="1" dirty="0" smtClean="0"/>
              <a:t>  </a:t>
            </a:r>
            <a:r>
              <a:rPr lang="en-US" sz="1200" dirty="0" smtClean="0"/>
              <a:t>performed x10 times of each position for 4 positions of 90 deg intervals</a:t>
            </a:r>
            <a:r>
              <a:rPr lang="en-SG" sz="1200" dirty="0" smtClean="0"/>
              <a:t>.</a:t>
            </a:r>
          </a:p>
          <a:p>
            <a:endParaRPr lang="en-SG" sz="1200" dirty="0" smtClean="0"/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 test readings are as below.</a:t>
            </a:r>
            <a:endParaRPr lang="en-US" sz="1200" b="1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04800" y="4971871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range of average test readings are between 48.87~50.67 lb/inch.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minimum test reading  - 48.6 lb/inch at 0 deg position</a:t>
            </a:r>
          </a:p>
          <a:p>
            <a:pPr>
              <a:buFont typeface="Arial" pitchFamily="34" charset="0"/>
              <a:buChar char="•"/>
            </a:pPr>
            <a:r>
              <a:rPr lang="en-US" sz="1200" dirty="0" smtClean="0"/>
              <a:t> maximum test </a:t>
            </a:r>
            <a:r>
              <a:rPr lang="en-US" sz="1200" smtClean="0"/>
              <a:t>reading - </a:t>
            </a:r>
            <a:r>
              <a:rPr lang="en-US" sz="1200" dirty="0" smtClean="0"/>
              <a:t>50.80 lb/inch at 270 deg position</a:t>
            </a:r>
          </a:p>
          <a:p>
            <a:r>
              <a:rPr lang="en-US" sz="1200" dirty="0" smtClean="0"/>
              <a:t>	 </a:t>
            </a:r>
          </a:p>
          <a:p>
            <a:endParaRPr lang="en-US" sz="1200" dirty="0" smtClean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667000" y="1981200"/>
          <a:ext cx="4140200" cy="2667000"/>
        </p:xfrm>
        <a:graphic>
          <a:graphicData uri="http://schemas.openxmlformats.org/drawingml/2006/table">
            <a:tbl>
              <a:tblPr/>
              <a:tblGrid>
                <a:gridCol w="608666"/>
                <a:gridCol w="925680"/>
                <a:gridCol w="827406"/>
                <a:gridCol w="979573"/>
                <a:gridCol w="79887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0°position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90°position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180°position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270°position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Attempt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 reading (lb/inch)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48.68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Average reading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69052</TotalTime>
  <Words>686</Words>
  <Application>Microsoft Office PowerPoint</Application>
  <PresentationFormat>On-screen Show (4:3)</PresentationFormat>
  <Paragraphs>256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1737</cp:revision>
  <dcterms:created xsi:type="dcterms:W3CDTF">2011-04-19T03:08:02Z</dcterms:created>
  <dcterms:modified xsi:type="dcterms:W3CDTF">2018-09-11T00:58:14Z</dcterms:modified>
</cp:coreProperties>
</file>