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29"/>
  </p:notesMasterIdLst>
  <p:handoutMasterIdLst>
    <p:handoutMasterId r:id="rId30"/>
  </p:handoutMasterIdLst>
  <p:sldIdLst>
    <p:sldId id="297" r:id="rId3"/>
    <p:sldId id="313" r:id="rId4"/>
    <p:sldId id="298" r:id="rId5"/>
    <p:sldId id="321" r:id="rId6"/>
    <p:sldId id="312" r:id="rId7"/>
    <p:sldId id="300" r:id="rId8"/>
    <p:sldId id="299" r:id="rId9"/>
    <p:sldId id="303" r:id="rId10"/>
    <p:sldId id="306" r:id="rId11"/>
    <p:sldId id="308" r:id="rId12"/>
    <p:sldId id="309" r:id="rId13"/>
    <p:sldId id="310" r:id="rId14"/>
    <p:sldId id="315" r:id="rId15"/>
    <p:sldId id="305" r:id="rId16"/>
    <p:sldId id="316" r:id="rId17"/>
    <p:sldId id="270" r:id="rId18"/>
    <p:sldId id="314" r:id="rId19"/>
    <p:sldId id="317" r:id="rId20"/>
    <p:sldId id="291" r:id="rId21"/>
    <p:sldId id="293" r:id="rId22"/>
    <p:sldId id="318" r:id="rId23"/>
    <p:sldId id="292" r:id="rId24"/>
    <p:sldId id="294" r:id="rId25"/>
    <p:sldId id="319" r:id="rId26"/>
    <p:sldId id="296" r:id="rId27"/>
    <p:sldId id="266" r:id="rId28"/>
  </p:sldIdLst>
  <p:sldSz cx="9144000" cy="5143500" type="screen16x9"/>
  <p:notesSz cx="6896100" cy="9236075"/>
  <p:custDataLst>
    <p:tags r:id="rId3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orge Abouzeid" initials="GA" lastIdx="7" clrIdx="0"/>
  <p:cmAuthor id="1" name="David Dunbar" initials="DD" lastIdx="25" clrIdx="1">
    <p:extLst/>
  </p:cmAuthor>
  <p:cmAuthor id="2" name="irqualmhi" initials="i" lastIdx="8" clrIdx="2"/>
  <p:cmAuthor id="3" name="Rosely Dowen" initials="RD" lastIdx="10" clrIdx="3">
    <p:extLst>
      <p:ext uri="{19B8F6BF-5375-455C-9EA6-DF929625EA0E}">
        <p15:presenceInfo xmlns:p15="http://schemas.microsoft.com/office/powerpoint/2012/main" userId="S-1-5-21-2724133749-1153703018-3936594150-7802" providerId="AD"/>
      </p:ext>
    </p:extLst>
  </p:cmAuthor>
  <p:cmAuthor id="4" name="Marisa Petroni" initials="MP" lastIdx="16" clrIdx="4">
    <p:extLst>
      <p:ext uri="{19B8F6BF-5375-455C-9EA6-DF929625EA0E}">
        <p15:presenceInfo xmlns:p15="http://schemas.microsoft.com/office/powerpoint/2012/main" userId="S-1-5-21-2724133749-1153703018-3936594150-121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73" autoAdjust="0"/>
    <p:restoredTop sz="95307" autoAdjust="0"/>
  </p:normalViewPr>
  <p:slideViewPr>
    <p:cSldViewPr>
      <p:cViewPr varScale="1">
        <p:scale>
          <a:sx n="213" d="100"/>
          <a:sy n="213" d="100"/>
        </p:scale>
        <p:origin x="192" y="684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3149" y="48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9-02-12T14:41:05.091" idx="6">
    <p:pos x="4724" y="1318"/>
    <p:text>Why would we notify the stakeholders again?
Or are they being notified the change plan is complete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02-18T16:24:34.872" idx="9">
    <p:pos x="10" y="10"/>
    <p:text>ECR will go to 'In Checking' only if a Checker has been identified.</p:text>
    <p:extLst>
      <p:ext uri="{C676402C-5697-4E1C-873F-D02D1690AC5C}">
        <p15:threadingInfo xmlns:p15="http://schemas.microsoft.com/office/powerpoint/2012/main" timeZoneBias="300"/>
      </p:ext>
    </p:extLst>
  </p:cm>
  <p:cm authorId="3" dt="2019-02-18T16:26:39.625" idx="10">
    <p:pos x="10" y="106"/>
    <p:text>And only ECRs of Development Change Type will be routed to 'NPI Review', all other changes are routed to Submitted to QC</p:text>
    <p:extLst>
      <p:ext uri="{C676402C-5697-4E1C-873F-D02D1690AC5C}">
        <p15:threadingInfo xmlns:p15="http://schemas.microsoft.com/office/powerpoint/2012/main" timeZoneBias="300">
          <p15:parentCm authorId="3" idx="9"/>
        </p15:threadingInfo>
      </p:ext>
    </p:extLst>
  </p:cm>
  <p:cm authorId="4" dt="2019-02-20T09:56:59.663" idx="12">
    <p:pos x="2343" y="246"/>
    <p:text>This section confuses me. This is closer to the beginning. The user will add a Checker</p:text>
    <p:extLst>
      <p:ext uri="{C676402C-5697-4E1C-873F-D02D1690AC5C}">
        <p15:threadingInfo xmlns:p15="http://schemas.microsoft.com/office/powerpoint/2012/main" timeZoneBias="300"/>
      </p:ext>
    </p:extLst>
  </p:cm>
  <p:cm authorId="4" dt="2019-02-20T09:58:46.349" idx="13">
    <p:pos x="2343" y="342"/>
    <p:text>at the Proposal side under the Implemetation Tab. (If a Checker is required)</p:text>
    <p:extLst>
      <p:ext uri="{C676402C-5697-4E1C-873F-D02D1690AC5C}">
        <p15:threadingInfo xmlns:p15="http://schemas.microsoft.com/office/powerpoint/2012/main" timeZoneBias="300">
          <p15:parentCm authorId="4" idx="12"/>
        </p15:threadingInfo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3/13/2019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3/13/2019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3618DB-854E-434B-9597-3EC0A53A516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895D3EB-867F-4BFC-970C-48F54DC420A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B554967-F687-4481-9F7E-DAE092A1A9C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©2018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 descr="Waters_logo_black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19793"/>
            <a:ext cx="1803126" cy="416332"/>
          </a:xfrm>
          <a:prstGeom prst="rect">
            <a:avLst/>
          </a:prstGeom>
        </p:spPr>
      </p:pic>
      <p:pic>
        <p:nvPicPr>
          <p:cNvPr id="13" name="Picture 12" descr="WATERS_PPT_ARTBAR_10x.5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81" y="0"/>
            <a:ext cx="8153400" cy="4076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s_logo_blac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043" y="2132314"/>
            <a:ext cx="4144964" cy="957049"/>
          </a:xfrm>
          <a:prstGeom prst="rect">
            <a:avLst/>
          </a:prstGeom>
        </p:spPr>
      </p:pic>
      <p:pic>
        <p:nvPicPr>
          <p:cNvPr id="6" name="Picture 5" descr="WATERS_PPT_ARTBAR_10x.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ronrosenhead.co.uk/wp-content/uploads/2015/04/Everything-is-under-control.jpg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ukcgeo\AppData\Local\Temp\SNAGHTMLbe1fb3.PN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0" y="1047751"/>
            <a:ext cx="9144000" cy="7620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Engineering Change Request Pilot Training</a:t>
            </a:r>
            <a:br>
              <a:rPr lang="en-US" dirty="0">
                <a:latin typeface="Arial" charset="0"/>
                <a:cs typeface="Arial" charset="0"/>
              </a:rPr>
            </a:br>
            <a:endParaRPr lang="en-US" dirty="0">
              <a:latin typeface="Arial" charset="0"/>
              <a:cs typeface="Arial" charset="0"/>
            </a:endParaRPr>
          </a:p>
        </p:txBody>
      </p:sp>
      <p:pic>
        <p:nvPicPr>
          <p:cNvPr id="6148" name="Picture 4" descr="https://3b6xlt3iddqmuq5vy2w0s5d3-wpengine.netdna-ssl.com/state-of-security/wp-content/uploads/sites/3/2014/12/pic13-800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571750"/>
            <a:ext cx="4114800" cy="1543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4848233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521D0E-E3F6-437D-8EBF-437C7E1AF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1200150"/>
            <a:ext cx="8534400" cy="3429000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To align and harmonize the process across the sites. Develop a solution that is efficient, simple and delivers results.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Project objectives &amp; business benefits include the following: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Harmonized 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Notification to impacted stakeholders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Allow impacted stakeholders to have input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Review signature strategies and approval matrices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Drive collaboration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Scalable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Improve effectiveness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66B34C-D884-4704-8127-C556C050D497}"/>
              </a:ext>
            </a:extLst>
          </p:cNvPr>
          <p:cNvSpPr txBox="1"/>
          <p:nvPr/>
        </p:nvSpPr>
        <p:spPr>
          <a:xfrm>
            <a:off x="152400" y="361950"/>
            <a:ext cx="518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Arial"/>
                <a:cs typeface="Arial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63983066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1"/>
          <p:cNvSpPr>
            <a:spLocks noGrp="1"/>
          </p:cNvSpPr>
          <p:nvPr>
            <p:ph idx="1"/>
          </p:nvPr>
        </p:nvSpPr>
        <p:spPr>
          <a:xfrm>
            <a:off x="130175" y="1100138"/>
            <a:ext cx="8686800" cy="3771900"/>
          </a:xfr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Documented changes to be coordinated across all relevant departments throughout the entire change process.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Create consistency with how ECRs are created and reviewed.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Provide guidance on proper change documentation for ECRs.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Notification to all impacted functions.</a:t>
            </a:r>
          </a:p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5123" name="Title 2"/>
          <p:cNvSpPr>
            <a:spLocks noGrp="1"/>
          </p:cNvSpPr>
          <p:nvPr>
            <p:ph type="title"/>
          </p:nvPr>
        </p:nvSpPr>
        <p:spPr>
          <a:xfrm>
            <a:off x="139700" y="139701"/>
            <a:ext cx="6629400" cy="6794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Why are we doing this?</a:t>
            </a:r>
          </a:p>
        </p:txBody>
      </p:sp>
      <p:pic>
        <p:nvPicPr>
          <p:cNvPr id="3074" name="Picture 2" descr="Everything is under control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3257550"/>
            <a:ext cx="1809750" cy="1514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6275643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A42E33-B61D-4381-B39E-82CC06C8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6" y="139067"/>
            <a:ext cx="6629400" cy="680919"/>
          </a:xfrm>
        </p:spPr>
        <p:txBody>
          <a:bodyPr/>
          <a:lstStyle/>
          <a:p>
            <a:r>
              <a:rPr lang="en-US" dirty="0"/>
              <a:t>Generating a Proposal</a:t>
            </a:r>
          </a:p>
        </p:txBody>
      </p:sp>
      <p:pic>
        <p:nvPicPr>
          <p:cNvPr id="4" name="Picture 1" descr="C:\Users\ukcgeo\AppData\Local\Temp\SNAGHTMLbe1fb3.PNG">
            <a:extLst>
              <a:ext uri="{FF2B5EF4-FFF2-40B4-BE49-F238E27FC236}">
                <a16:creationId xmlns:a16="http://schemas.microsoft.com/office/drawing/2014/main" id="{E73B1110-1579-4F36-9E95-34C2ECD7F8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3555612" y="1086268"/>
            <a:ext cx="5113836" cy="297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3E37B0-C704-4D88-AA50-8C00B05F659E}"/>
              </a:ext>
            </a:extLst>
          </p:cNvPr>
          <p:cNvSpPr txBox="1"/>
          <p:nvPr/>
        </p:nvSpPr>
        <p:spPr>
          <a:xfrm>
            <a:off x="139336" y="173355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First step in the proposal process</a:t>
            </a:r>
          </a:p>
        </p:txBody>
      </p:sp>
    </p:spTree>
    <p:extLst>
      <p:ext uri="{BB962C8B-B14F-4D97-AF65-F5344CB8AC3E}">
        <p14:creationId xmlns:p14="http://schemas.microsoft.com/office/powerpoint/2010/main" val="1618920488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895350"/>
            <a:ext cx="320040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9"/>
          <p:cNvSpPr>
            <a:spLocks noChangeArrowheads="1"/>
          </p:cNvSpPr>
          <p:nvPr/>
        </p:nvSpPr>
        <p:spPr bwMode="auto">
          <a:xfrm>
            <a:off x="4419600" y="1194198"/>
            <a:ext cx="4343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28600" indent="-228600" eaLnBrk="0" hangingPunct="0">
              <a:buAutoNum type="alphaUcParenBoth"/>
            </a:pPr>
            <a:r>
              <a:rPr lang="en-US" sz="1000" b="1" dirty="0">
                <a:latin typeface="Calibri" pitchFamily="34" charset="0"/>
              </a:rPr>
              <a:t>Name of Creator: </a:t>
            </a:r>
            <a:r>
              <a:rPr lang="en-US" sz="1000" dirty="0">
                <a:latin typeface="Calibri" pitchFamily="34" charset="0"/>
              </a:rPr>
              <a:t>initiator name</a:t>
            </a:r>
          </a:p>
          <a:p>
            <a:pPr marL="228600" indent="-228600" eaLnBrk="0" hangingPunct="0">
              <a:buAutoNum type="alphaUcParenBoth"/>
            </a:pPr>
            <a:r>
              <a:rPr lang="en-US" sz="1000" b="1" dirty="0">
                <a:latin typeface="Calibri" pitchFamily="34" charset="0"/>
              </a:rPr>
              <a:t>Your Extension number: </a:t>
            </a:r>
            <a:r>
              <a:rPr lang="en-US" sz="1000" dirty="0">
                <a:latin typeface="Calibri" pitchFamily="34" charset="0"/>
              </a:rPr>
              <a:t>Add phone extension</a:t>
            </a:r>
          </a:p>
          <a:p>
            <a:pPr marL="228600" indent="-228600" eaLnBrk="0" hangingPunct="0">
              <a:buAutoNum type="alphaUcParenBoth"/>
            </a:pPr>
            <a:r>
              <a:rPr lang="en-US" sz="1000" b="1" dirty="0">
                <a:latin typeface="Calibri" pitchFamily="34" charset="0"/>
              </a:rPr>
              <a:t>Model Code/Project Code (For Development ECRs only): </a:t>
            </a:r>
            <a:r>
              <a:rPr lang="en-US" sz="1000" dirty="0">
                <a:latin typeface="Calibri" pitchFamily="34" charset="0"/>
              </a:rPr>
              <a:t>Is it Mechanical, Electrical, etc.?</a:t>
            </a:r>
          </a:p>
          <a:p>
            <a:pPr marL="628650" lvl="1" indent="-171450" eaLnBrk="0" hangingPunct="0">
              <a:buFont typeface="Arial" panose="020B0604020202020204" pitchFamily="34" charset="0"/>
              <a:buChar char="•"/>
            </a:pPr>
            <a:r>
              <a:rPr lang="en-US" sz="1000" dirty="0">
                <a:latin typeface="Calibri" pitchFamily="34" charset="0"/>
              </a:rPr>
              <a:t>Covered in next slide</a:t>
            </a:r>
          </a:p>
          <a:p>
            <a:pPr marL="228600" indent="-228600" eaLnBrk="0" hangingPunct="0">
              <a:buFontTx/>
              <a:buAutoNum type="alphaUcParenBoth"/>
            </a:pPr>
            <a:r>
              <a:rPr lang="en-US" sz="1000" b="1" dirty="0">
                <a:latin typeface="Calibri" pitchFamily="34" charset="0"/>
              </a:rPr>
              <a:t>Requestor: </a:t>
            </a:r>
            <a:r>
              <a:rPr lang="en-US" sz="1000" dirty="0">
                <a:latin typeface="Calibri" pitchFamily="34" charset="0"/>
              </a:rPr>
              <a:t>Name of the person </a:t>
            </a:r>
          </a:p>
          <a:p>
            <a:pPr marL="228600" indent="-228600" eaLnBrk="0" hangingPunct="0">
              <a:buFontTx/>
              <a:buAutoNum type="alphaUcParenBoth"/>
            </a:pPr>
            <a:r>
              <a:rPr lang="en-US" sz="1000" b="1" dirty="0">
                <a:latin typeface="Calibri" pitchFamily="34" charset="0"/>
              </a:rPr>
              <a:t>Reason Code: </a:t>
            </a:r>
            <a:r>
              <a:rPr lang="en-US" sz="1000" dirty="0">
                <a:latin typeface="Calibri" pitchFamily="34" charset="0"/>
              </a:rPr>
              <a:t>Pull down menu</a:t>
            </a:r>
          </a:p>
          <a:p>
            <a:pPr marL="228600" indent="-228600" eaLnBrk="0" hangingPunct="0">
              <a:buFontTx/>
              <a:buAutoNum type="alphaUcParenBoth"/>
            </a:pPr>
            <a:r>
              <a:rPr lang="en-US" sz="1000" b="1" dirty="0">
                <a:latin typeface="Calibri" pitchFamily="34" charset="0"/>
              </a:rPr>
              <a:t>Request By: </a:t>
            </a:r>
            <a:r>
              <a:rPr lang="en-US" sz="1000" dirty="0">
                <a:latin typeface="Calibri" pitchFamily="34" charset="0"/>
              </a:rPr>
              <a:t>Functional department</a:t>
            </a:r>
          </a:p>
          <a:p>
            <a:pPr marL="228600" indent="-228600" eaLnBrk="0" hangingPunct="0">
              <a:buAutoNum type="alphaUcParenBoth"/>
            </a:pPr>
            <a:r>
              <a:rPr lang="en-US" sz="1000" b="1" dirty="0">
                <a:latin typeface="Calibri" pitchFamily="34" charset="0"/>
              </a:rPr>
              <a:t>Change Type: </a:t>
            </a:r>
            <a:r>
              <a:rPr lang="en-US" sz="1000" dirty="0">
                <a:latin typeface="Calibri" pitchFamily="34" charset="0"/>
              </a:rPr>
              <a:t>Drop Down List ex: Mechanical/Electrical/etc.</a:t>
            </a:r>
          </a:p>
          <a:p>
            <a:pPr marL="228600" indent="-228600" eaLnBrk="0" hangingPunct="0">
              <a:buAutoNum type="alphaUcParenBoth"/>
            </a:pPr>
            <a:r>
              <a:rPr lang="en-US" sz="1000" b="1" dirty="0">
                <a:latin typeface="Calibri" pitchFamily="34" charset="0"/>
              </a:rPr>
              <a:t>Priority: </a:t>
            </a:r>
            <a:r>
              <a:rPr lang="en-US" sz="1000" dirty="0">
                <a:latin typeface="Calibri" pitchFamily="34" charset="0"/>
              </a:rPr>
              <a:t>Class I, II, III</a:t>
            </a:r>
          </a:p>
          <a:p>
            <a:pPr eaLnBrk="0" hangingPunct="0"/>
            <a:r>
              <a:rPr lang="en-US" sz="1000" b="1" dirty="0">
                <a:latin typeface="Calibri" pitchFamily="34" charset="0"/>
              </a:rPr>
              <a:t>(J)    Reason for Change: </a:t>
            </a:r>
            <a:r>
              <a:rPr lang="en-US" sz="1000" dirty="0">
                <a:latin typeface="Calibri" pitchFamily="34" charset="0"/>
              </a:rPr>
              <a:t>provide details</a:t>
            </a:r>
          </a:p>
          <a:p>
            <a:pPr eaLnBrk="0" hangingPunct="0"/>
            <a:r>
              <a:rPr lang="en-US" sz="1000" b="1" dirty="0">
                <a:latin typeface="Calibri" pitchFamily="34" charset="0"/>
              </a:rPr>
              <a:t>(K)   Description of Change: </a:t>
            </a:r>
            <a:r>
              <a:rPr lang="en-US" sz="1000" dirty="0">
                <a:latin typeface="Calibri" pitchFamily="34" charset="0"/>
              </a:rPr>
              <a:t>What is changing to and from</a:t>
            </a:r>
            <a:endParaRPr lang="en-GB" sz="1000" dirty="0"/>
          </a:p>
        </p:txBody>
      </p:sp>
      <p:sp>
        <p:nvSpPr>
          <p:cNvPr id="8197" name="Text Placeholder 1"/>
          <p:cNvSpPr>
            <a:spLocks noGrp="1"/>
          </p:cNvSpPr>
          <p:nvPr>
            <p:ph type="body" idx="1"/>
          </p:nvPr>
        </p:nvSpPr>
        <p:spPr>
          <a:xfrm>
            <a:off x="228600" y="209550"/>
            <a:ext cx="8458200" cy="533400"/>
          </a:xfrm>
        </p:spPr>
        <p:txBody>
          <a:bodyPr/>
          <a:lstStyle/>
          <a:p>
            <a:pPr algn="l"/>
            <a:r>
              <a:rPr lang="en-GB" sz="1800" dirty="0">
                <a:latin typeface="Arial" charset="0"/>
                <a:cs typeface="Arial" charset="0"/>
              </a:rPr>
              <a:t>Generating a Proposal </a:t>
            </a:r>
          </a:p>
        </p:txBody>
      </p:sp>
    </p:spTree>
    <p:extLst>
      <p:ext uri="{BB962C8B-B14F-4D97-AF65-F5344CB8AC3E}">
        <p14:creationId xmlns:p14="http://schemas.microsoft.com/office/powerpoint/2010/main" val="2425954965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895350"/>
            <a:ext cx="320040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9"/>
          <p:cNvSpPr>
            <a:spLocks noChangeArrowheads="1"/>
          </p:cNvSpPr>
          <p:nvPr/>
        </p:nvSpPr>
        <p:spPr bwMode="auto">
          <a:xfrm>
            <a:off x="4405065" y="971550"/>
            <a:ext cx="4343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en-US" sz="1000" b="1" dirty="0">
                <a:solidFill>
                  <a:srgbClr val="00B0F0"/>
                </a:solidFill>
                <a:latin typeface="Calibri" pitchFamily="34" charset="0"/>
              </a:rPr>
              <a:t> [CLICK]</a:t>
            </a:r>
            <a:r>
              <a:rPr lang="en-US" sz="1000" dirty="0">
                <a:latin typeface="Calibri" pitchFamily="34" charset="0"/>
              </a:rPr>
              <a:t> Change Type: </a:t>
            </a:r>
            <a:r>
              <a:rPr lang="en-US" sz="1000" b="1" dirty="0">
                <a:solidFill>
                  <a:srgbClr val="FF0000"/>
                </a:solidFill>
                <a:latin typeface="Calibri" pitchFamily="34" charset="0"/>
              </a:rPr>
              <a:t>(G)</a:t>
            </a:r>
            <a:r>
              <a:rPr lang="en-US" sz="1000" dirty="0">
                <a:latin typeface="Calibri" pitchFamily="34" charset="0"/>
              </a:rPr>
              <a:t>  </a:t>
            </a:r>
            <a:r>
              <a:rPr lang="en-US" sz="1000" b="1" dirty="0">
                <a:latin typeface="Calibri" pitchFamily="34" charset="0"/>
              </a:rPr>
              <a:t>Select one of the following only from</a:t>
            </a:r>
            <a:r>
              <a:rPr lang="en-US" sz="1000" dirty="0">
                <a:latin typeface="Calibri" pitchFamily="34" charset="0"/>
              </a:rPr>
              <a:t> </a:t>
            </a:r>
            <a:r>
              <a:rPr lang="en-US" sz="1000" b="1" i="1" dirty="0">
                <a:latin typeface="Calibri" pitchFamily="34" charset="0"/>
              </a:rPr>
              <a:t>Drop Down</a:t>
            </a:r>
            <a:r>
              <a:rPr lang="en-US" sz="1000" b="1" dirty="0">
                <a:latin typeface="Calibri" pitchFamily="34" charset="0"/>
              </a:rPr>
              <a:t> </a:t>
            </a:r>
            <a:endParaRPr lang="en-GB" sz="1000" b="1" dirty="0"/>
          </a:p>
        </p:txBody>
      </p:sp>
      <p:sp>
        <p:nvSpPr>
          <p:cNvPr id="8196" name="Rectangle 1"/>
          <p:cNvSpPr>
            <a:spLocks noChangeArrowheads="1"/>
          </p:cNvSpPr>
          <p:nvPr/>
        </p:nvSpPr>
        <p:spPr bwMode="auto">
          <a:xfrm>
            <a:off x="2895600" y="1583382"/>
            <a:ext cx="6172200" cy="215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41129" tIns="76176" bIns="76176" anchor="ctr">
            <a:spAutoFit/>
          </a:bodyPr>
          <a:lstStyle/>
          <a:p>
            <a:pPr marL="1143000" lvl="2" indent="-228600" eaLnBrk="0" hangingPunct="0">
              <a:buFont typeface="+mj-lt"/>
              <a:buAutoNum type="arabicParenR"/>
            </a:pPr>
            <a:r>
              <a:rPr lang="en-GB" sz="1000" b="1" dirty="0">
                <a:latin typeface="Arial" charset="0"/>
              </a:rPr>
              <a:t>Mechanical</a:t>
            </a:r>
            <a:r>
              <a:rPr lang="en-GB" sz="1000" dirty="0">
                <a:latin typeface="Arial" charset="0"/>
              </a:rPr>
              <a:t> </a:t>
            </a:r>
            <a:r>
              <a:rPr lang="en-GB" sz="1000" dirty="0"/>
              <a:t>– C</a:t>
            </a:r>
            <a:r>
              <a:rPr lang="en-GB" sz="1000" dirty="0">
                <a:latin typeface="Arial" charset="0"/>
              </a:rPr>
              <a:t>hanges to mechanical related non-chemical parts and product specification, quality control plans for material part numbers and/or assemblies MEI</a:t>
            </a:r>
            <a:r>
              <a:rPr lang="en-GB" sz="1000" dirty="0"/>
              <a:t>’</a:t>
            </a:r>
            <a:r>
              <a:rPr lang="en-GB" sz="1000" dirty="0">
                <a:latin typeface="Arial" charset="0"/>
              </a:rPr>
              <a:t>s.</a:t>
            </a:r>
            <a:endParaRPr lang="en-US" sz="1000" b="1" dirty="0">
              <a:latin typeface="Arial" charset="0"/>
              <a:cs typeface="Times New Roman" pitchFamily="18" charset="0"/>
            </a:endParaRPr>
          </a:p>
          <a:p>
            <a:pPr marL="1143000" lvl="2" indent="-228600" eaLnBrk="0" hangingPunct="0">
              <a:buFont typeface="+mj-lt"/>
              <a:buAutoNum type="arabicParenR"/>
            </a:pPr>
            <a:r>
              <a:rPr lang="en-GB" sz="1000" b="1" dirty="0">
                <a:latin typeface="Arial" charset="0"/>
              </a:rPr>
              <a:t>Electrical</a:t>
            </a:r>
            <a:r>
              <a:rPr lang="en-GB" sz="1000" dirty="0">
                <a:latin typeface="Arial" charset="0"/>
              </a:rPr>
              <a:t> </a:t>
            </a:r>
            <a:r>
              <a:rPr lang="en-GB" sz="1000" dirty="0"/>
              <a:t>– C</a:t>
            </a:r>
            <a:r>
              <a:rPr lang="en-GB" sz="1000" dirty="0">
                <a:latin typeface="Arial" charset="0"/>
              </a:rPr>
              <a:t>hanges supporting product specification, electrical components, power supplies, raw cables, cable assemblies, PCB assemblies or firmware.</a:t>
            </a:r>
            <a:endParaRPr lang="en-US" sz="1000" b="1" dirty="0">
              <a:latin typeface="Arial" charset="0"/>
              <a:cs typeface="Times New Roman" pitchFamily="18" charset="0"/>
            </a:endParaRPr>
          </a:p>
          <a:p>
            <a:pPr marL="1143000" lvl="2" indent="-228600" eaLnBrk="0" hangingPunct="0">
              <a:buFont typeface="+mj-lt"/>
              <a:buAutoNum type="arabicParenR"/>
            </a:pPr>
            <a:r>
              <a:rPr lang="en-GB" sz="1000" b="1" dirty="0">
                <a:latin typeface="Arial" charset="0"/>
              </a:rPr>
              <a:t>Assembly Procedures</a:t>
            </a:r>
            <a:r>
              <a:rPr lang="en-GB" sz="1000" dirty="0">
                <a:latin typeface="Arial" charset="0"/>
              </a:rPr>
              <a:t> </a:t>
            </a:r>
            <a:r>
              <a:rPr lang="en-GB" sz="1000" dirty="0"/>
              <a:t>– C</a:t>
            </a:r>
            <a:r>
              <a:rPr lang="en-GB" sz="1000" dirty="0">
                <a:latin typeface="Arial" charset="0"/>
              </a:rPr>
              <a:t>hanges in assembly procedures and quality control plans for material part numbers and/or assemblies.</a:t>
            </a:r>
            <a:endParaRPr lang="en-US" sz="1000" b="1" dirty="0">
              <a:latin typeface="Arial" charset="0"/>
              <a:cs typeface="Times New Roman" pitchFamily="18" charset="0"/>
            </a:endParaRPr>
          </a:p>
          <a:p>
            <a:pPr marL="1143000" lvl="2" indent="-228600" eaLnBrk="0" hangingPunct="0">
              <a:buFont typeface="+mj-lt"/>
              <a:buAutoNum type="arabicParenR"/>
            </a:pPr>
            <a:r>
              <a:rPr lang="en-GB" sz="1000" b="1" dirty="0">
                <a:latin typeface="Arial" charset="0"/>
              </a:rPr>
              <a:t>Change Master</a:t>
            </a:r>
            <a:r>
              <a:rPr lang="en-GB" sz="1000" dirty="0">
                <a:latin typeface="Arial" charset="0"/>
              </a:rPr>
              <a:t> </a:t>
            </a:r>
            <a:r>
              <a:rPr lang="en-GB" sz="1000" dirty="0"/>
              <a:t>–</a:t>
            </a:r>
            <a:r>
              <a:rPr lang="en-GB" sz="1000" dirty="0">
                <a:latin typeface="Arial" charset="0"/>
              </a:rPr>
              <a:t> Changes to release or change parts at EN status. </a:t>
            </a:r>
            <a:endParaRPr lang="en-US" sz="1000" b="1" dirty="0">
              <a:latin typeface="Arial" charset="0"/>
              <a:cs typeface="Times New Roman" pitchFamily="18" charset="0"/>
            </a:endParaRPr>
          </a:p>
          <a:p>
            <a:pPr marL="1143000" lvl="2" indent="-228600" eaLnBrk="0" hangingPunct="0">
              <a:buFont typeface="+mj-lt"/>
              <a:buAutoNum type="arabicParenR"/>
            </a:pPr>
            <a:r>
              <a:rPr lang="en-GB" sz="1000" b="1" dirty="0">
                <a:latin typeface="Arial" charset="0"/>
              </a:rPr>
              <a:t>Software</a:t>
            </a:r>
            <a:r>
              <a:rPr lang="en-GB" sz="1000" dirty="0">
                <a:latin typeface="Arial" charset="0"/>
              </a:rPr>
              <a:t> </a:t>
            </a:r>
            <a:r>
              <a:rPr lang="en-GB" sz="1000" dirty="0"/>
              <a:t>– R</a:t>
            </a:r>
            <a:r>
              <a:rPr lang="en-GB" sz="1000" dirty="0">
                <a:latin typeface="Arial" charset="0"/>
              </a:rPr>
              <a:t>eleases of software</a:t>
            </a:r>
          </a:p>
          <a:p>
            <a:pPr marL="1143000" lvl="2" indent="-228600" eaLnBrk="0" hangingPunct="0">
              <a:buFont typeface="+mj-lt"/>
              <a:buAutoNum type="arabicParenR"/>
            </a:pPr>
            <a:r>
              <a:rPr lang="en-GB" sz="1000" b="1" dirty="0">
                <a:latin typeface="Arial" charset="0"/>
              </a:rPr>
              <a:t>Marketing Promotion Literature</a:t>
            </a:r>
            <a:r>
              <a:rPr lang="en-GB" sz="1000" dirty="0">
                <a:latin typeface="Arial" charset="0"/>
              </a:rPr>
              <a:t> </a:t>
            </a:r>
            <a:r>
              <a:rPr lang="en-GB" sz="1000" dirty="0"/>
              <a:t>– C</a:t>
            </a:r>
            <a:r>
              <a:rPr lang="en-GB" sz="1000" dirty="0">
                <a:latin typeface="Arial" charset="0"/>
              </a:rPr>
              <a:t>hange to release or Clinical/Nonclinical documentation. </a:t>
            </a:r>
            <a:endParaRPr lang="en-US" sz="1000" b="1" dirty="0">
              <a:latin typeface="Arial" charset="0"/>
              <a:cs typeface="Times New Roman" pitchFamily="18" charset="0"/>
            </a:endParaRPr>
          </a:p>
          <a:p>
            <a:pPr marL="1143000" lvl="2" indent="-228600" eaLnBrk="0" hangingPunct="0">
              <a:buFont typeface="+mj-lt"/>
              <a:buAutoNum type="arabicParenR"/>
            </a:pPr>
            <a:r>
              <a:rPr lang="en-GB" sz="1000" b="1" dirty="0">
                <a:latin typeface="Arial" charset="0"/>
              </a:rPr>
              <a:t>System End Items</a:t>
            </a:r>
            <a:r>
              <a:rPr lang="en-GB" sz="1000" dirty="0">
                <a:latin typeface="Arial" charset="0"/>
              </a:rPr>
              <a:t> </a:t>
            </a:r>
            <a:r>
              <a:rPr lang="en-GB" sz="1000" dirty="0"/>
              <a:t>– C</a:t>
            </a:r>
            <a:r>
              <a:rPr lang="en-GB" sz="1000" dirty="0">
                <a:latin typeface="Arial" charset="0"/>
              </a:rPr>
              <a:t>hange to release or change system end items.</a:t>
            </a:r>
            <a:endParaRPr lang="en-US" sz="10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8197" name="Text Placeholder 1"/>
          <p:cNvSpPr>
            <a:spLocks noGrp="1"/>
          </p:cNvSpPr>
          <p:nvPr>
            <p:ph type="body" idx="1"/>
          </p:nvPr>
        </p:nvSpPr>
        <p:spPr>
          <a:xfrm>
            <a:off x="228600" y="255345"/>
            <a:ext cx="8458200" cy="533400"/>
          </a:xfrm>
        </p:spPr>
        <p:txBody>
          <a:bodyPr/>
          <a:lstStyle/>
          <a:p>
            <a:pPr algn="l"/>
            <a:r>
              <a:rPr lang="en-GB" sz="1800" dirty="0">
                <a:latin typeface="Arial" charset="0"/>
                <a:cs typeface="Arial" charset="0"/>
              </a:rPr>
              <a:t>Generating a Proposal</a:t>
            </a:r>
            <a:endParaRPr lang="en-GB" sz="1800" dirty="0">
              <a:highlight>
                <a:srgbClr val="FFFF00"/>
              </a:highligh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058380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/>
          <p:cNvSpPr>
            <a:spLocks noGrp="1"/>
          </p:cNvSpPr>
          <p:nvPr>
            <p:ph type="body" idx="1"/>
          </p:nvPr>
        </p:nvSpPr>
        <p:spPr>
          <a:xfrm>
            <a:off x="228600" y="209550"/>
            <a:ext cx="8915400" cy="533400"/>
          </a:xfrm>
        </p:spPr>
        <p:txBody>
          <a:bodyPr/>
          <a:lstStyle/>
          <a:p>
            <a:pPr algn="l"/>
            <a:r>
              <a:rPr lang="en-GB" sz="2000" dirty="0">
                <a:latin typeface="Arial" charset="0"/>
                <a:cs typeface="Arial" charset="0"/>
              </a:rPr>
              <a:t>Generating a Proposal</a:t>
            </a:r>
          </a:p>
        </p:txBody>
      </p:sp>
      <p:sp>
        <p:nvSpPr>
          <p:cNvPr id="7173" name="Rectangle 3"/>
          <p:cNvSpPr>
            <a:spLocks noChangeArrowheads="1"/>
          </p:cNvSpPr>
          <p:nvPr/>
        </p:nvSpPr>
        <p:spPr bwMode="auto">
          <a:xfrm>
            <a:off x="0" y="171451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 dirty="0"/>
          </a:p>
        </p:txBody>
      </p:sp>
      <p:sp>
        <p:nvSpPr>
          <p:cNvPr id="7175" name="Rectangle 5"/>
          <p:cNvSpPr>
            <a:spLocks noChangeArrowheads="1"/>
          </p:cNvSpPr>
          <p:nvPr/>
        </p:nvSpPr>
        <p:spPr bwMode="auto">
          <a:xfrm>
            <a:off x="0" y="2905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br>
              <a:rPr lang="en-US" sz="1000">
                <a:latin typeface="Calibri" pitchFamily="34" charset="0"/>
                <a:cs typeface="Times New Roman" pitchFamily="18" charset="0"/>
              </a:rPr>
            </a:br>
            <a:endParaRPr lang="en-US"/>
          </a:p>
        </p:txBody>
      </p:sp>
      <p:pic>
        <p:nvPicPr>
          <p:cNvPr id="717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47750"/>
            <a:ext cx="2522538" cy="357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7" name="Rectangle 11"/>
          <p:cNvSpPr>
            <a:spLocks noChangeArrowheads="1"/>
          </p:cNvSpPr>
          <p:nvPr/>
        </p:nvSpPr>
        <p:spPr bwMode="auto">
          <a:xfrm>
            <a:off x="4419600" y="1055871"/>
            <a:ext cx="28194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buFontTx/>
              <a:buChar char="•"/>
            </a:pPr>
            <a:r>
              <a:rPr lang="en-US" sz="1000" b="1" dirty="0">
                <a:solidFill>
                  <a:srgbClr val="FF0000"/>
                </a:solidFill>
                <a:latin typeface="Calibri" pitchFamily="34" charset="0"/>
              </a:rPr>
              <a:t>(C) </a:t>
            </a:r>
            <a:r>
              <a:rPr lang="en-US" sz="1000" b="1" dirty="0">
                <a:latin typeface="Calibri" pitchFamily="34" charset="0"/>
              </a:rPr>
              <a:t>Model Code</a:t>
            </a:r>
            <a:r>
              <a:rPr lang="en-US" sz="1000" dirty="0">
                <a:latin typeface="Calibri" pitchFamily="34" charset="0"/>
              </a:rPr>
              <a:t> </a:t>
            </a:r>
            <a:r>
              <a:rPr lang="en-US" sz="1000" i="1" dirty="0">
                <a:latin typeface="Calibri" pitchFamily="34" charset="0"/>
              </a:rPr>
              <a:t>provided by the Requestor</a:t>
            </a:r>
          </a:p>
          <a:p>
            <a:pPr eaLnBrk="0" hangingPunct="0">
              <a:buFontTx/>
              <a:buChar char="•"/>
            </a:pPr>
            <a:endParaRPr lang="en-US" sz="1000" i="1" dirty="0">
              <a:latin typeface="Calibri" pitchFamily="34" charset="0"/>
            </a:endParaRPr>
          </a:p>
          <a:p>
            <a:pPr eaLnBrk="0" hangingPunct="0">
              <a:buFontTx/>
              <a:buChar char="•"/>
            </a:pPr>
            <a:r>
              <a:rPr lang="en-US" sz="1000" i="1" dirty="0">
                <a:latin typeface="Calibri" pitchFamily="34" charset="0"/>
              </a:rPr>
              <a:t>Project Code: Add project code</a:t>
            </a:r>
          </a:p>
          <a:p>
            <a:pPr eaLnBrk="0" hangingPunct="0"/>
            <a:endParaRPr lang="en-US" sz="1000" b="1" dirty="0">
              <a:solidFill>
                <a:srgbClr val="00B0F0"/>
              </a:solidFill>
              <a:latin typeface="Calibri" pitchFamily="34" charset="0"/>
            </a:endParaRPr>
          </a:p>
          <a:p>
            <a:pPr eaLnBrk="0" hangingPunct="0">
              <a:buFontTx/>
              <a:buChar char="•"/>
            </a:pPr>
            <a:r>
              <a:rPr lang="en-US" sz="1000" b="1" dirty="0">
                <a:solidFill>
                  <a:srgbClr val="FF0000"/>
                </a:solidFill>
                <a:latin typeface="Calibri" pitchFamily="34" charset="0"/>
              </a:rPr>
              <a:t>(E) </a:t>
            </a:r>
            <a:r>
              <a:rPr lang="en-US" sz="1000" b="1" dirty="0">
                <a:latin typeface="Calibri" pitchFamily="34" charset="0"/>
              </a:rPr>
              <a:t>Reason code</a:t>
            </a:r>
            <a:r>
              <a:rPr lang="en-US" sz="1000" dirty="0">
                <a:latin typeface="Calibri" pitchFamily="34" charset="0"/>
              </a:rPr>
              <a:t> that best describes why the change is being requested  </a:t>
            </a:r>
            <a:r>
              <a:rPr lang="en-US" sz="900" i="1" dirty="0">
                <a:latin typeface="Calibri" pitchFamily="34" charset="0"/>
              </a:rPr>
              <a:t>(Drop Down)</a:t>
            </a:r>
          </a:p>
          <a:p>
            <a:pPr eaLnBrk="0" hangingPunct="0"/>
            <a:endParaRPr lang="en-US" dirty="0"/>
          </a:p>
        </p:txBody>
      </p:sp>
      <p:pic>
        <p:nvPicPr>
          <p:cNvPr id="7178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2630676"/>
            <a:ext cx="3106738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2895048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 idx="1"/>
          </p:nvPr>
        </p:nvSpPr>
        <p:spPr>
          <a:xfrm>
            <a:off x="228600" y="1047750"/>
            <a:ext cx="8686800" cy="3771900"/>
          </a:xfrm>
        </p:spPr>
        <p:txBody>
          <a:bodyPr>
            <a:normAutofit/>
          </a:bodyPr>
          <a:lstStyle/>
          <a:p>
            <a:r>
              <a:rPr lang="en-US" u="sng" dirty="0">
                <a:latin typeface="Arial" charset="0"/>
                <a:cs typeface="Arial" charset="0"/>
              </a:rPr>
              <a:t>Reason &amp; Description of Change</a:t>
            </a:r>
            <a:endParaRPr lang="en-US" dirty="0">
              <a:latin typeface="Arial" charset="0"/>
              <a:cs typeface="Arial" charset="0"/>
            </a:endParaRPr>
          </a:p>
          <a:p>
            <a:pPr lvl="1"/>
            <a:r>
              <a:rPr lang="en-US" dirty="0">
                <a:latin typeface="Arial" charset="0"/>
                <a:cs typeface="Arial" charset="0"/>
              </a:rPr>
              <a:t>Should be clear and understandable</a:t>
            </a:r>
          </a:p>
          <a:p>
            <a:pPr lvl="1"/>
            <a:endParaRPr lang="en-US" dirty="0">
              <a:latin typeface="Arial" charset="0"/>
              <a:cs typeface="Arial" charset="0"/>
            </a:endParaRPr>
          </a:p>
          <a:p>
            <a:pPr lvl="1"/>
            <a:r>
              <a:rPr lang="en-US" dirty="0">
                <a:latin typeface="Arial" charset="0"/>
                <a:cs typeface="Arial" charset="0"/>
              </a:rPr>
              <a:t>Reasons: (The why…) </a:t>
            </a:r>
          </a:p>
          <a:p>
            <a:pPr lvl="2"/>
            <a:r>
              <a:rPr lang="en-US" dirty="0">
                <a:latin typeface="Arial" charset="0"/>
                <a:cs typeface="Arial" charset="0"/>
              </a:rPr>
              <a:t>Customer complaint </a:t>
            </a:r>
          </a:p>
          <a:p>
            <a:pPr lvl="2"/>
            <a:r>
              <a:rPr lang="en-US" dirty="0">
                <a:latin typeface="Arial" charset="0"/>
                <a:cs typeface="Arial" charset="0"/>
              </a:rPr>
              <a:t>Reduce assembly time of components</a:t>
            </a:r>
          </a:p>
          <a:p>
            <a:pPr lvl="1"/>
            <a:endParaRPr lang="en-US" dirty="0">
              <a:latin typeface="Arial" charset="0"/>
              <a:cs typeface="Arial" charset="0"/>
            </a:endParaRPr>
          </a:p>
          <a:p>
            <a:pPr lvl="1"/>
            <a:r>
              <a:rPr lang="en-US" dirty="0">
                <a:latin typeface="Arial" charset="0"/>
                <a:cs typeface="Arial" charset="0"/>
              </a:rPr>
              <a:t>Descriptions: (The what…)</a:t>
            </a:r>
          </a:p>
          <a:p>
            <a:pPr lvl="2"/>
            <a:r>
              <a:rPr lang="en-US" dirty="0">
                <a:latin typeface="Arial" charset="0"/>
                <a:cs typeface="Arial" charset="0"/>
              </a:rPr>
              <a:t>Removed the 1.125” feature in print location C3 as it was unnecessary</a:t>
            </a:r>
          </a:p>
          <a:p>
            <a:pPr lvl="2"/>
            <a:r>
              <a:rPr lang="en-US" dirty="0">
                <a:latin typeface="Arial" charset="0"/>
                <a:cs typeface="Arial" charset="0"/>
              </a:rPr>
              <a:t>Added an edge break to the leading edge of door</a:t>
            </a:r>
          </a:p>
        </p:txBody>
      </p:sp>
      <p:sp>
        <p:nvSpPr>
          <p:cNvPr id="11267" name="Title 2"/>
          <p:cNvSpPr>
            <a:spLocks noGrp="1"/>
          </p:cNvSpPr>
          <p:nvPr>
            <p:ph type="title"/>
          </p:nvPr>
        </p:nvSpPr>
        <p:spPr>
          <a:xfrm>
            <a:off x="139700" y="139701"/>
            <a:ext cx="6629400" cy="6032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Generating a Proposal</a:t>
            </a:r>
          </a:p>
        </p:txBody>
      </p:sp>
    </p:spTree>
    <p:extLst>
      <p:ext uri="{BB962C8B-B14F-4D97-AF65-F5344CB8AC3E}">
        <p14:creationId xmlns:p14="http://schemas.microsoft.com/office/powerpoint/2010/main" val="1404026413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/>
          <p:cNvSpPr>
            <a:spLocks noGrp="1"/>
          </p:cNvSpPr>
          <p:nvPr>
            <p:ph idx="1"/>
          </p:nvPr>
        </p:nvSpPr>
        <p:spPr>
          <a:xfrm>
            <a:off x="130175" y="1047750"/>
            <a:ext cx="4518025" cy="382428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Arial" charset="0"/>
                <a:cs typeface="Arial" charset="0"/>
              </a:rPr>
              <a:t>For each Product Assessment which is required, please reference the Impact Assessment Tool to document the action being assigned. 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You </a:t>
            </a:r>
            <a:r>
              <a:rPr lang="en-US" b="1" u="sng" dirty="0">
                <a:latin typeface="Arial" charset="0"/>
                <a:cs typeface="Arial" charset="0"/>
              </a:rPr>
              <a:t>must</a:t>
            </a:r>
            <a:r>
              <a:rPr lang="en-US" dirty="0">
                <a:latin typeface="Arial" charset="0"/>
                <a:cs typeface="Arial" charset="0"/>
              </a:rPr>
              <a:t> provide a response in SAP. 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If Product Assessment indicates “Change Has No Risk Impact or Is NOT Required or Intended Use Not Impacted”, no further action is required.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pPr>
              <a:buFont typeface="Wingdings 2" pitchFamily="18" charset="2"/>
              <a:buNone/>
            </a:pPr>
            <a:r>
              <a:rPr lang="en-US" sz="1600" dirty="0">
                <a:latin typeface="Arial" charset="0"/>
                <a:cs typeface="Arial" charset="0"/>
              </a:rPr>
              <a:t>	</a:t>
            </a:r>
          </a:p>
          <a:p>
            <a:pPr>
              <a:buFont typeface="Wingdings 2" pitchFamily="18" charset="2"/>
              <a:buNone/>
            </a:pPr>
            <a:endParaRPr lang="en-US" sz="1600" dirty="0">
              <a:latin typeface="Arial" charset="0"/>
              <a:cs typeface="Arial" charset="0"/>
            </a:endParaRPr>
          </a:p>
          <a:p>
            <a:pPr>
              <a:buNone/>
            </a:pPr>
            <a:endParaRPr lang="en-US" sz="2000" dirty="0"/>
          </a:p>
        </p:txBody>
      </p:sp>
      <p:sp>
        <p:nvSpPr>
          <p:cNvPr id="14339" name="Title 2"/>
          <p:cNvSpPr>
            <a:spLocks noGrp="1"/>
          </p:cNvSpPr>
          <p:nvPr>
            <p:ph type="title"/>
          </p:nvPr>
        </p:nvSpPr>
        <p:spPr>
          <a:xfrm>
            <a:off x="139700" y="139701"/>
            <a:ext cx="6629400" cy="6032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Generating a Proposal</a:t>
            </a:r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733550"/>
            <a:ext cx="4066812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1617173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1"/>
          <p:cNvSpPr>
            <a:spLocks noGrp="1"/>
          </p:cNvSpPr>
          <p:nvPr>
            <p:ph idx="1"/>
          </p:nvPr>
        </p:nvSpPr>
        <p:spPr>
          <a:xfrm>
            <a:off x="130175" y="895350"/>
            <a:ext cx="3679825" cy="39766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u="sng" dirty="0">
                <a:latin typeface="Arial" charset="0"/>
                <a:cs typeface="Arial" charset="0"/>
              </a:rPr>
              <a:t>ZCHANGE: </a:t>
            </a:r>
          </a:p>
          <a:p>
            <a:pPr lvl="1">
              <a:defRPr/>
            </a:pPr>
            <a:r>
              <a:rPr lang="en-US" sz="1500" dirty="0">
                <a:latin typeface="Arial" charset="0"/>
                <a:cs typeface="Arial" charset="0"/>
              </a:rPr>
              <a:t>Do not change the text fields on the right of this area, but do provide justification or evidence </a:t>
            </a:r>
          </a:p>
          <a:p>
            <a:pPr lvl="1">
              <a:defRPr/>
            </a:pPr>
            <a:endParaRPr lang="en-US" sz="1500" dirty="0">
              <a:latin typeface="Arial" charset="0"/>
              <a:cs typeface="Arial" charset="0"/>
            </a:endParaRPr>
          </a:p>
          <a:p>
            <a:pPr lvl="1">
              <a:defRPr/>
            </a:pPr>
            <a:r>
              <a:rPr lang="en-US" sz="1500" dirty="0">
                <a:latin typeface="Arial" charset="0"/>
                <a:cs typeface="Arial" charset="0"/>
              </a:rPr>
              <a:t>Select continue to save your text fields.</a:t>
            </a:r>
          </a:p>
          <a:p>
            <a:pPr lvl="1">
              <a:defRPr/>
            </a:pPr>
            <a:endParaRPr lang="en-US" sz="1500" dirty="0">
              <a:highlight>
                <a:srgbClr val="FFFF00"/>
              </a:highlight>
              <a:latin typeface="Arial" charset="0"/>
              <a:cs typeface="Arial" charset="0"/>
            </a:endParaRPr>
          </a:p>
          <a:p>
            <a:pPr lvl="1">
              <a:defRPr/>
            </a:pPr>
            <a:r>
              <a:rPr lang="en-US" sz="1500" dirty="0">
                <a:latin typeface="Arial" charset="0"/>
                <a:cs typeface="Arial" charset="0"/>
              </a:rPr>
              <a:t>Change Plan can capture additional language/specifics.</a:t>
            </a:r>
          </a:p>
          <a:p>
            <a:pPr lvl="1">
              <a:defRPr/>
            </a:pPr>
            <a:endParaRPr lang="en-US" sz="1500" dirty="0">
              <a:latin typeface="Arial" charset="0"/>
              <a:cs typeface="Arial" charset="0"/>
            </a:endParaRPr>
          </a:p>
          <a:p>
            <a:pPr lvl="1">
              <a:defRPr/>
            </a:pPr>
            <a:r>
              <a:rPr lang="en-US" sz="1500" dirty="0">
                <a:latin typeface="Arial" charset="0"/>
                <a:cs typeface="Arial" charset="0"/>
              </a:rPr>
              <a:t>Click save and your proposal will be created!</a:t>
            </a:r>
          </a:p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>
              <a:buFont typeface="Wingdings 2" pitchFamily="18" charset="2"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1076" y="954761"/>
            <a:ext cx="4872038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itle 5"/>
          <p:cNvSpPr>
            <a:spLocks noGrp="1"/>
          </p:cNvSpPr>
          <p:nvPr>
            <p:ph type="title"/>
          </p:nvPr>
        </p:nvSpPr>
        <p:spPr>
          <a:xfrm>
            <a:off x="141513" y="88778"/>
            <a:ext cx="6629400" cy="514350"/>
          </a:xfr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Generating a Proposal</a:t>
            </a:r>
          </a:p>
        </p:txBody>
      </p:sp>
      <p:grpSp>
        <p:nvGrpSpPr>
          <p:cNvPr id="16390" name="Group 7"/>
          <p:cNvGrpSpPr>
            <a:grpSpLocks/>
          </p:cNvGrpSpPr>
          <p:nvPr/>
        </p:nvGrpSpPr>
        <p:grpSpPr bwMode="auto">
          <a:xfrm>
            <a:off x="4560887" y="2875530"/>
            <a:ext cx="4441825" cy="360362"/>
            <a:chOff x="457200" y="2439988"/>
            <a:chExt cx="4441825" cy="360362"/>
          </a:xfrm>
        </p:grpSpPr>
        <p:pic>
          <p:nvPicPr>
            <p:cNvPr id="16391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" y="2439988"/>
              <a:ext cx="4441825" cy="360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2" name="Rounded Rectangle 9"/>
            <p:cNvSpPr>
              <a:spLocks noChangeArrowheads="1"/>
            </p:cNvSpPr>
            <p:nvPr/>
          </p:nvSpPr>
          <p:spPr bwMode="auto">
            <a:xfrm>
              <a:off x="2438400" y="2495550"/>
              <a:ext cx="685800" cy="304800"/>
            </a:xfrm>
            <a:prstGeom prst="roundRect">
              <a:avLst>
                <a:gd name="adj" fmla="val 16667"/>
              </a:avLst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76162821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1"/>
          <p:cNvSpPr>
            <a:spLocks noGrp="1"/>
          </p:cNvSpPr>
          <p:nvPr>
            <p:ph sz="half" idx="1"/>
          </p:nvPr>
        </p:nvSpPr>
        <p:spPr>
          <a:xfrm>
            <a:off x="119063" y="1093788"/>
            <a:ext cx="4343400" cy="3771900"/>
          </a:xfrm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  <a:p>
            <a:endParaRPr lang="en-US">
              <a:latin typeface="Arial" charset="0"/>
              <a:cs typeface="Arial" charset="0"/>
            </a:endParaRPr>
          </a:p>
          <a:p>
            <a:endParaRPr lang="en-US">
              <a:latin typeface="Arial" charset="0"/>
              <a:cs typeface="Arial" charset="0"/>
            </a:endParaRPr>
          </a:p>
          <a:p>
            <a:endParaRPr lang="en-US">
              <a:latin typeface="Arial" charset="0"/>
              <a:cs typeface="Arial" charset="0"/>
            </a:endParaRPr>
          </a:p>
          <a:p>
            <a:endParaRPr lang="en-US">
              <a:latin typeface="Arial" charset="0"/>
              <a:cs typeface="Arial" charset="0"/>
            </a:endParaRPr>
          </a:p>
          <a:p>
            <a:endParaRPr lang="en-US">
              <a:latin typeface="Arial" charset="0"/>
              <a:cs typeface="Arial" charset="0"/>
            </a:endParaRPr>
          </a:p>
          <a:p>
            <a:endParaRPr lang="en-US">
              <a:latin typeface="Arial" charset="0"/>
              <a:cs typeface="Arial" charset="0"/>
            </a:endParaRPr>
          </a:p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7411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093788"/>
            <a:ext cx="4343400" cy="37719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Arial" charset="0"/>
                <a:cs typeface="Arial" charset="0"/>
              </a:rPr>
              <a:t>Option you may add objects at this point or wait until ECR.</a:t>
            </a:r>
          </a:p>
          <a:p>
            <a:pPr marL="0" indent="0">
              <a:buNone/>
            </a:pPr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‘Check Related Changes’ for the objects being modified. 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This will look for other pending changes on the same items!!!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If there are other changes contact the other originator to agree on path forward!!!</a:t>
            </a:r>
          </a:p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7412" name="Title 2"/>
          <p:cNvSpPr>
            <a:spLocks noGrp="1"/>
          </p:cNvSpPr>
          <p:nvPr>
            <p:ph type="title"/>
          </p:nvPr>
        </p:nvSpPr>
        <p:spPr>
          <a:xfrm>
            <a:off x="139700" y="120650"/>
            <a:ext cx="6629400" cy="6223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Proposal</a:t>
            </a:r>
          </a:p>
        </p:txBody>
      </p:sp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047750"/>
            <a:ext cx="3814763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5792749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1"/>
          <p:cNvSpPr>
            <a:spLocks noGrp="1"/>
          </p:cNvSpPr>
          <p:nvPr>
            <p:ph idx="1"/>
          </p:nvPr>
        </p:nvSpPr>
        <p:spPr>
          <a:xfrm>
            <a:off x="130175" y="1100138"/>
            <a:ext cx="4899025" cy="3771900"/>
          </a:xfrm>
        </p:spPr>
        <p:txBody>
          <a:bodyPr>
            <a:normAutofit/>
          </a:bodyPr>
          <a:lstStyle/>
          <a:p>
            <a:r>
              <a:rPr lang="en-US" dirty="0">
                <a:latin typeface="Arial" charset="0"/>
                <a:cs typeface="Arial" charset="0"/>
              </a:rPr>
              <a:t>Click ‘Update Change’ to proceed.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If any errors occur, must address each issue before proceeding. </a:t>
            </a:r>
          </a:p>
          <a:p>
            <a:endParaRPr lang="en-US" dirty="0">
              <a:latin typeface="Arial" charset="0"/>
              <a:cs typeface="Arial" charset="0"/>
            </a:endParaRPr>
          </a:p>
          <a:p>
            <a:r>
              <a:rPr lang="en-US" dirty="0">
                <a:latin typeface="Arial" charset="0"/>
                <a:cs typeface="Arial" charset="0"/>
              </a:rPr>
              <a:t>If adding objects: Once all items are corrected, click the ‘BACK’ button or “Skip Add Objects”.</a:t>
            </a:r>
          </a:p>
          <a:p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8435" name="Title 2"/>
          <p:cNvSpPr>
            <a:spLocks noGrp="1"/>
          </p:cNvSpPr>
          <p:nvPr>
            <p:ph type="title"/>
          </p:nvPr>
        </p:nvSpPr>
        <p:spPr>
          <a:xfrm>
            <a:off x="139700" y="139700"/>
            <a:ext cx="6629400" cy="754063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Generating a Proposal</a:t>
            </a: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8185" y="1047750"/>
            <a:ext cx="3870325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986088"/>
            <a:ext cx="3870325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4924134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25D1099-1A3A-45E0-BA0C-685A0E1DB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Impacted Stakeholders will complete the “Specific Actions.”</a:t>
            </a:r>
          </a:p>
          <a:p>
            <a:endParaRPr lang="en-US" dirty="0"/>
          </a:p>
          <a:p>
            <a:r>
              <a:rPr lang="en-US" dirty="0"/>
              <a:t>Update ECR with references to records i.e. Engineering Drawings.</a:t>
            </a:r>
          </a:p>
          <a:p>
            <a:endParaRPr lang="en-US" dirty="0"/>
          </a:p>
          <a:p>
            <a:r>
              <a:rPr lang="en-US" dirty="0"/>
              <a:t>Any modifications to change plan will require notifications to impacted stakeholders.</a:t>
            </a:r>
          </a:p>
          <a:p>
            <a:endParaRPr lang="en-US" dirty="0"/>
          </a:p>
          <a:p>
            <a:r>
              <a:rPr lang="en-US" dirty="0"/>
              <a:t>Document Implementation Plan (Impact </a:t>
            </a:r>
            <a:r>
              <a:rPr lang="en-US"/>
              <a:t>Assessment Tool 730006237, SOP 730006236).</a:t>
            </a:r>
            <a:endParaRPr lang="en-US" dirty="0"/>
          </a:p>
          <a:p>
            <a:endParaRPr lang="en-US" dirty="0"/>
          </a:p>
          <a:p>
            <a:r>
              <a:rPr lang="en-US" dirty="0"/>
              <a:t>Design Authority evaluates if the deliverables meets the plan objectives and resolves issue.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59DD58-FF1C-43B6-B60D-5DDECD9D0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Initiate ECR</a:t>
            </a:r>
          </a:p>
        </p:txBody>
      </p:sp>
    </p:spTree>
    <p:extLst>
      <p:ext uri="{BB962C8B-B14F-4D97-AF65-F5344CB8AC3E}">
        <p14:creationId xmlns:p14="http://schemas.microsoft.com/office/powerpoint/2010/main" val="3901368535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2"/>
          <p:cNvSpPr>
            <a:spLocks noGrp="1"/>
          </p:cNvSpPr>
          <p:nvPr>
            <p:ph type="title"/>
          </p:nvPr>
        </p:nvSpPr>
        <p:spPr>
          <a:xfrm>
            <a:off x="139700" y="139701"/>
            <a:ext cx="6629400" cy="527049"/>
          </a:xfrm>
        </p:spPr>
        <p:txBody>
          <a:bodyPr/>
          <a:lstStyle/>
          <a:p>
            <a:r>
              <a:rPr lang="en-GB" dirty="0">
                <a:latin typeface="Arial" charset="0"/>
                <a:cs typeface="Arial" charset="0"/>
              </a:rPr>
              <a:t>Initial Impact Assessment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19150"/>
            <a:ext cx="35052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62400" y="902077"/>
            <a:ext cx="51054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Process Owner/Design Authority reviews proposal, assigns priority &amp; Responsible Engineer.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Responsible Engineer documents proposed solution.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Responsible Engineer &amp; Change Coordinator reviews Assessment Tab by: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Selecting from the Response Column either “Yes / No.”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The Impacted Stakeholder completes the Change Plan (730006237):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Answering all questions.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For Development Changes, only answer specified questions!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Change Coordinator ensures Impact Assessment Tool is attached, and responses documented.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Escalate if no response is received.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3292141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36665-72D7-486D-AF38-6CDF03D82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788"/>
            <a:ext cx="6629400" cy="438162"/>
          </a:xfrm>
        </p:spPr>
        <p:txBody>
          <a:bodyPr/>
          <a:lstStyle/>
          <a:p>
            <a:r>
              <a:rPr lang="en-US" dirty="0"/>
              <a:t>Consultation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DA2E4-475C-4726-848B-A50B5F51A974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363349" y="1047738"/>
            <a:ext cx="8686800" cy="3790974"/>
          </a:xfrm>
        </p:spPr>
        <p:txBody>
          <a:bodyPr/>
          <a:lstStyle/>
          <a:p>
            <a:r>
              <a:rPr lang="en-US" dirty="0"/>
              <a:t>From the Display ECR screen, click “Consult. </a:t>
            </a:r>
            <a:r>
              <a:rPr lang="en-US" dirty="0" err="1"/>
              <a:t>Asgn</a:t>
            </a:r>
            <a:r>
              <a:rPr lang="en-US" dirty="0"/>
              <a:t>.”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Enter the User ID by selecting from the dropdown menu</a:t>
            </a:r>
          </a:p>
          <a:p>
            <a:pPr lvl="1"/>
            <a:r>
              <a:rPr lang="en-US" dirty="0"/>
              <a:t>Users will automatically populate</a:t>
            </a:r>
          </a:p>
          <a:p>
            <a:pPr lvl="1"/>
            <a:r>
              <a:rPr lang="en-US" dirty="0"/>
              <a:t>Click save icon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D323CE-5333-4C1B-AD4E-AE3A1FC06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64191"/>
            <a:ext cx="1268078" cy="3596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C4C0AC6-4C3E-460B-8FCF-5A70E12904D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559539" y="3028950"/>
            <a:ext cx="2190115" cy="1362075"/>
          </a:xfrm>
          <a:prstGeom prst="rect">
            <a:avLst/>
          </a:prstGeom>
        </p:spPr>
      </p:pic>
      <p:pic>
        <p:nvPicPr>
          <p:cNvPr id="1027" name="Picture 25">
            <a:extLst>
              <a:ext uri="{FF2B5EF4-FFF2-40B4-BE49-F238E27FC236}">
                <a16:creationId xmlns:a16="http://schemas.microsoft.com/office/drawing/2014/main" id="{D6FAA399-7974-4336-81FB-7D0EE2B61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597" y="3571887"/>
            <a:ext cx="3000375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12">
            <a:extLst>
              <a:ext uri="{FF2B5EF4-FFF2-40B4-BE49-F238E27FC236}">
                <a16:creationId xmlns:a16="http://schemas.microsoft.com/office/drawing/2014/main" id="{225E8739-0BAF-4A72-B907-5C85E360B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133469"/>
            <a:ext cx="191452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3">
            <a:extLst>
              <a:ext uri="{FF2B5EF4-FFF2-40B4-BE49-F238E27FC236}">
                <a16:creationId xmlns:a16="http://schemas.microsoft.com/office/drawing/2014/main" id="{A3BACD4F-AEBE-456E-B68E-9FF096027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990975"/>
            <a:ext cx="390525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503844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 Objects to be Changed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2"/>
          </p:nvPr>
        </p:nvSpPr>
        <p:spPr>
          <a:xfrm>
            <a:off x="228600" y="2114550"/>
            <a:ext cx="8686800" cy="2824463"/>
          </a:xfrm>
        </p:spPr>
        <p:txBody>
          <a:bodyPr/>
          <a:lstStyle/>
          <a:p>
            <a:r>
              <a:rPr lang="en-US" sz="1000" b="1" dirty="0"/>
              <a:t>A - Item Number:  </a:t>
            </a:r>
            <a:r>
              <a:rPr lang="en-US" sz="1000" dirty="0"/>
              <a:t>Enter part number/DIR/</a:t>
            </a:r>
            <a:r>
              <a:rPr lang="en-US" sz="1000" dirty="0" err="1"/>
              <a:t>BOM</a:t>
            </a:r>
            <a:r>
              <a:rPr lang="en-US" sz="1000" dirty="0"/>
              <a:t> to be changed.</a:t>
            </a:r>
          </a:p>
          <a:p>
            <a:r>
              <a:rPr lang="en-US" sz="1000" b="1" dirty="0"/>
              <a:t>B – CAD Indicator: </a:t>
            </a:r>
            <a:r>
              <a:rPr lang="en-US" sz="1000" dirty="0"/>
              <a:t>If releasing or modifying Unigraphics documents select the ‘CAD’ indicator, otherwise leave blank.</a:t>
            </a:r>
          </a:p>
          <a:p>
            <a:pPr lvl="1"/>
            <a:r>
              <a:rPr lang="en-US" sz="800" dirty="0"/>
              <a:t>If releasing or modifying a material select the ‘Material’ indicator, otherwise leave blank. </a:t>
            </a:r>
          </a:p>
          <a:p>
            <a:pPr lvl="1"/>
            <a:r>
              <a:rPr lang="en-US" sz="800" dirty="0"/>
              <a:t>If releasing or modifying a BOM select the ‘BOM’ indicator, otherwise leave blank.</a:t>
            </a:r>
          </a:p>
          <a:p>
            <a:r>
              <a:rPr lang="en-US" sz="1000" b="1" dirty="0"/>
              <a:t>C – Doc. Type: </a:t>
            </a:r>
            <a:r>
              <a:rPr lang="en-US" sz="1000" dirty="0"/>
              <a:t>Select from drop- down menu document type to be released/changed.</a:t>
            </a:r>
          </a:p>
          <a:p>
            <a:r>
              <a:rPr lang="en-US" sz="1000" b="1" dirty="0"/>
              <a:t>D – Action:</a:t>
            </a:r>
            <a:r>
              <a:rPr lang="en-US" sz="1000" dirty="0"/>
              <a:t> Select from the drop-down menu.</a:t>
            </a:r>
          </a:p>
          <a:p>
            <a:r>
              <a:rPr lang="en-US" sz="1000" b="1" dirty="0"/>
              <a:t>E – To Status:</a:t>
            </a:r>
            <a:r>
              <a:rPr lang="en-US" sz="1000" dirty="0"/>
              <a:t> Select from the drop-down menu appropriate status.</a:t>
            </a:r>
          </a:p>
          <a:p>
            <a:r>
              <a:rPr lang="en-US" sz="1000" b="1" dirty="0"/>
              <a:t>F – </a:t>
            </a:r>
            <a:r>
              <a:rPr lang="en-US" sz="1000" b="1" dirty="0" err="1"/>
              <a:t>Src</a:t>
            </a:r>
            <a:r>
              <a:rPr lang="en-US" sz="1000" b="1" dirty="0"/>
              <a:t> </a:t>
            </a:r>
            <a:r>
              <a:rPr lang="en-US" sz="1000" b="1" dirty="0" err="1"/>
              <a:t>Plnt</a:t>
            </a:r>
            <a:r>
              <a:rPr lang="en-US" sz="1000" b="1" dirty="0"/>
              <a:t>: </a:t>
            </a:r>
            <a:r>
              <a:rPr lang="en-US" sz="1000" dirty="0"/>
              <a:t>Select the source/development plant, on where the </a:t>
            </a:r>
            <a:r>
              <a:rPr lang="en-US" sz="1000" b="1" dirty="0"/>
              <a:t>material/</a:t>
            </a:r>
            <a:r>
              <a:rPr lang="en-US" sz="1000" b="1" dirty="0" err="1"/>
              <a:t>BOM</a:t>
            </a:r>
            <a:r>
              <a:rPr lang="en-US" sz="1000" dirty="0"/>
              <a:t> has been created, from the drop-down menu. </a:t>
            </a:r>
          </a:p>
          <a:p>
            <a:r>
              <a:rPr lang="en-US" sz="1000" b="1" dirty="0"/>
              <a:t>G – To Plant:  </a:t>
            </a:r>
            <a:r>
              <a:rPr lang="en-US" sz="1000" dirty="0"/>
              <a:t>Select the production plant from the drop-down menu (the plant on where the material/BOM is being released to).</a:t>
            </a:r>
          </a:p>
          <a:p>
            <a:r>
              <a:rPr lang="en-US" sz="1000" b="1" dirty="0"/>
              <a:t>H –</a:t>
            </a:r>
            <a:r>
              <a:rPr lang="en-US" sz="1000" dirty="0"/>
              <a:t> </a:t>
            </a:r>
            <a:r>
              <a:rPr lang="en-US" sz="1000" b="1" dirty="0"/>
              <a:t>BOM Usage: </a:t>
            </a:r>
            <a:r>
              <a:rPr lang="en-US" sz="1000" dirty="0"/>
              <a:t>Select ‘1’ for Production BOMs or ‘5’ for Sales End Items and variant configurations. </a:t>
            </a:r>
          </a:p>
          <a:p>
            <a:r>
              <a:rPr lang="en-US" sz="1000" b="1" dirty="0"/>
              <a:t>I –</a:t>
            </a:r>
            <a:r>
              <a:rPr lang="en-US" sz="1000" dirty="0"/>
              <a:t> </a:t>
            </a:r>
            <a:r>
              <a:rPr lang="en-US" sz="1000" b="1" dirty="0" err="1"/>
              <a:t>NewCmpPlnt</a:t>
            </a:r>
            <a:r>
              <a:rPr lang="en-US" sz="1000" b="1" dirty="0"/>
              <a:t>: </a:t>
            </a:r>
            <a:r>
              <a:rPr lang="en-US" sz="1000" dirty="0"/>
              <a:t>This field is only required if an existing CAD assembly is being revised and new components are being added to the existing Part List/ UG BOM. </a:t>
            </a:r>
          </a:p>
          <a:p>
            <a:r>
              <a:rPr lang="en-US" sz="1000" b="1" dirty="0"/>
              <a:t>J - Disposition Code – </a:t>
            </a:r>
            <a:r>
              <a:rPr lang="en-US" sz="1000" dirty="0"/>
              <a:t>List the disposition code</a:t>
            </a:r>
            <a:r>
              <a:rPr lang="en-US" sz="1000" b="1" dirty="0"/>
              <a:t> (</a:t>
            </a:r>
            <a:r>
              <a:rPr lang="en-US" sz="1000" b="1" i="1" dirty="0"/>
              <a:t>This field is required for material added as an object. See Appendix A for more detail</a:t>
            </a:r>
            <a:r>
              <a:rPr lang="en-US" sz="1000" dirty="0"/>
              <a:t>)</a:t>
            </a:r>
          </a:p>
        </p:txBody>
      </p:sp>
      <p:pic>
        <p:nvPicPr>
          <p:cNvPr id="7" name="Content Placeholder 5"/>
          <p:cNvPicPr>
            <a:picLocks noGrp="1"/>
          </p:cNvPicPr>
          <p:nvPr>
            <p:ph sz="half" idx="13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" y="971550"/>
            <a:ext cx="7314286" cy="91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D3F13B-1B9D-407A-BA68-7C6E6FA92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1421" y="1018437"/>
            <a:ext cx="4343400" cy="3771900"/>
          </a:xfrm>
        </p:spPr>
        <p:txBody>
          <a:bodyPr>
            <a:normAutofit/>
          </a:bodyPr>
          <a:lstStyle/>
          <a:p>
            <a:pPr marL="509587" lvl="1" indent="-285750">
              <a:buFont typeface="Arial" panose="020B0604020202020204" pitchFamily="34" charset="0"/>
              <a:buChar char="•"/>
            </a:pPr>
            <a:r>
              <a:rPr lang="en-US" dirty="0"/>
              <a:t>Impacted Stakeholder opens the Impacted Assessment Tool (Supporting Docs in SAP).</a:t>
            </a:r>
          </a:p>
          <a:p>
            <a:pPr marL="519113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519113" indent="-285750">
              <a:buFont typeface="Arial" panose="020B0604020202020204" pitchFamily="34" charset="0"/>
              <a:buChar char="•"/>
            </a:pPr>
            <a:r>
              <a:rPr lang="en-US" sz="1600" dirty="0"/>
              <a:t>Select the “Change Plan Tab.” </a:t>
            </a:r>
          </a:p>
          <a:p>
            <a:pPr marL="519113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519113" indent="-285750">
              <a:buFont typeface="Arial" panose="020B0604020202020204" pitchFamily="34" charset="0"/>
              <a:buChar char="•"/>
            </a:pPr>
            <a:r>
              <a:rPr lang="en-US" sz="1600" dirty="0"/>
              <a:t>Document “Specific Action Required” for all “Yes” responses. </a:t>
            </a:r>
          </a:p>
          <a:p>
            <a:pPr marL="519113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519113" indent="-285750">
              <a:buFont typeface="Arial" panose="020B0604020202020204" pitchFamily="34" charset="0"/>
              <a:buChar char="•"/>
            </a:pPr>
            <a:r>
              <a:rPr lang="en-US" sz="1600" dirty="0"/>
              <a:t>Document “Individual Assigned Responsibility” &amp; the “Planned Completion Date” for each action.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7132C9-5A7F-4309-8DB3-40EA9AE00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6" y="139067"/>
            <a:ext cx="6629400" cy="527683"/>
          </a:xfrm>
        </p:spPr>
        <p:txBody>
          <a:bodyPr/>
          <a:lstStyle/>
          <a:p>
            <a:r>
              <a:rPr lang="en-US" dirty="0"/>
              <a:t>Impacted Stakeholder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7E4088-B50D-4758-B7BC-3237F9888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18437"/>
            <a:ext cx="4191000" cy="385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20327"/>
      </p:ext>
    </p:extLst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F9D804-DF07-4DEB-B0C4-D89812A2C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123950"/>
            <a:ext cx="4100150" cy="3429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6EE68BD-1882-4C44-B40D-E3CCABD44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6" y="139067"/>
            <a:ext cx="6629400" cy="603883"/>
          </a:xfrm>
        </p:spPr>
        <p:txBody>
          <a:bodyPr/>
          <a:lstStyle/>
          <a:p>
            <a:r>
              <a:rPr lang="en-US" dirty="0"/>
              <a:t>Review Change Plan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7AD403-F3AD-4338-92C5-5EFCC94E8377}"/>
              </a:ext>
            </a:extLst>
          </p:cNvPr>
          <p:cNvSpPr txBox="1"/>
          <p:nvPr/>
        </p:nvSpPr>
        <p:spPr>
          <a:xfrm>
            <a:off x="4572000" y="1047750"/>
            <a:ext cx="4343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Change Coordinator confirms change has been classified.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Confirms impacted stakeholders have responded.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Process Owner/Design Authority approves / rejects the plan. </a:t>
            </a:r>
          </a:p>
        </p:txBody>
      </p:sp>
    </p:spTree>
    <p:extLst>
      <p:ext uri="{BB962C8B-B14F-4D97-AF65-F5344CB8AC3E}">
        <p14:creationId xmlns:p14="http://schemas.microsoft.com/office/powerpoint/2010/main" val="1857368785"/>
      </p:ext>
    </p:extLst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hangingPunct="0">
              <a:buNone/>
            </a:pPr>
            <a:r>
              <a:rPr lang="en-US" dirty="0"/>
              <a:t>Before submitting the ECR for QC review: </a:t>
            </a:r>
          </a:p>
          <a:p>
            <a:pPr hangingPunct="0">
              <a:buNone/>
            </a:pPr>
            <a:endParaRPr lang="en-US" dirty="0"/>
          </a:p>
          <a:p>
            <a:pPr lvl="0"/>
            <a:r>
              <a:rPr lang="en-GB" dirty="0"/>
              <a:t>Confirm classification of change</a:t>
            </a:r>
            <a:endParaRPr lang="en-US" dirty="0"/>
          </a:p>
          <a:p>
            <a:pPr lvl="0"/>
            <a:r>
              <a:rPr lang="en-GB" dirty="0"/>
              <a:t>Confirm correct model and or project code selected</a:t>
            </a:r>
            <a:endParaRPr lang="en-US" dirty="0"/>
          </a:p>
          <a:p>
            <a:pPr lvl="0"/>
            <a:r>
              <a:rPr lang="en-GB" dirty="0"/>
              <a:t>Review </a:t>
            </a:r>
            <a:r>
              <a:rPr lang="en-GB" dirty="0" err="1"/>
              <a:t>ECR</a:t>
            </a:r>
            <a:r>
              <a:rPr lang="en-GB" dirty="0"/>
              <a:t> content</a:t>
            </a:r>
            <a:endParaRPr lang="en-US" dirty="0"/>
          </a:p>
          <a:p>
            <a:pPr lvl="0"/>
            <a:r>
              <a:rPr lang="en-GB" dirty="0"/>
              <a:t>Ensure the change is technically feasible and meets product specifications</a:t>
            </a:r>
            <a:endParaRPr lang="en-US" dirty="0"/>
          </a:p>
          <a:p>
            <a:pPr lvl="0"/>
            <a:r>
              <a:rPr lang="en-GB" dirty="0"/>
              <a:t>Delegate change to responsible engineer / subject matter expert or return change to originator for additional information or termination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Preparing the ECR for QC review	</a:t>
            </a:r>
          </a:p>
        </p:txBody>
      </p:sp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" y="-27596"/>
            <a:ext cx="6629400" cy="754380"/>
          </a:xfrm>
        </p:spPr>
        <p:txBody>
          <a:bodyPr/>
          <a:lstStyle/>
          <a:p>
            <a:r>
              <a:rPr lang="en-US" dirty="0"/>
              <a:t>Submit ECR for Initial Review / Directly to QC Inbox</a:t>
            </a:r>
          </a:p>
        </p:txBody>
      </p:sp>
      <p:pic>
        <p:nvPicPr>
          <p:cNvPr id="7" name="Content Placeholder 6"/>
          <p:cNvPicPr>
            <a:picLocks noGrp="1"/>
          </p:cNvPicPr>
          <p:nvPr>
            <p:ph sz="half" idx="1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" y="1657350"/>
            <a:ext cx="8686800" cy="51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7"/>
          <p:cNvSpPr>
            <a:spLocks noGrp="1"/>
          </p:cNvSpPr>
          <p:nvPr>
            <p:ph sz="half" idx="13"/>
          </p:nvPr>
        </p:nvSpPr>
        <p:spPr>
          <a:xfrm>
            <a:off x="76200" y="1002572"/>
            <a:ext cx="8839200" cy="3626578"/>
          </a:xfrm>
        </p:spPr>
        <p:txBody>
          <a:bodyPr/>
          <a:lstStyle/>
          <a:p>
            <a:pPr hangingPunct="0">
              <a:buNone/>
            </a:pPr>
            <a:r>
              <a:rPr lang="en-US" dirty="0"/>
              <a:t>From the </a:t>
            </a:r>
            <a:r>
              <a:rPr lang="en-US" b="1" dirty="0"/>
              <a:t>Display ECO Details</a:t>
            </a:r>
            <a:r>
              <a:rPr lang="en-US" dirty="0"/>
              <a:t> screen:</a:t>
            </a:r>
            <a:endParaRPr lang="en-US" b="1" dirty="0"/>
          </a:p>
          <a:p>
            <a:pPr lvl="0" hangingPunct="0"/>
            <a:r>
              <a:rPr lang="en-US" dirty="0"/>
              <a:t>Select the Submit button: </a:t>
            </a:r>
            <a:endParaRPr lang="en-US" b="1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Once submitted, depending on the Change Type selected, the status of the ECR will be changed to </a:t>
            </a:r>
            <a:r>
              <a:rPr lang="en-US" b="1" dirty="0"/>
              <a:t>Initial Review or Checker, once ready Submitted to QC</a:t>
            </a:r>
            <a:r>
              <a:rPr lang="en-US" dirty="0"/>
              <a:t>.</a:t>
            </a:r>
          </a:p>
          <a:p>
            <a:pPr hangingPunct="0"/>
            <a:endParaRPr lang="en-US" dirty="0"/>
          </a:p>
          <a:p>
            <a:pPr hangingPunct="0"/>
            <a:r>
              <a:rPr lang="en-US" dirty="0"/>
              <a:t>Mechanical, Electrical, and Mechanical Chemical Device change types will be submitted to an Initial Reviewer. </a:t>
            </a:r>
          </a:p>
          <a:p>
            <a:pPr hangingPunct="0"/>
            <a:endParaRPr lang="en-US" dirty="0"/>
          </a:p>
          <a:p>
            <a:pPr hangingPunct="0"/>
            <a:r>
              <a:rPr lang="en-US" dirty="0"/>
              <a:t>All other ECRs will go directly to Quality Inbox.</a:t>
            </a:r>
          </a:p>
        </p:txBody>
      </p:sp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EC67C4-DA7D-4F35-A12E-5FC959757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Impacted Stakeholder verifies the change plan. </a:t>
            </a:r>
          </a:p>
          <a:p>
            <a:endParaRPr lang="en-US" dirty="0"/>
          </a:p>
          <a:p>
            <a:r>
              <a:rPr lang="en-US" dirty="0"/>
              <a:t>Provides input on the change implementation plan.</a:t>
            </a:r>
          </a:p>
          <a:p>
            <a:endParaRPr lang="en-US" dirty="0"/>
          </a:p>
          <a:p>
            <a:r>
              <a:rPr lang="en-US" dirty="0"/>
              <a:t>Change Coordinator:</a:t>
            </a:r>
          </a:p>
          <a:p>
            <a:pPr lvl="1"/>
            <a:r>
              <a:rPr lang="en-US" dirty="0"/>
              <a:t>Coordinates cross-functional input</a:t>
            </a:r>
          </a:p>
          <a:p>
            <a:pPr lvl="1"/>
            <a:r>
              <a:rPr lang="en-US" dirty="0"/>
              <a:t>Updates implementation plan, as necessary</a:t>
            </a:r>
          </a:p>
          <a:p>
            <a:pPr lvl="1"/>
            <a:r>
              <a:rPr lang="en-US" dirty="0"/>
              <a:t>Ensures implementation plan is ready for execution</a:t>
            </a:r>
          </a:p>
          <a:p>
            <a:pPr lvl="1"/>
            <a:r>
              <a:rPr lang="en-US" dirty="0"/>
              <a:t>Submits change for review and approval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E061AF-DC13-4959-B073-F9F80C8C3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Implementation Plan</a:t>
            </a:r>
          </a:p>
        </p:txBody>
      </p:sp>
    </p:spTree>
    <p:extLst>
      <p:ext uri="{BB962C8B-B14F-4D97-AF65-F5344CB8AC3E}">
        <p14:creationId xmlns:p14="http://schemas.microsoft.com/office/powerpoint/2010/main" val="2054677692"/>
      </p:ext>
    </p:extLst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-95250"/>
            <a:ext cx="6629400" cy="754380"/>
          </a:xfrm>
        </p:spPr>
        <p:txBody>
          <a:bodyPr/>
          <a:lstStyle/>
          <a:p>
            <a:r>
              <a:rPr lang="en-US" dirty="0"/>
              <a:t>Submit ECR for QC Review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3"/>
          </p:nvPr>
        </p:nvSpPr>
        <p:spPr>
          <a:xfrm>
            <a:off x="152400" y="971550"/>
            <a:ext cx="8763000" cy="3810000"/>
          </a:xfrm>
        </p:spPr>
        <p:txBody>
          <a:bodyPr/>
          <a:lstStyle/>
          <a:p>
            <a:pPr hangingPunct="0">
              <a:buNone/>
            </a:pPr>
            <a:r>
              <a:rPr lang="en-US" dirty="0"/>
              <a:t>From the </a:t>
            </a:r>
            <a:r>
              <a:rPr lang="en-US" b="1" dirty="0"/>
              <a:t>Display ECO Details</a:t>
            </a:r>
            <a:r>
              <a:rPr lang="en-US" dirty="0"/>
              <a:t> screen: </a:t>
            </a:r>
          </a:p>
          <a:p>
            <a:pPr lvl="0"/>
            <a:r>
              <a:rPr lang="en-GB" dirty="0"/>
              <a:t>Click Submit </a:t>
            </a:r>
          </a:p>
          <a:p>
            <a:pPr lvl="0">
              <a:buNone/>
            </a:pPr>
            <a:endParaRPr lang="en-GB" dirty="0"/>
          </a:p>
          <a:p>
            <a:pPr lvl="0">
              <a:buNone/>
            </a:pPr>
            <a:endParaRPr lang="en-GB" dirty="0"/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pPr lvl="0"/>
            <a:r>
              <a:rPr lang="en-GB" dirty="0"/>
              <a:t>For Development ECR will route to the NPI for review.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For Production ECR will route to Submitted to QC.</a:t>
            </a:r>
            <a:endParaRPr lang="en-US" dirty="0"/>
          </a:p>
          <a:p>
            <a:pPr>
              <a:buNone/>
            </a:pPr>
            <a:endParaRPr lang="en-US" dirty="0"/>
          </a:p>
          <a:p>
            <a:pPr lvl="0">
              <a:buNone/>
            </a:pPr>
            <a:endParaRPr lang="en-GB" dirty="0"/>
          </a:p>
          <a:p>
            <a:endParaRPr lang="en-US" dirty="0"/>
          </a:p>
        </p:txBody>
      </p:sp>
      <p:pic>
        <p:nvPicPr>
          <p:cNvPr id="4101" name="Picture 5"/>
          <p:cNvPicPr>
            <a:picLocks noGrp="1" noChangeAspect="1" noChangeArrowheads="1"/>
          </p:cNvPicPr>
          <p:nvPr>
            <p:ph sz="half" idx="1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038350"/>
            <a:ext cx="8610600" cy="514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hangingPunct="0"/>
            <a:r>
              <a:rPr lang="en-US" sz="1600" dirty="0"/>
              <a:t>QC Reviewer assigned to the ECR upon receiving the change request. </a:t>
            </a:r>
          </a:p>
          <a:p>
            <a:pPr hangingPunct="0">
              <a:buNone/>
            </a:pPr>
            <a:endParaRPr lang="en-US" sz="1600" dirty="0"/>
          </a:p>
          <a:p>
            <a:pPr hangingPunct="0">
              <a:buNone/>
            </a:pPr>
            <a:r>
              <a:rPr lang="en-US" sz="1600" dirty="0"/>
              <a:t>The QC Reviewer will verify:</a:t>
            </a:r>
          </a:p>
          <a:p>
            <a:pPr lvl="0"/>
            <a:r>
              <a:rPr lang="en-GB" sz="1600" dirty="0"/>
              <a:t>Ensure the required fields have been completed and contain the appropriate material links</a:t>
            </a:r>
            <a:endParaRPr lang="en-US" sz="1600" dirty="0"/>
          </a:p>
          <a:p>
            <a:pPr lvl="0"/>
            <a:r>
              <a:rPr lang="en-GB" sz="1600" dirty="0"/>
              <a:t>Follow up on site impact if warranted</a:t>
            </a:r>
            <a:endParaRPr lang="en-US" sz="1600" dirty="0"/>
          </a:p>
          <a:p>
            <a:pPr lvl="0"/>
            <a:r>
              <a:rPr lang="en-GB" sz="1600" dirty="0"/>
              <a:t>Assign signature strategy</a:t>
            </a:r>
            <a:endParaRPr lang="en-US" sz="1600" dirty="0"/>
          </a:p>
          <a:p>
            <a:pPr lvl="0"/>
            <a:r>
              <a:rPr lang="en-GB" sz="1600" dirty="0"/>
              <a:t>Convert </a:t>
            </a:r>
            <a:r>
              <a:rPr lang="en-GB" sz="1600" dirty="0" err="1"/>
              <a:t>ECR</a:t>
            </a:r>
            <a:r>
              <a:rPr lang="en-GB" sz="1600" dirty="0"/>
              <a:t> to ECO</a:t>
            </a:r>
            <a:endParaRPr lang="en-US" sz="1600" dirty="0"/>
          </a:p>
          <a:p>
            <a:pPr lvl="0"/>
            <a:r>
              <a:rPr lang="en-GB" sz="1600" dirty="0"/>
              <a:t>Process ECO</a:t>
            </a:r>
            <a:endParaRPr lang="en-US" sz="1600" dirty="0"/>
          </a:p>
          <a:p>
            <a:r>
              <a:rPr lang="en-US" sz="1600" dirty="0"/>
              <a:t>Close the ECO</a:t>
            </a:r>
          </a:p>
          <a:p>
            <a:pPr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Note: The QC Reviewer will work with the ECR originator if there are any discrepancies.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" y="-14777"/>
            <a:ext cx="6629400" cy="754380"/>
          </a:xfrm>
        </p:spPr>
        <p:txBody>
          <a:bodyPr/>
          <a:lstStyle/>
          <a:p>
            <a:r>
              <a:rPr lang="en-US" dirty="0"/>
              <a:t>QC Review</a:t>
            </a:r>
          </a:p>
        </p:txBody>
      </p:sp>
    </p:spTree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CF3518-4949-4CD6-8978-CD4AB889E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 Approver:</a:t>
            </a:r>
          </a:p>
          <a:p>
            <a:pPr lvl="1"/>
            <a:r>
              <a:rPr lang="en-US" dirty="0"/>
              <a:t>Reviews the change implementation plan execution </a:t>
            </a:r>
          </a:p>
          <a:p>
            <a:pPr lvl="1"/>
            <a:r>
              <a:rPr lang="en-US" dirty="0"/>
              <a:t>Approves the ECR</a:t>
            </a:r>
          </a:p>
          <a:p>
            <a:pPr marL="233362" lvl="1" indent="0">
              <a:buNone/>
            </a:pPr>
            <a:endParaRPr lang="en-US" dirty="0"/>
          </a:p>
          <a:p>
            <a:r>
              <a:rPr lang="en-US" dirty="0"/>
              <a:t>QC Reviewer:</a:t>
            </a:r>
          </a:p>
          <a:p>
            <a:pPr lvl="1"/>
            <a:r>
              <a:rPr lang="en-US" dirty="0"/>
              <a:t>Converts ECR to ECO!</a:t>
            </a:r>
          </a:p>
          <a:p>
            <a:pPr lvl="1"/>
            <a:r>
              <a:rPr lang="en-US" dirty="0"/>
              <a:t>Execute the change!</a:t>
            </a:r>
          </a:p>
          <a:p>
            <a:pPr lvl="1"/>
            <a:r>
              <a:rPr lang="en-US" dirty="0"/>
              <a:t>Notifies all impacted stakeholders!</a:t>
            </a:r>
          </a:p>
          <a:p>
            <a:pPr lvl="1"/>
            <a:endParaRPr lang="en-US" dirty="0"/>
          </a:p>
          <a:p>
            <a:r>
              <a:rPr lang="en-US" dirty="0"/>
              <a:t>QS Analyst closes the ECO and notifies all impacted stakeholders.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E6AF96-A5E8-46DD-8F1E-F61A27F67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Approver &amp; QC Reviewer</a:t>
            </a:r>
          </a:p>
        </p:txBody>
      </p:sp>
    </p:spTree>
    <p:extLst>
      <p:ext uri="{BB962C8B-B14F-4D97-AF65-F5344CB8AC3E}">
        <p14:creationId xmlns:p14="http://schemas.microsoft.com/office/powerpoint/2010/main" val="959443490"/>
      </p:ext>
    </p:extLst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Pilot to be conducted</a:t>
            </a:r>
          </a:p>
          <a:p>
            <a:endParaRPr lang="en-US" dirty="0"/>
          </a:p>
          <a:p>
            <a:r>
              <a:rPr lang="en-US" dirty="0"/>
              <a:t>Impact Assessment Tool included in pilot</a:t>
            </a:r>
          </a:p>
          <a:p>
            <a:endParaRPr lang="en-US" dirty="0"/>
          </a:p>
          <a:p>
            <a:r>
              <a:rPr lang="en-US" dirty="0"/>
              <a:t>Deviation (TMD010647) used to allow use of DRAFT SOP &amp; Tool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Responsible engineer along with coordinator collaborate to process the change</a:t>
            </a:r>
          </a:p>
          <a:p>
            <a:endParaRPr lang="en-US" dirty="0"/>
          </a:p>
          <a:p>
            <a:r>
              <a:rPr lang="en-US" dirty="0"/>
              <a:t>Impacted stakeholders provide input to Change Plan &amp; Implementation Plan</a:t>
            </a:r>
          </a:p>
          <a:p>
            <a:endParaRPr lang="en-US" dirty="0"/>
          </a:p>
          <a:p>
            <a:r>
              <a:rPr lang="en-US" dirty="0"/>
              <a:t>Consultation phase used to notify impacted stakeholders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57150"/>
            <a:ext cx="6629400" cy="754380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665691877"/>
      </p:ext>
    </p:extLst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3895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8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 Waters standard 16-9</Template>
  <TotalTime>16107</TotalTime>
  <Words>1547</Words>
  <Application>Microsoft Office PowerPoint</Application>
  <PresentationFormat>On-screen Show (16:9)</PresentationFormat>
  <Paragraphs>237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MS PGothic</vt:lpstr>
      <vt:lpstr>Arial</vt:lpstr>
      <vt:lpstr>Calibri</vt:lpstr>
      <vt:lpstr>Courier New</vt:lpstr>
      <vt:lpstr>Times New Roman</vt:lpstr>
      <vt:lpstr>Verdana</vt:lpstr>
      <vt:lpstr>Wingdings 2</vt:lpstr>
      <vt:lpstr>2018 Waters standard 16-9</vt:lpstr>
      <vt:lpstr>2017 Waters Brand</vt:lpstr>
      <vt:lpstr>Engineering Change Request Pilot Training </vt:lpstr>
      <vt:lpstr>PowerPoint Presentation</vt:lpstr>
      <vt:lpstr>Why are we doing this?</vt:lpstr>
      <vt:lpstr>Generating a Proposal</vt:lpstr>
      <vt:lpstr>PowerPoint Presentation</vt:lpstr>
      <vt:lpstr>PowerPoint Presentation</vt:lpstr>
      <vt:lpstr>PowerPoint Presentation</vt:lpstr>
      <vt:lpstr>Generating a Proposal</vt:lpstr>
      <vt:lpstr>Generating a Proposal</vt:lpstr>
      <vt:lpstr>Generating a Proposal</vt:lpstr>
      <vt:lpstr>Proposal</vt:lpstr>
      <vt:lpstr>Generating a Proposal</vt:lpstr>
      <vt:lpstr>Initiate ECR</vt:lpstr>
      <vt:lpstr>Initial Impact Assessment</vt:lpstr>
      <vt:lpstr>Consultation Task</vt:lpstr>
      <vt:lpstr>Manage Objects to be Changed</vt:lpstr>
      <vt:lpstr>Impacted Stakeholder</vt:lpstr>
      <vt:lpstr>Review Change Plan</vt:lpstr>
      <vt:lpstr>Preparing the ECR for QC review </vt:lpstr>
      <vt:lpstr>Submit ECR for Initial Review / Directly to QC Inbox</vt:lpstr>
      <vt:lpstr>Change Implementation Plan</vt:lpstr>
      <vt:lpstr>Submit ECR for QC Review</vt:lpstr>
      <vt:lpstr>QC Review</vt:lpstr>
      <vt:lpstr>Change Approver &amp; QC Reviewer</vt:lpstr>
      <vt:lpstr>Summary</vt:lpstr>
      <vt:lpstr>PowerPoint Presentation</vt:lpstr>
    </vt:vector>
  </TitlesOfParts>
  <Company>Waters Corp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Engineering Change Request Training</dc:title>
  <dc:creator>usjros</dc:creator>
  <cp:lastModifiedBy>George Abouzeid</cp:lastModifiedBy>
  <cp:revision>116</cp:revision>
  <dcterms:created xsi:type="dcterms:W3CDTF">2018-01-24T20:07:40Z</dcterms:created>
  <dcterms:modified xsi:type="dcterms:W3CDTF">2019-03-13T14:12:26Z</dcterms:modified>
</cp:coreProperties>
</file>