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1" r:id="rId3"/>
    <p:sldId id="257" r:id="rId4"/>
    <p:sldId id="262" r:id="rId5"/>
    <p:sldId id="263" r:id="rId6"/>
    <p:sldId id="264" r:id="rId7"/>
    <p:sldId id="266" r:id="rId8"/>
    <p:sldId id="265" r:id="rId9"/>
    <p:sldId id="260" r:id="rId10"/>
    <p:sldId id="25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56192-94B6-41B8-AA51-5E904D749A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G"/>
          </a:p>
        </p:txBody>
      </p:sp>
      <p:sp>
        <p:nvSpPr>
          <p:cNvPr id="3" name="Subtitle 2">
            <a:extLst>
              <a:ext uri="{FF2B5EF4-FFF2-40B4-BE49-F238E27FC236}">
                <a16:creationId xmlns:a16="http://schemas.microsoft.com/office/drawing/2014/main" id="{8C6F561B-371D-46B2-A28A-E420A5BDD2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F5169A0A-AA4E-4934-A45F-2AC6F0DC6658}"/>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5" name="Footer Placeholder 4">
            <a:extLst>
              <a:ext uri="{FF2B5EF4-FFF2-40B4-BE49-F238E27FC236}">
                <a16:creationId xmlns:a16="http://schemas.microsoft.com/office/drawing/2014/main" id="{48107BB8-B11D-497F-BD8A-ECE19E7EE592}"/>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0C7B0DCD-6760-4E90-8DC2-83B490CF8990}"/>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1769971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78C8-76A7-423A-8419-863CE706DDB1}"/>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F1084240-0AA0-4128-B362-10F3D53ACF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AF88BA53-60FF-4996-B46B-ED09053BDEF9}"/>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5" name="Footer Placeholder 4">
            <a:extLst>
              <a:ext uri="{FF2B5EF4-FFF2-40B4-BE49-F238E27FC236}">
                <a16:creationId xmlns:a16="http://schemas.microsoft.com/office/drawing/2014/main" id="{671D9F4E-1B82-4391-BBAD-B9180861C5FD}"/>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72D90B96-5E00-4558-86D6-77F90795F959}"/>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3556587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47D56-5106-4F9B-A5BA-D9BDB7F7A5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G"/>
          </a:p>
        </p:txBody>
      </p:sp>
      <p:sp>
        <p:nvSpPr>
          <p:cNvPr id="3" name="Text Placeholder 2">
            <a:extLst>
              <a:ext uri="{FF2B5EF4-FFF2-40B4-BE49-F238E27FC236}">
                <a16:creationId xmlns:a16="http://schemas.microsoft.com/office/drawing/2014/main" id="{6DCDCD93-776F-4951-B7FB-2E0312E067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DAF9BA-538C-402D-8A0B-5240D5B0FDC7}"/>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5" name="Footer Placeholder 4">
            <a:extLst>
              <a:ext uri="{FF2B5EF4-FFF2-40B4-BE49-F238E27FC236}">
                <a16:creationId xmlns:a16="http://schemas.microsoft.com/office/drawing/2014/main" id="{9A42D0AD-BDAA-4E84-AE67-304F8BA6E2B6}"/>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82A2BB1D-7A20-43B2-8D58-A6858DD3D2D0}"/>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461289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F17C4-0A05-4048-A735-86CF2CDC0B1C}"/>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25544B05-7CA4-425E-8A8D-0A25D465D6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a:extLst>
              <a:ext uri="{FF2B5EF4-FFF2-40B4-BE49-F238E27FC236}">
                <a16:creationId xmlns:a16="http://schemas.microsoft.com/office/drawing/2014/main" id="{F37F52C7-51F3-4D0B-B11D-AF1B989C24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4">
            <a:extLst>
              <a:ext uri="{FF2B5EF4-FFF2-40B4-BE49-F238E27FC236}">
                <a16:creationId xmlns:a16="http://schemas.microsoft.com/office/drawing/2014/main" id="{389A932D-23A9-40D0-BD91-3CCE4D3022F0}"/>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6" name="Footer Placeholder 5">
            <a:extLst>
              <a:ext uri="{FF2B5EF4-FFF2-40B4-BE49-F238E27FC236}">
                <a16:creationId xmlns:a16="http://schemas.microsoft.com/office/drawing/2014/main" id="{2A05EAE5-E925-4CD7-B2B4-7E313AD5A6B7}"/>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767A762C-9A19-48D6-A1B1-9A8A03452CCB}"/>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2465380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C5AB0-4039-4C9A-B52A-6DA85AAD2F88}"/>
              </a:ext>
            </a:extLst>
          </p:cNvPr>
          <p:cNvSpPr>
            <a:spLocks noGrp="1"/>
          </p:cNvSpPr>
          <p:nvPr>
            <p:ph type="title"/>
          </p:nvPr>
        </p:nvSpPr>
        <p:spPr>
          <a:xfrm>
            <a:off x="839788" y="365125"/>
            <a:ext cx="10515600" cy="1325563"/>
          </a:xfrm>
        </p:spPr>
        <p:txBody>
          <a:bodyPr/>
          <a:lstStyle/>
          <a:p>
            <a:r>
              <a:rPr lang="en-US"/>
              <a:t>Click to edit Master title style</a:t>
            </a:r>
            <a:endParaRPr lang="en-SG"/>
          </a:p>
        </p:txBody>
      </p:sp>
      <p:sp>
        <p:nvSpPr>
          <p:cNvPr id="3" name="Text Placeholder 2">
            <a:extLst>
              <a:ext uri="{FF2B5EF4-FFF2-40B4-BE49-F238E27FC236}">
                <a16:creationId xmlns:a16="http://schemas.microsoft.com/office/drawing/2014/main" id="{4BF63F55-D8C1-47FA-832D-9222363DCD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D47317-6718-414A-81AA-E35412032B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a:extLst>
              <a:ext uri="{FF2B5EF4-FFF2-40B4-BE49-F238E27FC236}">
                <a16:creationId xmlns:a16="http://schemas.microsoft.com/office/drawing/2014/main" id="{81139D2C-D8CF-4C3A-BFA2-C1EA882EE9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E527B3-22C4-49F1-AD73-985A6C3DC9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6">
            <a:extLst>
              <a:ext uri="{FF2B5EF4-FFF2-40B4-BE49-F238E27FC236}">
                <a16:creationId xmlns:a16="http://schemas.microsoft.com/office/drawing/2014/main" id="{34A70A4E-55DB-4AFE-9E9A-427A528DF57A}"/>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8" name="Footer Placeholder 7">
            <a:extLst>
              <a:ext uri="{FF2B5EF4-FFF2-40B4-BE49-F238E27FC236}">
                <a16:creationId xmlns:a16="http://schemas.microsoft.com/office/drawing/2014/main" id="{998B6AF9-2D8F-4563-88F8-E40D019D8520}"/>
              </a:ext>
            </a:extLst>
          </p:cNvPr>
          <p:cNvSpPr>
            <a:spLocks noGrp="1"/>
          </p:cNvSpPr>
          <p:nvPr>
            <p:ph type="ftr" sz="quarter" idx="11"/>
          </p:nvPr>
        </p:nvSpPr>
        <p:spPr/>
        <p:txBody>
          <a:bodyPr/>
          <a:lstStyle/>
          <a:p>
            <a:endParaRPr lang="en-SG"/>
          </a:p>
        </p:txBody>
      </p:sp>
      <p:sp>
        <p:nvSpPr>
          <p:cNvPr id="9" name="Slide Number Placeholder 8">
            <a:extLst>
              <a:ext uri="{FF2B5EF4-FFF2-40B4-BE49-F238E27FC236}">
                <a16:creationId xmlns:a16="http://schemas.microsoft.com/office/drawing/2014/main" id="{FCC7C801-92B0-4FAB-A71D-5371FD5D893D}"/>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482724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D7EB9-7B7E-43BA-AE79-32AB924F8EDE}"/>
              </a:ext>
            </a:extLst>
          </p:cNvPr>
          <p:cNvSpPr>
            <a:spLocks noGrp="1"/>
          </p:cNvSpPr>
          <p:nvPr>
            <p:ph type="title"/>
          </p:nvPr>
        </p:nvSpPr>
        <p:spPr/>
        <p:txBody>
          <a:bodyPr/>
          <a:lstStyle/>
          <a:p>
            <a:r>
              <a:rPr lang="en-US"/>
              <a:t>Click to edit Master title style</a:t>
            </a:r>
            <a:endParaRPr lang="en-SG"/>
          </a:p>
        </p:txBody>
      </p:sp>
      <p:sp>
        <p:nvSpPr>
          <p:cNvPr id="3" name="Date Placeholder 2">
            <a:extLst>
              <a:ext uri="{FF2B5EF4-FFF2-40B4-BE49-F238E27FC236}">
                <a16:creationId xmlns:a16="http://schemas.microsoft.com/office/drawing/2014/main" id="{591ADF7D-6850-439D-832E-6F787A7B5629}"/>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4" name="Footer Placeholder 3">
            <a:extLst>
              <a:ext uri="{FF2B5EF4-FFF2-40B4-BE49-F238E27FC236}">
                <a16:creationId xmlns:a16="http://schemas.microsoft.com/office/drawing/2014/main" id="{F2286640-F7C5-445C-9B78-61CB4B6207D7}"/>
              </a:ext>
            </a:extLst>
          </p:cNvPr>
          <p:cNvSpPr>
            <a:spLocks noGrp="1"/>
          </p:cNvSpPr>
          <p:nvPr>
            <p:ph type="ftr" sz="quarter" idx="11"/>
          </p:nvPr>
        </p:nvSpPr>
        <p:spPr/>
        <p:txBody>
          <a:bodyPr/>
          <a:lstStyle/>
          <a:p>
            <a:endParaRPr lang="en-SG"/>
          </a:p>
        </p:txBody>
      </p:sp>
      <p:sp>
        <p:nvSpPr>
          <p:cNvPr id="5" name="Slide Number Placeholder 4">
            <a:extLst>
              <a:ext uri="{FF2B5EF4-FFF2-40B4-BE49-F238E27FC236}">
                <a16:creationId xmlns:a16="http://schemas.microsoft.com/office/drawing/2014/main" id="{B8C24656-3A71-4B5C-901D-C9FB2A5FAA01}"/>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3599959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236CC5-DD6F-468F-BF05-79F85BB74716}"/>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3" name="Footer Placeholder 2">
            <a:extLst>
              <a:ext uri="{FF2B5EF4-FFF2-40B4-BE49-F238E27FC236}">
                <a16:creationId xmlns:a16="http://schemas.microsoft.com/office/drawing/2014/main" id="{589E46C6-9CDC-4B36-AF0B-BAA20E9F36F5}"/>
              </a:ext>
            </a:extLst>
          </p:cNvPr>
          <p:cNvSpPr>
            <a:spLocks noGrp="1"/>
          </p:cNvSpPr>
          <p:nvPr>
            <p:ph type="ftr" sz="quarter" idx="11"/>
          </p:nvPr>
        </p:nvSpPr>
        <p:spPr/>
        <p:txBody>
          <a:bodyPr/>
          <a:lstStyle/>
          <a:p>
            <a:endParaRPr lang="en-SG"/>
          </a:p>
        </p:txBody>
      </p:sp>
      <p:sp>
        <p:nvSpPr>
          <p:cNvPr id="4" name="Slide Number Placeholder 3">
            <a:extLst>
              <a:ext uri="{FF2B5EF4-FFF2-40B4-BE49-F238E27FC236}">
                <a16:creationId xmlns:a16="http://schemas.microsoft.com/office/drawing/2014/main" id="{AAA15D1B-F552-4521-A27F-6DB89AF80FAD}"/>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3110277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B318-2545-45F0-9AB1-179B6B55DE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Content Placeholder 2">
            <a:extLst>
              <a:ext uri="{FF2B5EF4-FFF2-40B4-BE49-F238E27FC236}">
                <a16:creationId xmlns:a16="http://schemas.microsoft.com/office/drawing/2014/main" id="{36873B99-7581-4B4D-92D6-FD27B3BE19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a:extLst>
              <a:ext uri="{FF2B5EF4-FFF2-40B4-BE49-F238E27FC236}">
                <a16:creationId xmlns:a16="http://schemas.microsoft.com/office/drawing/2014/main" id="{371A5890-6C49-4652-B509-2D99DB33F5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CAA37A-ABB0-41DA-918A-ED5A371E82C8}"/>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6" name="Footer Placeholder 5">
            <a:extLst>
              <a:ext uri="{FF2B5EF4-FFF2-40B4-BE49-F238E27FC236}">
                <a16:creationId xmlns:a16="http://schemas.microsoft.com/office/drawing/2014/main" id="{4F33E7AD-AF58-41B6-9A19-4F1B6259E5A8}"/>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C8A1FE5B-1744-4282-A763-B5DFC585E3EE}"/>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4117874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3FBE4-FE83-46FC-88A6-0493585F18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G"/>
          </a:p>
        </p:txBody>
      </p:sp>
      <p:sp>
        <p:nvSpPr>
          <p:cNvPr id="3" name="Picture Placeholder 2">
            <a:extLst>
              <a:ext uri="{FF2B5EF4-FFF2-40B4-BE49-F238E27FC236}">
                <a16:creationId xmlns:a16="http://schemas.microsoft.com/office/drawing/2014/main" id="{334E3EE0-0291-417A-8244-D13A999F2B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a:extLst>
              <a:ext uri="{FF2B5EF4-FFF2-40B4-BE49-F238E27FC236}">
                <a16:creationId xmlns:a16="http://schemas.microsoft.com/office/drawing/2014/main" id="{56368AFC-97C6-4B1C-BA7E-F89C8C5FAA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4B6549-F383-44B9-8B5C-718E858D7CD3}"/>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6" name="Footer Placeholder 5">
            <a:extLst>
              <a:ext uri="{FF2B5EF4-FFF2-40B4-BE49-F238E27FC236}">
                <a16:creationId xmlns:a16="http://schemas.microsoft.com/office/drawing/2014/main" id="{63864FA5-F065-44C4-96A1-E48E99E0461C}"/>
              </a:ext>
            </a:extLst>
          </p:cNvPr>
          <p:cNvSpPr>
            <a:spLocks noGrp="1"/>
          </p:cNvSpPr>
          <p:nvPr>
            <p:ph type="ftr" sz="quarter" idx="11"/>
          </p:nvPr>
        </p:nvSpPr>
        <p:spPr/>
        <p:txBody>
          <a:bodyPr/>
          <a:lstStyle/>
          <a:p>
            <a:endParaRPr lang="en-SG"/>
          </a:p>
        </p:txBody>
      </p:sp>
      <p:sp>
        <p:nvSpPr>
          <p:cNvPr id="7" name="Slide Number Placeholder 6">
            <a:extLst>
              <a:ext uri="{FF2B5EF4-FFF2-40B4-BE49-F238E27FC236}">
                <a16:creationId xmlns:a16="http://schemas.microsoft.com/office/drawing/2014/main" id="{47F2BB27-FC57-495B-B3B1-6822204F0982}"/>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2777273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E86F0-784E-4CB4-8AC8-0732ABA39F7C}"/>
              </a:ext>
            </a:extLst>
          </p:cNvPr>
          <p:cNvSpPr>
            <a:spLocks noGrp="1"/>
          </p:cNvSpPr>
          <p:nvPr>
            <p:ph type="title"/>
          </p:nvPr>
        </p:nvSpPr>
        <p:spPr/>
        <p:txBody>
          <a:bodyPr/>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D034F366-E763-430F-9CB4-CB4140B942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70DBBC09-AF51-4F41-9C5F-7523F4C35726}"/>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5" name="Footer Placeholder 4">
            <a:extLst>
              <a:ext uri="{FF2B5EF4-FFF2-40B4-BE49-F238E27FC236}">
                <a16:creationId xmlns:a16="http://schemas.microsoft.com/office/drawing/2014/main" id="{916D192F-1EAF-4548-B5F2-550FF1FE46D2}"/>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6B151ED5-78A3-4102-B64C-98DD0DBA9860}"/>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3036123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CE7E62-B40C-47EF-9F57-F1F2E701943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G"/>
          </a:p>
        </p:txBody>
      </p:sp>
      <p:sp>
        <p:nvSpPr>
          <p:cNvPr id="3" name="Vertical Text Placeholder 2">
            <a:extLst>
              <a:ext uri="{FF2B5EF4-FFF2-40B4-BE49-F238E27FC236}">
                <a16:creationId xmlns:a16="http://schemas.microsoft.com/office/drawing/2014/main" id="{372DA43E-769F-48CC-AEC4-D73848AF3F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D6453E66-1E71-43A1-ACE0-E3AA656FF8E8}"/>
              </a:ext>
            </a:extLst>
          </p:cNvPr>
          <p:cNvSpPr>
            <a:spLocks noGrp="1"/>
          </p:cNvSpPr>
          <p:nvPr>
            <p:ph type="dt" sz="half" idx="10"/>
          </p:nvPr>
        </p:nvSpPr>
        <p:spPr/>
        <p:txBody>
          <a:bodyPr/>
          <a:lstStyle/>
          <a:p>
            <a:fld id="{1DFBFB84-79E1-4151-B3D8-F468DAEF7FAA}" type="datetimeFigureOut">
              <a:rPr lang="en-SG" smtClean="0"/>
              <a:t>26.05.2020</a:t>
            </a:fld>
            <a:endParaRPr lang="en-SG"/>
          </a:p>
        </p:txBody>
      </p:sp>
      <p:sp>
        <p:nvSpPr>
          <p:cNvPr id="5" name="Footer Placeholder 4">
            <a:extLst>
              <a:ext uri="{FF2B5EF4-FFF2-40B4-BE49-F238E27FC236}">
                <a16:creationId xmlns:a16="http://schemas.microsoft.com/office/drawing/2014/main" id="{D1EB48A0-EE77-4DDC-9E8F-1A9306239027}"/>
              </a:ext>
            </a:extLst>
          </p:cNvPr>
          <p:cNvSpPr>
            <a:spLocks noGrp="1"/>
          </p:cNvSpPr>
          <p:nvPr>
            <p:ph type="ftr" sz="quarter" idx="11"/>
          </p:nvPr>
        </p:nvSpPr>
        <p:spPr/>
        <p:txBody>
          <a:bodyPr/>
          <a:lstStyle/>
          <a:p>
            <a:endParaRPr lang="en-SG"/>
          </a:p>
        </p:txBody>
      </p:sp>
      <p:sp>
        <p:nvSpPr>
          <p:cNvPr id="6" name="Slide Number Placeholder 5">
            <a:extLst>
              <a:ext uri="{FF2B5EF4-FFF2-40B4-BE49-F238E27FC236}">
                <a16:creationId xmlns:a16="http://schemas.microsoft.com/office/drawing/2014/main" id="{80B5C0B0-500B-4C7A-B30A-DD00C14DBE10}"/>
              </a:ext>
            </a:extLst>
          </p:cNvPr>
          <p:cNvSpPr>
            <a:spLocks noGrp="1"/>
          </p:cNvSpPr>
          <p:nvPr>
            <p:ph type="sldNum" sz="quarter" idx="12"/>
          </p:nvPr>
        </p:nvSpPr>
        <p:spPr/>
        <p:txBody>
          <a:bodyPr/>
          <a:lstStyle/>
          <a:p>
            <a:fld id="{A5EABE45-DD64-4326-B4FC-8CBC850AA10C}" type="slidenum">
              <a:rPr lang="en-SG" smtClean="0"/>
              <a:t>‹#›</a:t>
            </a:fld>
            <a:endParaRPr lang="en-SG"/>
          </a:p>
        </p:txBody>
      </p:sp>
    </p:spTree>
    <p:extLst>
      <p:ext uri="{BB962C8B-B14F-4D97-AF65-F5344CB8AC3E}">
        <p14:creationId xmlns:p14="http://schemas.microsoft.com/office/powerpoint/2010/main" val="413290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A643CB-5BE8-41C4-8A45-B87320E05F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E5B7200E-B5E6-4BEB-8C37-6E0F33B61B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E8C72A24-DD7A-455F-BB05-90B207AABD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BFB84-79E1-4151-B3D8-F468DAEF7FAA}" type="datetimeFigureOut">
              <a:rPr lang="en-SG" smtClean="0"/>
              <a:t>26.05.2020</a:t>
            </a:fld>
            <a:endParaRPr lang="en-SG"/>
          </a:p>
        </p:txBody>
      </p:sp>
      <p:sp>
        <p:nvSpPr>
          <p:cNvPr id="5" name="Footer Placeholder 4">
            <a:extLst>
              <a:ext uri="{FF2B5EF4-FFF2-40B4-BE49-F238E27FC236}">
                <a16:creationId xmlns:a16="http://schemas.microsoft.com/office/drawing/2014/main" id="{6891CE21-22A8-43C6-9BB9-240C49E8C6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a:extLst>
              <a:ext uri="{FF2B5EF4-FFF2-40B4-BE49-F238E27FC236}">
                <a16:creationId xmlns:a16="http://schemas.microsoft.com/office/drawing/2014/main" id="{EA5A2D9F-3383-41A7-AA0A-F65BB9A4FB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EABE45-DD64-4326-B4FC-8CBC850AA10C}" type="slidenum">
              <a:rPr lang="en-SG" smtClean="0"/>
              <a:t>‹#›</a:t>
            </a:fld>
            <a:endParaRPr lang="en-SG"/>
          </a:p>
        </p:txBody>
      </p:sp>
    </p:spTree>
    <p:extLst>
      <p:ext uri="{BB962C8B-B14F-4D97-AF65-F5344CB8AC3E}">
        <p14:creationId xmlns:p14="http://schemas.microsoft.com/office/powerpoint/2010/main" val="3834838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8BA72-3C35-4668-BC93-715C86F05FAC}"/>
              </a:ext>
            </a:extLst>
          </p:cNvPr>
          <p:cNvSpPr>
            <a:spLocks noGrp="1"/>
          </p:cNvSpPr>
          <p:nvPr>
            <p:ph type="title"/>
          </p:nvPr>
        </p:nvSpPr>
        <p:spPr>
          <a:xfrm>
            <a:off x="838200" y="2551734"/>
            <a:ext cx="10515600" cy="1325563"/>
          </a:xfrm>
        </p:spPr>
        <p:txBody>
          <a:bodyPr/>
          <a:lstStyle/>
          <a:p>
            <a:r>
              <a:rPr lang="en-US" dirty="0"/>
              <a:t>2020 FPY Improvement Activities ( Flex)</a:t>
            </a:r>
            <a:endParaRPr lang="en-SG" dirty="0"/>
          </a:p>
        </p:txBody>
      </p:sp>
    </p:spTree>
    <p:extLst>
      <p:ext uri="{BB962C8B-B14F-4D97-AF65-F5344CB8AC3E}">
        <p14:creationId xmlns:p14="http://schemas.microsoft.com/office/powerpoint/2010/main" val="3785931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a:extLst>
              <a:ext uri="{FF2B5EF4-FFF2-40B4-BE49-F238E27FC236}">
                <a16:creationId xmlns:a16="http://schemas.microsoft.com/office/drawing/2014/main" id="{8939308D-4677-40C3-AAA5-9227DA6EB058}"/>
              </a:ext>
            </a:extLst>
          </p:cNvPr>
          <p:cNvSpPr txBox="1">
            <a:spLocks noChangeArrowheads="1"/>
          </p:cNvSpPr>
          <p:nvPr/>
        </p:nvSpPr>
        <p:spPr bwMode="auto">
          <a:xfrm>
            <a:off x="381000" y="762000"/>
            <a:ext cx="83820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Calibri" panose="020F0502020204030204" pitchFamily="34" charset="0"/>
                <a:cs typeface="Arial" panose="020B0604020202020204" pitchFamily="34" charset="0"/>
              </a:defRPr>
            </a:lvl1pPr>
            <a:lvl2pPr marL="742950" indent="-285750">
              <a:defRPr sz="2000">
                <a:solidFill>
                  <a:schemeClr val="tx1"/>
                </a:solidFill>
                <a:latin typeface="Calibri" panose="020F0502020204030204" pitchFamily="34" charset="0"/>
                <a:cs typeface="Arial" panose="020B0604020202020204" pitchFamily="34" charset="0"/>
              </a:defRPr>
            </a:lvl2pPr>
            <a:lvl3pPr marL="1143000" indent="-228600">
              <a:defRPr sz="2000">
                <a:solidFill>
                  <a:schemeClr val="tx1"/>
                </a:solidFill>
                <a:latin typeface="Calibri" panose="020F0502020204030204" pitchFamily="34" charset="0"/>
                <a:cs typeface="Arial" panose="020B0604020202020204" pitchFamily="34" charset="0"/>
              </a:defRPr>
            </a:lvl3pPr>
            <a:lvl4pPr marL="1600200" indent="-228600">
              <a:defRPr sz="2000">
                <a:solidFill>
                  <a:schemeClr val="tx1"/>
                </a:solidFill>
                <a:latin typeface="Calibri" panose="020F0502020204030204" pitchFamily="34" charset="0"/>
                <a:cs typeface="Arial" panose="020B0604020202020204" pitchFamily="34" charset="0"/>
              </a:defRPr>
            </a:lvl4pPr>
            <a:lvl5pPr marL="2057400" indent="-228600">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9pPr>
          </a:lstStyle>
          <a:p>
            <a:pPr eaLnBrk="1" hangingPunct="1">
              <a:buFontTx/>
              <a:buAutoNum type="arabicPeriod"/>
            </a:pPr>
            <a:endParaRPr lang="en-US" altLang="en-US" dirty="0"/>
          </a:p>
          <a:p>
            <a:pPr eaLnBrk="1" hangingPunct="1">
              <a:buFontTx/>
              <a:buAutoNum type="arabicPeriod"/>
            </a:pPr>
            <a:r>
              <a:rPr lang="en-US" altLang="en-US" dirty="0"/>
              <a:t>To achieve FPY for Alliance, BSM, QSM, TUV, PDA and Pumps equal and greater 90% </a:t>
            </a:r>
            <a:endParaRPr lang="en-SG" altLang="en-US" dirty="0"/>
          </a:p>
          <a:p>
            <a:pPr eaLnBrk="1" hangingPunct="1"/>
            <a:endParaRPr lang="en-SG" altLang="en-US" dirty="0"/>
          </a:p>
          <a:p>
            <a:pPr eaLnBrk="1" hangingPunct="1">
              <a:buFontTx/>
              <a:buAutoNum type="arabicPeriod" startAt="2"/>
            </a:pPr>
            <a:r>
              <a:rPr lang="en-US" altLang="en-US" dirty="0"/>
              <a:t>The approach is to optimize the test coverage through process , consumables and test enhancements. It is a conjunction efforts  to work between Milford, WPPL and Flex.</a:t>
            </a:r>
            <a:endParaRPr lang="en-SG" altLang="en-US" dirty="0"/>
          </a:p>
          <a:p>
            <a:pPr eaLnBrk="1" hangingPunct="1">
              <a:buFontTx/>
              <a:buAutoNum type="arabicPeriod" startAt="2"/>
            </a:pPr>
            <a:endParaRPr lang="en-SG" altLang="en-US" dirty="0"/>
          </a:p>
          <a:p>
            <a:r>
              <a:rPr lang="en-US" altLang="en-US" dirty="0"/>
              <a:t>3.	Flex  is to plot out the Pareto Charts for Alliance, BSM, QSM, TUV, PDA and Pumps across all the failures reported in Year 2019. Flex is to fill up all the actions taken and efforts in the past 1 year and so the upcoming as well as on going activities for yield improvement.</a:t>
            </a:r>
          </a:p>
          <a:p>
            <a:pPr eaLnBrk="1" hangingPunct="1">
              <a:buFontTx/>
              <a:buAutoNum type="arabicPeriod" startAt="2"/>
            </a:pPr>
            <a:endParaRPr lang="en-US" altLang="en-US" dirty="0"/>
          </a:p>
          <a:p>
            <a:pPr eaLnBrk="1" hangingPunct="1"/>
            <a:r>
              <a:rPr lang="en-US" altLang="en-US" dirty="0"/>
              <a:t>4.	Milford and WPPL team are to provide more technical advice and actions in term of test software and specification, test and pre-inspection methods as well as the control of test samples / consumables to ensure test coverage are fully optimized and enhanced.</a:t>
            </a:r>
          </a:p>
          <a:p>
            <a:pPr eaLnBrk="1" hangingPunct="1"/>
            <a:endParaRPr lang="en-SG" altLang="en-US" dirty="0">
              <a:solidFill>
                <a:schemeClr val="hlink"/>
              </a:solidFill>
            </a:endParaRPr>
          </a:p>
          <a:p>
            <a:pPr eaLnBrk="1" hangingPunct="1"/>
            <a:endParaRPr lang="en-SG" altLang="en-US" dirty="0">
              <a:solidFill>
                <a:schemeClr val="hlink"/>
              </a:solidFill>
            </a:endParaRPr>
          </a:p>
        </p:txBody>
      </p:sp>
      <p:sp>
        <p:nvSpPr>
          <p:cNvPr id="5" name="Text Box 52">
            <a:extLst>
              <a:ext uri="{FF2B5EF4-FFF2-40B4-BE49-F238E27FC236}">
                <a16:creationId xmlns:a16="http://schemas.microsoft.com/office/drawing/2014/main" id="{6014AEE1-8D79-40C4-90AB-E917E82B8648}"/>
              </a:ext>
            </a:extLst>
          </p:cNvPr>
          <p:cNvSpPr txBox="1">
            <a:spLocks noChangeArrowheads="1"/>
          </p:cNvSpPr>
          <p:nvPr/>
        </p:nvSpPr>
        <p:spPr bwMode="auto">
          <a:xfrm>
            <a:off x="152400" y="209550"/>
            <a:ext cx="861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cs typeface="Arial" panose="020B0604020202020204" pitchFamily="34" charset="0"/>
              </a:defRPr>
            </a:lvl1pPr>
            <a:lvl2pPr marL="742950" indent="-285750">
              <a:defRPr sz="2000">
                <a:solidFill>
                  <a:schemeClr val="tx1"/>
                </a:solidFill>
                <a:latin typeface="Calibri" panose="020F0502020204030204" pitchFamily="34" charset="0"/>
                <a:cs typeface="Arial" panose="020B0604020202020204" pitchFamily="34" charset="0"/>
              </a:defRPr>
            </a:lvl2pPr>
            <a:lvl3pPr marL="1143000" indent="-228600">
              <a:defRPr sz="2000">
                <a:solidFill>
                  <a:schemeClr val="tx1"/>
                </a:solidFill>
                <a:latin typeface="Calibri" panose="020F0502020204030204" pitchFamily="34" charset="0"/>
                <a:cs typeface="Arial" panose="020B0604020202020204" pitchFamily="34" charset="0"/>
              </a:defRPr>
            </a:lvl3pPr>
            <a:lvl4pPr marL="1600200" indent="-228600">
              <a:defRPr sz="2000">
                <a:solidFill>
                  <a:schemeClr val="tx1"/>
                </a:solidFill>
                <a:latin typeface="Calibri" panose="020F0502020204030204" pitchFamily="34" charset="0"/>
                <a:cs typeface="Arial" panose="020B0604020202020204" pitchFamily="34" charset="0"/>
              </a:defRPr>
            </a:lvl4pPr>
            <a:lvl5pPr marL="2057400" indent="-228600">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9pPr>
          </a:lstStyle>
          <a:p>
            <a:pPr eaLnBrk="1" hangingPunct="1"/>
            <a:r>
              <a:rPr lang="en-US" altLang="en-US" sz="2800" b="1" dirty="0"/>
              <a:t>Goal and Objective</a:t>
            </a:r>
            <a:r>
              <a:rPr lang="en-US" altLang="en-US" b="1" dirty="0"/>
              <a:t> </a:t>
            </a:r>
          </a:p>
        </p:txBody>
      </p:sp>
    </p:spTree>
    <p:extLst>
      <p:ext uri="{BB962C8B-B14F-4D97-AF65-F5344CB8AC3E}">
        <p14:creationId xmlns:p14="http://schemas.microsoft.com/office/powerpoint/2010/main" val="2181621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82DC351-2EBE-4826-9EB0-339DFF170AEB}"/>
              </a:ext>
            </a:extLst>
          </p:cNvPr>
          <p:cNvGraphicFramePr>
            <a:graphicFrameLocks noGrp="1"/>
          </p:cNvGraphicFramePr>
          <p:nvPr>
            <p:extLst>
              <p:ext uri="{D42A27DB-BD31-4B8C-83A1-F6EECF244321}">
                <p14:modId xmlns:p14="http://schemas.microsoft.com/office/powerpoint/2010/main" val="3901163003"/>
              </p:ext>
            </p:extLst>
          </p:nvPr>
        </p:nvGraphicFramePr>
        <p:xfrm>
          <a:off x="251791" y="1126434"/>
          <a:ext cx="11078813" cy="5314122"/>
        </p:xfrm>
        <a:graphic>
          <a:graphicData uri="http://schemas.openxmlformats.org/drawingml/2006/table">
            <a:tbl>
              <a:tblPr/>
              <a:tblGrid>
                <a:gridCol w="848202">
                  <a:extLst>
                    <a:ext uri="{9D8B030D-6E8A-4147-A177-3AD203B41FA5}">
                      <a16:colId xmlns:a16="http://schemas.microsoft.com/office/drawing/2014/main" val="1817010973"/>
                    </a:ext>
                  </a:extLst>
                </a:gridCol>
                <a:gridCol w="988527">
                  <a:extLst>
                    <a:ext uri="{9D8B030D-6E8A-4147-A177-3AD203B41FA5}">
                      <a16:colId xmlns:a16="http://schemas.microsoft.com/office/drawing/2014/main" val="2257501193"/>
                    </a:ext>
                  </a:extLst>
                </a:gridCol>
                <a:gridCol w="688773">
                  <a:extLst>
                    <a:ext uri="{9D8B030D-6E8A-4147-A177-3AD203B41FA5}">
                      <a16:colId xmlns:a16="http://schemas.microsoft.com/office/drawing/2014/main" val="3334360184"/>
                    </a:ext>
                  </a:extLst>
                </a:gridCol>
                <a:gridCol w="688773">
                  <a:extLst>
                    <a:ext uri="{9D8B030D-6E8A-4147-A177-3AD203B41FA5}">
                      <a16:colId xmlns:a16="http://schemas.microsoft.com/office/drawing/2014/main" val="2185685418"/>
                    </a:ext>
                  </a:extLst>
                </a:gridCol>
                <a:gridCol w="688773">
                  <a:extLst>
                    <a:ext uri="{9D8B030D-6E8A-4147-A177-3AD203B41FA5}">
                      <a16:colId xmlns:a16="http://schemas.microsoft.com/office/drawing/2014/main" val="4113641125"/>
                    </a:ext>
                  </a:extLst>
                </a:gridCol>
                <a:gridCol w="688773">
                  <a:extLst>
                    <a:ext uri="{9D8B030D-6E8A-4147-A177-3AD203B41FA5}">
                      <a16:colId xmlns:a16="http://schemas.microsoft.com/office/drawing/2014/main" val="3385190921"/>
                    </a:ext>
                  </a:extLst>
                </a:gridCol>
                <a:gridCol w="2892848">
                  <a:extLst>
                    <a:ext uri="{9D8B030D-6E8A-4147-A177-3AD203B41FA5}">
                      <a16:colId xmlns:a16="http://schemas.microsoft.com/office/drawing/2014/main" val="3388431257"/>
                    </a:ext>
                  </a:extLst>
                </a:gridCol>
                <a:gridCol w="3594144">
                  <a:extLst>
                    <a:ext uri="{9D8B030D-6E8A-4147-A177-3AD203B41FA5}">
                      <a16:colId xmlns:a16="http://schemas.microsoft.com/office/drawing/2014/main" val="2000980674"/>
                    </a:ext>
                  </a:extLst>
                </a:gridCol>
              </a:tblGrid>
              <a:tr h="295229">
                <a:tc>
                  <a:txBody>
                    <a:bodyPr/>
                    <a:lstStyle/>
                    <a:p>
                      <a:pPr algn="ctr" fontAlgn="ctr"/>
                      <a:r>
                        <a:rPr lang="en-SG" sz="1100" b="1" i="0" u="none" strike="noStrike">
                          <a:solidFill>
                            <a:srgbClr val="FFFFFF"/>
                          </a:solidFill>
                          <a:effectLst/>
                          <a:latin typeface="Calibri" panose="020F0502020204030204" pitchFamily="34" charset="0"/>
                        </a:rPr>
                        <a:t>Model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fontAlgn="ctr"/>
                      <a:r>
                        <a:rPr lang="en-SG" sz="1100" b="1" i="0" u="none" strike="noStrike">
                          <a:solidFill>
                            <a:srgbClr val="FFFFFF"/>
                          </a:solidFill>
                          <a:effectLst/>
                          <a:latin typeface="Calibri" panose="020F0502020204030204" pitchFamily="34" charset="0"/>
                        </a:rPr>
                        <a:t>Target 2020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fontAlgn="ctr"/>
                      <a:r>
                        <a:rPr lang="en-SG" sz="1100" b="1" i="0" u="none" strike="noStrike">
                          <a:solidFill>
                            <a:srgbClr val="FFFFFF"/>
                          </a:solidFill>
                          <a:effectLst/>
                          <a:latin typeface="Calibri" panose="020F0502020204030204" pitchFamily="34" charset="0"/>
                        </a:rPr>
                        <a:t>Q1 2020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fontAlgn="ctr"/>
                      <a:r>
                        <a:rPr lang="en-SG" sz="1100" b="1" i="0" u="none" strike="noStrike">
                          <a:solidFill>
                            <a:srgbClr val="FFFFFF"/>
                          </a:solidFill>
                          <a:effectLst/>
                          <a:latin typeface="Calibri" panose="020F0502020204030204" pitchFamily="34" charset="0"/>
                        </a:rPr>
                        <a:t>Q2 2020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fontAlgn="ctr"/>
                      <a:r>
                        <a:rPr lang="en-SG" sz="1100" b="1" i="0" u="none" strike="noStrike">
                          <a:solidFill>
                            <a:srgbClr val="FFFFFF"/>
                          </a:solidFill>
                          <a:effectLst/>
                          <a:latin typeface="Calibri" panose="020F0502020204030204" pitchFamily="34" charset="0"/>
                        </a:rPr>
                        <a:t>Q3 2020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fontAlgn="ctr"/>
                      <a:r>
                        <a:rPr lang="en-SG" sz="1100" b="1" i="0" u="none" strike="noStrike">
                          <a:solidFill>
                            <a:srgbClr val="FFFFFF"/>
                          </a:solidFill>
                          <a:effectLst/>
                          <a:latin typeface="Calibri" panose="020F0502020204030204" pitchFamily="34" charset="0"/>
                        </a:rPr>
                        <a:t>Q4 2020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fontAlgn="ctr"/>
                      <a:r>
                        <a:rPr lang="en-SG" sz="1100" b="1" i="0" u="none" strike="noStrike">
                          <a:solidFill>
                            <a:srgbClr val="FFFFFF"/>
                          </a:solidFill>
                          <a:effectLst/>
                          <a:latin typeface="Calibri" panose="020F0502020204030204" pitchFamily="34" charset="0"/>
                        </a:rPr>
                        <a:t>Item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tc>
                  <a:txBody>
                    <a:bodyPr/>
                    <a:lstStyle/>
                    <a:p>
                      <a:pPr algn="ctr" fontAlgn="ctr"/>
                      <a:r>
                        <a:rPr lang="en-SG" sz="1100" b="1" i="0" u="none" strike="noStrike">
                          <a:solidFill>
                            <a:srgbClr val="FFFFFF"/>
                          </a:solidFill>
                          <a:effectLst/>
                          <a:latin typeface="Calibri" panose="020F0502020204030204" pitchFamily="34" charset="0"/>
                        </a:rPr>
                        <a:t>Progress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53735"/>
                    </a:solidFill>
                  </a:tcPr>
                </a:tc>
                <a:extLst>
                  <a:ext uri="{0D108BD9-81ED-4DB2-BD59-A6C34878D82A}">
                    <a16:rowId xmlns:a16="http://schemas.microsoft.com/office/drawing/2014/main" val="4020052253"/>
                  </a:ext>
                </a:extLst>
              </a:tr>
              <a:tr h="295229">
                <a:tc rowSpan="3">
                  <a:txBody>
                    <a:bodyPr/>
                    <a:lstStyle/>
                    <a:p>
                      <a:pPr algn="ctr" fontAlgn="ctr"/>
                      <a:r>
                        <a:rPr lang="en-SG" sz="1100" b="0" i="0" u="none" strike="noStrike">
                          <a:solidFill>
                            <a:srgbClr val="000000"/>
                          </a:solidFill>
                          <a:effectLst/>
                          <a:latin typeface="Calibri" panose="020F0502020204030204" pitchFamily="34" charset="0"/>
                        </a:rPr>
                        <a:t>Pumps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rowSpan="3">
                  <a:txBody>
                    <a:bodyPr/>
                    <a:lstStyle/>
                    <a:p>
                      <a:pPr algn="ctr" fontAlgn="ctr"/>
                      <a:r>
                        <a:rPr lang="en-SG" sz="1100" b="0" i="0" u="none" strike="noStrike">
                          <a:solidFill>
                            <a:srgbClr val="000000"/>
                          </a:solidFill>
                          <a:effectLst/>
                          <a:latin typeface="Calibri" panose="020F0502020204030204" pitchFamily="34" charset="0"/>
                        </a:rPr>
                        <a:t>100%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3">
                  <a:txBody>
                    <a:bodyPr/>
                    <a:lstStyle/>
                    <a:p>
                      <a:pPr algn="ctr" fontAlgn="ctr"/>
                      <a:r>
                        <a:rPr lang="en-SG" sz="1100" b="0" i="0" u="none" strike="noStrike">
                          <a:solidFill>
                            <a:srgbClr val="000000"/>
                          </a:solidFill>
                          <a:effectLst/>
                          <a:latin typeface="Calibri" panose="020F0502020204030204" pitchFamily="34" charset="0"/>
                        </a:rPr>
                        <a:t>100%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50841990"/>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715370410"/>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402544821"/>
                  </a:ext>
                </a:extLst>
              </a:tr>
              <a:tr h="295229">
                <a:tc rowSpan="3">
                  <a:txBody>
                    <a:bodyPr/>
                    <a:lstStyle/>
                    <a:p>
                      <a:pPr algn="ctr" fontAlgn="ctr"/>
                      <a:r>
                        <a:rPr lang="en-SG" sz="1100" b="0" i="0" u="none" strike="noStrike">
                          <a:solidFill>
                            <a:srgbClr val="000000"/>
                          </a:solidFill>
                          <a:effectLst/>
                          <a:latin typeface="Calibri" panose="020F0502020204030204" pitchFamily="34" charset="0"/>
                        </a:rPr>
                        <a:t>TUV Detectors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l" fontAlgn="ctr"/>
                      <a:r>
                        <a:rPr lang="en-SG" sz="1100" b="0" i="0" u="none" strike="noStrike">
                          <a:solidFill>
                            <a:srgbClr val="000000"/>
                          </a:solidFill>
                          <a:effectLst/>
                          <a:latin typeface="Calibri" panose="020F0502020204030204" pitchFamily="34" charset="0"/>
                        </a:rPr>
                        <a:t>Dual Noise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60741214"/>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052785773"/>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54928380"/>
                  </a:ext>
                </a:extLst>
              </a:tr>
              <a:tr h="295229">
                <a:tc rowSpan="3">
                  <a:txBody>
                    <a:bodyPr/>
                    <a:lstStyle/>
                    <a:p>
                      <a:pPr algn="ctr" fontAlgn="ctr"/>
                      <a:r>
                        <a:rPr lang="en-SG" sz="1100" b="0" i="0" u="none" strike="noStrike">
                          <a:solidFill>
                            <a:srgbClr val="000000"/>
                          </a:solidFill>
                          <a:effectLst/>
                          <a:latin typeface="Calibri" panose="020F0502020204030204" pitchFamily="34" charset="0"/>
                        </a:rPr>
                        <a:t>PDA Detectors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l" fontAlgn="ctr"/>
                      <a:r>
                        <a:rPr lang="en-SG" sz="1100" b="0" i="0" u="none" strike="noStrike">
                          <a:solidFill>
                            <a:srgbClr val="000000"/>
                          </a:solidFill>
                          <a:effectLst/>
                          <a:latin typeface="Calibri" panose="020F0502020204030204" pitchFamily="34" charset="0"/>
                        </a:rPr>
                        <a:t>Loss Communication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Open, pending EVALS20015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739123617"/>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38964531"/>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65018999"/>
                  </a:ext>
                </a:extLst>
              </a:tr>
              <a:tr h="295229">
                <a:tc rowSpan="4">
                  <a:txBody>
                    <a:bodyPr/>
                    <a:lstStyle/>
                    <a:p>
                      <a:pPr algn="ctr" fontAlgn="ctr"/>
                      <a:r>
                        <a:rPr lang="en-SG" sz="1100" b="0" i="0" u="none" strike="noStrike">
                          <a:solidFill>
                            <a:srgbClr val="000000"/>
                          </a:solidFill>
                          <a:effectLst/>
                          <a:latin typeface="Calibri" panose="020F0502020204030204" pitchFamily="34" charset="0"/>
                        </a:rPr>
                        <a:t>BSM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rowSpan="4">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4">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4">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4">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rowSpan="4">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l" fontAlgn="ctr"/>
                      <a:r>
                        <a:rPr lang="en-SG" sz="1100" b="0" i="0" u="none" strike="noStrike">
                          <a:solidFill>
                            <a:srgbClr val="000000"/>
                          </a:solidFill>
                          <a:effectLst/>
                          <a:latin typeface="Calibri" panose="020F0502020204030204" pitchFamily="34" charset="0"/>
                        </a:rPr>
                        <a:t>Dynamic leak</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12607505"/>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166894750"/>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20051319"/>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87276203"/>
                  </a:ext>
                </a:extLst>
              </a:tr>
              <a:tr h="295229">
                <a:tc>
                  <a:txBody>
                    <a:bodyPr/>
                    <a:lstStyle/>
                    <a:p>
                      <a:pPr algn="ctr" fontAlgn="ctr"/>
                      <a:r>
                        <a:rPr lang="en-SG" sz="1100" b="0" i="0" u="none" strike="noStrike">
                          <a:solidFill>
                            <a:srgbClr val="000000"/>
                          </a:solidFill>
                          <a:effectLst/>
                          <a:latin typeface="Calibri" panose="020F0502020204030204" pitchFamily="34" charset="0"/>
                        </a:rPr>
                        <a:t>QSM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FF00"/>
                    </a:solidFill>
                  </a:tcPr>
                </a:tc>
                <a:tc>
                  <a:txBody>
                    <a:bodyPr/>
                    <a:lstStyle/>
                    <a:p>
                      <a:pPr algn="l" fontAlgn="ctr"/>
                      <a:r>
                        <a:rPr lang="en-SG" sz="1100" b="0" i="0" u="none" strike="noStrike">
                          <a:solidFill>
                            <a:srgbClr val="000000"/>
                          </a:solidFill>
                          <a:effectLst/>
                          <a:latin typeface="Calibri" panose="020F0502020204030204" pitchFamily="34" charset="0"/>
                        </a:rPr>
                        <a:t>Test Prime A,B,C,D with MeOH</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Open, pending Evaluation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210292223"/>
                  </a:ext>
                </a:extLst>
              </a:tr>
              <a:tr h="295229">
                <a:tc rowSpan="3">
                  <a:txBody>
                    <a:bodyPr/>
                    <a:lstStyle/>
                    <a:p>
                      <a:pPr algn="ctr" fontAlgn="ctr"/>
                      <a:r>
                        <a:rPr lang="en-SG" sz="1100" b="0" i="0" u="none" strike="noStrike">
                          <a:solidFill>
                            <a:srgbClr val="000000"/>
                          </a:solidFill>
                          <a:effectLst/>
                          <a:latin typeface="Calibri" panose="020F0502020204030204" pitchFamily="34" charset="0"/>
                        </a:rPr>
                        <a:t>Alliance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DDC"/>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rowSpan="3">
                  <a:txBody>
                    <a:bodyPr/>
                    <a:lstStyle/>
                    <a:p>
                      <a:pPr algn="ctr"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74231918"/>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392566252"/>
                  </a:ext>
                </a:extLst>
              </a:tr>
              <a:tr h="295229">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algn="l" fontAlgn="ctr"/>
                      <a:r>
                        <a:rPr lang="en-SG" sz="1100" b="0" i="0" u="none" strike="noStrike">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n-SG" sz="1100" b="0" i="0" u="none" strike="noStrike" dirty="0">
                          <a:solidFill>
                            <a:srgbClr val="000000"/>
                          </a:solidFill>
                          <a:effectLst/>
                          <a:latin typeface="Calibri" panose="020F0502020204030204" pitchFamily="34" charset="0"/>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644861897"/>
                  </a:ext>
                </a:extLst>
              </a:tr>
            </a:tbl>
          </a:graphicData>
        </a:graphic>
      </p:graphicFrame>
      <p:sp>
        <p:nvSpPr>
          <p:cNvPr id="6" name="Rectangle 5">
            <a:extLst>
              <a:ext uri="{FF2B5EF4-FFF2-40B4-BE49-F238E27FC236}">
                <a16:creationId xmlns:a16="http://schemas.microsoft.com/office/drawing/2014/main" id="{18C1B94D-6D67-48D9-AF5F-8CB4D317F83D}"/>
              </a:ext>
            </a:extLst>
          </p:cNvPr>
          <p:cNvSpPr>
            <a:spLocks noChangeArrowheads="1"/>
          </p:cNvSpPr>
          <p:nvPr/>
        </p:nvSpPr>
        <p:spPr bwMode="auto">
          <a:xfrm>
            <a:off x="344557" y="184771"/>
            <a:ext cx="7848600" cy="1015663"/>
          </a:xfrm>
          <a:prstGeom prst="rect">
            <a:avLst/>
          </a:prstGeom>
          <a:noFill/>
          <a:ln w="9525">
            <a:noFill/>
            <a:miter lim="800000"/>
            <a:headEnd/>
            <a:tailEnd/>
          </a:ln>
        </p:spPr>
        <p:txBody>
          <a:bodyPr>
            <a:spAutoFit/>
          </a:bodyPr>
          <a:lstStyle/>
          <a:p>
            <a:pPr eaLnBrk="1" hangingPunct="1">
              <a:defRPr/>
            </a:pPr>
            <a:r>
              <a:rPr lang="en-US" altLang="en-US" sz="3200" b="1" dirty="0">
                <a:solidFill>
                  <a:srgbClr val="000000"/>
                </a:solidFill>
                <a:latin typeface="+mn-lt"/>
              </a:rPr>
              <a:t>FPY Improvement </a:t>
            </a:r>
            <a:r>
              <a:rPr lang="en-US" altLang="en-US" sz="3200" b="1" dirty="0">
                <a:solidFill>
                  <a:srgbClr val="000000"/>
                </a:solidFill>
              </a:rPr>
              <a:t>S</a:t>
            </a:r>
            <a:r>
              <a:rPr lang="en-US" altLang="en-US" sz="3200" b="1" dirty="0">
                <a:solidFill>
                  <a:srgbClr val="000000"/>
                </a:solidFill>
                <a:latin typeface="+mn-lt"/>
              </a:rPr>
              <a:t>ummary</a:t>
            </a:r>
          </a:p>
          <a:p>
            <a:pPr eaLnBrk="1" hangingPunct="1">
              <a:defRPr/>
            </a:pPr>
            <a:r>
              <a:rPr lang="en-US" altLang="en-US" sz="2800" b="1" dirty="0">
                <a:solidFill>
                  <a:srgbClr val="000000"/>
                </a:solidFill>
                <a:latin typeface="Arial" pitchFamily="34" charset="0"/>
              </a:rPr>
              <a:t> </a:t>
            </a:r>
            <a:r>
              <a:rPr lang="en-US" altLang="en-US" sz="2400" b="1" dirty="0">
                <a:solidFill>
                  <a:srgbClr val="000000"/>
                </a:solidFill>
                <a:latin typeface="Arial" pitchFamily="34" charset="0"/>
              </a:rPr>
              <a:t> </a:t>
            </a:r>
            <a:endParaRPr lang="en-SG" altLang="en-US" sz="3200" dirty="0"/>
          </a:p>
        </p:txBody>
      </p:sp>
    </p:spTree>
    <p:extLst>
      <p:ext uri="{BB962C8B-B14F-4D97-AF65-F5344CB8AC3E}">
        <p14:creationId xmlns:p14="http://schemas.microsoft.com/office/powerpoint/2010/main" val="1214683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7E69D-09BE-4EF5-8AEF-F5285B1EC0AA}"/>
              </a:ext>
            </a:extLst>
          </p:cNvPr>
          <p:cNvSpPr>
            <a:spLocks noGrp="1"/>
          </p:cNvSpPr>
          <p:nvPr>
            <p:ph type="title"/>
          </p:nvPr>
        </p:nvSpPr>
        <p:spPr/>
        <p:txBody>
          <a:bodyPr/>
          <a:lstStyle/>
          <a:p>
            <a:r>
              <a:rPr lang="en-US" dirty="0"/>
              <a:t>Pareto Chart for BSM</a:t>
            </a:r>
            <a:endParaRPr lang="en-SG" dirty="0"/>
          </a:p>
        </p:txBody>
      </p:sp>
    </p:spTree>
    <p:extLst>
      <p:ext uri="{BB962C8B-B14F-4D97-AF65-F5344CB8AC3E}">
        <p14:creationId xmlns:p14="http://schemas.microsoft.com/office/powerpoint/2010/main" val="2922282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9D9F230A-2F73-4533-8093-C402193A603B}"/>
              </a:ext>
            </a:extLst>
          </p:cNvPr>
          <p:cNvGraphicFramePr>
            <a:graphicFrameLocks noGrp="1"/>
          </p:cNvGraphicFramePr>
          <p:nvPr>
            <p:extLst>
              <p:ext uri="{D42A27DB-BD31-4B8C-83A1-F6EECF244321}">
                <p14:modId xmlns:p14="http://schemas.microsoft.com/office/powerpoint/2010/main" val="983285777"/>
              </p:ext>
            </p:extLst>
          </p:nvPr>
        </p:nvGraphicFramePr>
        <p:xfrm>
          <a:off x="732182" y="1200433"/>
          <a:ext cx="9816547" cy="4855809"/>
        </p:xfrm>
        <a:graphic>
          <a:graphicData uri="http://schemas.openxmlformats.org/drawingml/2006/table">
            <a:tbl>
              <a:tblPr firstRow="1" bandRow="1">
                <a:tableStyleId>{5C22544A-7EE6-4342-B048-85BDC9FD1C3A}</a:tableStyleId>
              </a:tblPr>
              <a:tblGrid>
                <a:gridCol w="5759297">
                  <a:extLst>
                    <a:ext uri="{9D8B030D-6E8A-4147-A177-3AD203B41FA5}">
                      <a16:colId xmlns:a16="http://schemas.microsoft.com/office/drawing/2014/main" val="20000"/>
                    </a:ext>
                  </a:extLst>
                </a:gridCol>
                <a:gridCol w="4057250">
                  <a:extLst>
                    <a:ext uri="{9D8B030D-6E8A-4147-A177-3AD203B41FA5}">
                      <a16:colId xmlns:a16="http://schemas.microsoft.com/office/drawing/2014/main" val="20001"/>
                    </a:ext>
                  </a:extLst>
                </a:gridCol>
              </a:tblGrid>
              <a:tr h="567520">
                <a:tc>
                  <a:txBody>
                    <a:bodyPr/>
                    <a:lstStyle/>
                    <a:p>
                      <a:pPr algn="ctr"/>
                      <a:r>
                        <a:rPr lang="en-US" sz="2000" dirty="0"/>
                        <a:t>Failure Modes</a:t>
                      </a:r>
                      <a:endParaRPr lang="en-SG" sz="2000" dirty="0"/>
                    </a:p>
                  </a:txBody>
                  <a:tcPr marT="45726" marB="45726"/>
                </a:tc>
                <a:tc>
                  <a:txBody>
                    <a:bodyPr/>
                    <a:lstStyle/>
                    <a:p>
                      <a:pPr algn="ctr"/>
                      <a:r>
                        <a:rPr lang="en-US" sz="2000" dirty="0"/>
                        <a:t>186015001</a:t>
                      </a:r>
                      <a:endParaRPr lang="en-SG" sz="2000" dirty="0"/>
                    </a:p>
                  </a:txBody>
                  <a:tcPr marT="45726" marB="45726"/>
                </a:tc>
                <a:extLst>
                  <a:ext uri="{0D108BD9-81ED-4DB2-BD59-A6C34878D82A}">
                    <a16:rowId xmlns:a16="http://schemas.microsoft.com/office/drawing/2014/main" val="10000"/>
                  </a:ext>
                </a:extLst>
              </a:tr>
              <a:tr h="551272">
                <a:tc>
                  <a:txBody>
                    <a:bodyPr/>
                    <a:lstStyle/>
                    <a:p>
                      <a:pPr algn="ctr"/>
                      <a:r>
                        <a:rPr lang="en-SG" sz="1400" dirty="0"/>
                        <a:t>Re-prime &amp; Re-test</a:t>
                      </a:r>
                    </a:p>
                    <a:p>
                      <a:pPr algn="ctr"/>
                      <a:r>
                        <a:rPr lang="en-SG" sz="1400" dirty="0"/>
                        <a:t>(due to BSM seal wear &amp; tear)</a:t>
                      </a:r>
                    </a:p>
                  </a:txBody>
                  <a:tcPr marT="45726" marB="45726"/>
                </a:tc>
                <a:tc>
                  <a:txBody>
                    <a:bodyPr/>
                    <a:lstStyle/>
                    <a:p>
                      <a:pPr algn="ctr"/>
                      <a:r>
                        <a:rPr lang="en-US" sz="1400" dirty="0"/>
                        <a:t>5.11%</a:t>
                      </a:r>
                      <a:endParaRPr lang="en-SG" sz="1400" dirty="0"/>
                    </a:p>
                  </a:txBody>
                  <a:tcPr marT="45726" marB="45726"/>
                </a:tc>
                <a:extLst>
                  <a:ext uri="{0D108BD9-81ED-4DB2-BD59-A6C34878D82A}">
                    <a16:rowId xmlns:a16="http://schemas.microsoft.com/office/drawing/2014/main" val="10001"/>
                  </a:ext>
                </a:extLst>
              </a:tr>
              <a:tr h="6987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Test tubing fitting</a:t>
                      </a:r>
                      <a:endParaRPr lang="en-SG" sz="1400" b="0" i="0" u="none" strike="noStrike" dirty="0">
                        <a:solidFill>
                          <a:srgbClr val="000000"/>
                        </a:solidFill>
                        <a:effectLst/>
                        <a:latin typeface="Calibri" panose="020F0502020204030204" pitchFamily="34" charset="0"/>
                      </a:endParaRPr>
                    </a:p>
                    <a:p>
                      <a:pPr algn="ctr"/>
                      <a:endParaRPr lang="en-SG" sz="1400" dirty="0"/>
                    </a:p>
                  </a:txBody>
                  <a:tcPr marT="45726" marB="45726"/>
                </a:tc>
                <a:tc>
                  <a:txBody>
                    <a:bodyPr/>
                    <a:lstStyle/>
                    <a:p>
                      <a:pPr algn="ctr"/>
                      <a:r>
                        <a:rPr lang="en-US" sz="1400" dirty="0"/>
                        <a:t>3.12%</a:t>
                      </a:r>
                      <a:endParaRPr lang="en-SG" sz="1400" dirty="0"/>
                    </a:p>
                  </a:txBody>
                  <a:tcPr marT="45726" marB="45726"/>
                </a:tc>
                <a:extLst>
                  <a:ext uri="{0D108BD9-81ED-4DB2-BD59-A6C34878D82A}">
                    <a16:rowId xmlns:a16="http://schemas.microsoft.com/office/drawing/2014/main" val="10002"/>
                  </a:ext>
                </a:extLst>
              </a:tr>
              <a:tr h="557778">
                <a:tc>
                  <a:txBody>
                    <a:bodyPr/>
                    <a:lstStyle/>
                    <a:p>
                      <a:pPr algn="ctr"/>
                      <a:r>
                        <a:rPr lang="en-SG" sz="1400" dirty="0"/>
                        <a:t> Materials</a:t>
                      </a:r>
                    </a:p>
                  </a:txBody>
                  <a:tcPr marT="45726" marB="45726"/>
                </a:tc>
                <a:tc>
                  <a:txBody>
                    <a:bodyPr/>
                    <a:lstStyle/>
                    <a:p>
                      <a:pPr algn="ctr"/>
                      <a:r>
                        <a:rPr lang="en-US" sz="1400" dirty="0"/>
                        <a:t>2.31%</a:t>
                      </a:r>
                      <a:endParaRPr lang="en-SG" sz="1400" dirty="0"/>
                    </a:p>
                  </a:txBody>
                  <a:tcPr marT="45726" marB="45726"/>
                </a:tc>
                <a:extLst>
                  <a:ext uri="{0D108BD9-81ED-4DB2-BD59-A6C34878D82A}">
                    <a16:rowId xmlns:a16="http://schemas.microsoft.com/office/drawing/2014/main" val="10003"/>
                  </a:ext>
                </a:extLst>
              </a:tr>
              <a:tr h="547034">
                <a:tc>
                  <a:txBody>
                    <a:bodyPr/>
                    <a:lstStyle/>
                    <a:p>
                      <a:pPr algn="ctr"/>
                      <a:r>
                        <a:rPr lang="en-SG" sz="1400" dirty="0"/>
                        <a:t>System failed to pressurize</a:t>
                      </a:r>
                    </a:p>
                  </a:txBody>
                  <a:tcPr marT="45726" marB="45726"/>
                </a:tc>
                <a:tc>
                  <a:txBody>
                    <a:bodyPr/>
                    <a:lstStyle/>
                    <a:p>
                      <a:pPr algn="ctr"/>
                      <a:r>
                        <a:rPr lang="en-US" sz="1400" dirty="0"/>
                        <a:t>2.48%</a:t>
                      </a:r>
                      <a:endParaRPr lang="en-SG" sz="1400" dirty="0"/>
                    </a:p>
                  </a:txBody>
                  <a:tcPr marT="45726" marB="45726"/>
                </a:tc>
                <a:extLst>
                  <a:ext uri="{0D108BD9-81ED-4DB2-BD59-A6C34878D82A}">
                    <a16:rowId xmlns:a16="http://schemas.microsoft.com/office/drawing/2014/main" val="10004"/>
                  </a:ext>
                </a:extLst>
              </a:tr>
              <a:tr h="458296">
                <a:tc>
                  <a:txBody>
                    <a:bodyPr/>
                    <a:lstStyle/>
                    <a:p>
                      <a:pPr algn="ctr"/>
                      <a:r>
                        <a:rPr lang="en-SG" sz="1400" dirty="0"/>
                        <a:t>Communication</a:t>
                      </a:r>
                    </a:p>
                  </a:txBody>
                  <a:tcPr marT="45726" marB="45726"/>
                </a:tc>
                <a:tc>
                  <a:txBody>
                    <a:bodyPr/>
                    <a:lstStyle/>
                    <a:p>
                      <a:pPr algn="ctr"/>
                      <a:r>
                        <a:rPr lang="en-US" sz="1400" dirty="0"/>
                        <a:t>1.86%</a:t>
                      </a:r>
                      <a:endParaRPr lang="en-SG" sz="1400" dirty="0"/>
                    </a:p>
                  </a:txBody>
                  <a:tcPr marT="45726" marB="45726"/>
                </a:tc>
                <a:extLst>
                  <a:ext uri="{0D108BD9-81ED-4DB2-BD59-A6C34878D82A}">
                    <a16:rowId xmlns:a16="http://schemas.microsoft.com/office/drawing/2014/main" val="10006"/>
                  </a:ext>
                </a:extLst>
              </a:tr>
              <a:tr h="554448">
                <a:tc>
                  <a:txBody>
                    <a:bodyPr/>
                    <a:lstStyle/>
                    <a:p>
                      <a:pPr algn="ctr" rtl="0" fontAlgn="ctr"/>
                      <a:r>
                        <a:rPr lang="en-SG" sz="1400" b="0" i="0" u="none" strike="noStrike" dirty="0">
                          <a:solidFill>
                            <a:srgbClr val="000000"/>
                          </a:solidFill>
                          <a:effectLst/>
                          <a:latin typeface="Calibri" panose="020F0502020204030204" pitchFamily="34" charset="0"/>
                        </a:rPr>
                        <a:t>Column Error</a:t>
                      </a:r>
                    </a:p>
                  </a:txBody>
                  <a:tcPr marL="7620" marR="7620" marT="7621" marB="0" anchor="ctr"/>
                </a:tc>
                <a:tc>
                  <a:txBody>
                    <a:bodyPr/>
                    <a:lstStyle/>
                    <a:p>
                      <a:pPr algn="ctr" rtl="0" fontAlgn="ctr"/>
                      <a:r>
                        <a:rPr lang="en-SG" sz="1400" b="0" i="0" u="none" strike="noStrike" dirty="0">
                          <a:solidFill>
                            <a:srgbClr val="000000"/>
                          </a:solidFill>
                          <a:effectLst/>
                          <a:latin typeface="Calibri" panose="020F0502020204030204" pitchFamily="34" charset="0"/>
                        </a:rPr>
                        <a:t>1.08%</a:t>
                      </a:r>
                    </a:p>
                  </a:txBody>
                  <a:tcPr marL="7620" marR="7620" marT="7621" marB="0" anchor="ctr"/>
                </a:tc>
                <a:extLst>
                  <a:ext uri="{0D108BD9-81ED-4DB2-BD59-A6C34878D82A}">
                    <a16:rowId xmlns:a16="http://schemas.microsoft.com/office/drawing/2014/main" val="10007"/>
                  </a:ext>
                </a:extLst>
              </a:tr>
              <a:tr h="460338">
                <a:tc>
                  <a:txBody>
                    <a:bodyPr/>
                    <a:lstStyle/>
                    <a:p>
                      <a:pPr algn="ctr"/>
                      <a:r>
                        <a:rPr lang="en-SG" sz="1400" dirty="0"/>
                        <a:t>System Overpressure</a:t>
                      </a:r>
                    </a:p>
                  </a:txBody>
                  <a:tcPr marT="45726" marB="45726"/>
                </a:tc>
                <a:tc>
                  <a:txBody>
                    <a:bodyPr/>
                    <a:lstStyle/>
                    <a:p>
                      <a:pPr algn="ctr"/>
                      <a:r>
                        <a:rPr lang="en-US" sz="1400" dirty="0"/>
                        <a:t>0.93%</a:t>
                      </a:r>
                      <a:endParaRPr lang="en-SG" sz="1400" dirty="0"/>
                    </a:p>
                  </a:txBody>
                  <a:tcPr marT="45726" marB="45726"/>
                </a:tc>
                <a:extLst>
                  <a:ext uri="{0D108BD9-81ED-4DB2-BD59-A6C34878D82A}">
                    <a16:rowId xmlns:a16="http://schemas.microsoft.com/office/drawing/2014/main" val="10008"/>
                  </a:ext>
                </a:extLst>
              </a:tr>
              <a:tr h="460338">
                <a:tc>
                  <a:txBody>
                    <a:bodyPr/>
                    <a:lstStyle/>
                    <a:p>
                      <a:pPr algn="ctr"/>
                      <a:r>
                        <a:rPr lang="en-US" sz="1400" b="1" dirty="0"/>
                        <a:t>Total failure % contributed</a:t>
                      </a:r>
                      <a:endParaRPr lang="en-SG" sz="1400" b="1" dirty="0"/>
                    </a:p>
                  </a:txBody>
                  <a:tcPr marT="45726" marB="45726">
                    <a:solidFill>
                      <a:schemeClr val="accent3">
                        <a:lumMod val="60000"/>
                        <a:lumOff val="40000"/>
                      </a:schemeClr>
                    </a:solidFill>
                  </a:tcPr>
                </a:tc>
                <a:tc>
                  <a:txBody>
                    <a:bodyPr/>
                    <a:lstStyle/>
                    <a:p>
                      <a:pPr algn="ctr"/>
                      <a:r>
                        <a:rPr lang="en-US" sz="1400" b="1" dirty="0"/>
                        <a:t>16.89%</a:t>
                      </a:r>
                      <a:endParaRPr lang="en-SG" sz="1400" b="1" dirty="0"/>
                    </a:p>
                  </a:txBody>
                  <a:tcPr marT="45726" marB="45726">
                    <a:solidFill>
                      <a:schemeClr val="accent3">
                        <a:lumMod val="60000"/>
                        <a:lumOff val="40000"/>
                      </a:schemeClr>
                    </a:solidFill>
                  </a:tcPr>
                </a:tc>
                <a:extLst>
                  <a:ext uri="{0D108BD9-81ED-4DB2-BD59-A6C34878D82A}">
                    <a16:rowId xmlns:a16="http://schemas.microsoft.com/office/drawing/2014/main" val="10009"/>
                  </a:ext>
                </a:extLst>
              </a:tr>
            </a:tbl>
          </a:graphicData>
        </a:graphic>
      </p:graphicFrame>
      <p:sp>
        <p:nvSpPr>
          <p:cNvPr id="5" name="Rectangle 5">
            <a:extLst>
              <a:ext uri="{FF2B5EF4-FFF2-40B4-BE49-F238E27FC236}">
                <a16:creationId xmlns:a16="http://schemas.microsoft.com/office/drawing/2014/main" id="{1A9263DC-D05A-4EA6-AD78-0C94EC731F11}"/>
              </a:ext>
            </a:extLst>
          </p:cNvPr>
          <p:cNvSpPr>
            <a:spLocks noChangeArrowheads="1"/>
          </p:cNvSpPr>
          <p:nvPr/>
        </p:nvSpPr>
        <p:spPr bwMode="auto">
          <a:xfrm>
            <a:off x="344557" y="184771"/>
            <a:ext cx="7848600" cy="1015663"/>
          </a:xfrm>
          <a:prstGeom prst="rect">
            <a:avLst/>
          </a:prstGeom>
          <a:noFill/>
          <a:ln w="9525">
            <a:noFill/>
            <a:miter lim="800000"/>
            <a:headEnd/>
            <a:tailEnd/>
          </a:ln>
        </p:spPr>
        <p:txBody>
          <a:bodyPr>
            <a:spAutoFit/>
          </a:bodyPr>
          <a:lstStyle/>
          <a:p>
            <a:pPr eaLnBrk="1" hangingPunct="1">
              <a:defRPr/>
            </a:pPr>
            <a:r>
              <a:rPr lang="en-US" altLang="en-US" sz="3200" b="1" dirty="0">
                <a:solidFill>
                  <a:srgbClr val="000000"/>
                </a:solidFill>
              </a:rPr>
              <a:t>BSM</a:t>
            </a:r>
            <a:r>
              <a:rPr lang="en-US" altLang="en-US" sz="3200" b="1" dirty="0">
                <a:solidFill>
                  <a:srgbClr val="000000"/>
                </a:solidFill>
                <a:latin typeface="+mn-lt"/>
              </a:rPr>
              <a:t> – </a:t>
            </a:r>
            <a:r>
              <a:rPr lang="en-US" altLang="en-US" sz="3200" b="1" u="sng" dirty="0">
                <a:solidFill>
                  <a:srgbClr val="000000"/>
                </a:solidFill>
                <a:latin typeface="+mn-lt"/>
              </a:rPr>
              <a:t>1. Dynamic Leak Test </a:t>
            </a:r>
            <a:r>
              <a:rPr lang="en-US" altLang="en-US" sz="3200" b="1" dirty="0">
                <a:solidFill>
                  <a:srgbClr val="000000"/>
                </a:solidFill>
                <a:latin typeface="+mn-lt"/>
              </a:rPr>
              <a:t>failure summary</a:t>
            </a:r>
          </a:p>
          <a:p>
            <a:pPr eaLnBrk="1" hangingPunct="1">
              <a:defRPr/>
            </a:pPr>
            <a:r>
              <a:rPr lang="en-US" altLang="en-US" sz="2800" b="1" dirty="0">
                <a:solidFill>
                  <a:srgbClr val="000000"/>
                </a:solidFill>
                <a:latin typeface="Arial" pitchFamily="34" charset="0"/>
              </a:rPr>
              <a:t> </a:t>
            </a:r>
            <a:r>
              <a:rPr lang="en-US" altLang="en-US" sz="2400" b="1" dirty="0">
                <a:solidFill>
                  <a:srgbClr val="000000"/>
                </a:solidFill>
                <a:latin typeface="Arial" pitchFamily="34" charset="0"/>
              </a:rPr>
              <a:t> </a:t>
            </a:r>
            <a:endParaRPr lang="en-SG" altLang="en-US" sz="3200" dirty="0"/>
          </a:p>
        </p:txBody>
      </p:sp>
    </p:spTree>
    <p:extLst>
      <p:ext uri="{BB962C8B-B14F-4D97-AF65-F5344CB8AC3E}">
        <p14:creationId xmlns:p14="http://schemas.microsoft.com/office/powerpoint/2010/main" val="2987083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5C9D1E-894F-4013-9101-96EFA6A70445}"/>
              </a:ext>
            </a:extLst>
          </p:cNvPr>
          <p:cNvPicPr>
            <a:picLocks noChangeAspect="1"/>
          </p:cNvPicPr>
          <p:nvPr/>
        </p:nvPicPr>
        <p:blipFill rotWithShape="1">
          <a:blip r:embed="rId2"/>
          <a:srcRect t="8736"/>
          <a:stretch/>
        </p:blipFill>
        <p:spPr>
          <a:xfrm>
            <a:off x="223231" y="886264"/>
            <a:ext cx="11678420" cy="5584873"/>
          </a:xfrm>
          <a:prstGeom prst="rect">
            <a:avLst/>
          </a:prstGeom>
        </p:spPr>
      </p:pic>
      <p:sp>
        <p:nvSpPr>
          <p:cNvPr id="5" name="TextBox 4">
            <a:extLst>
              <a:ext uri="{FF2B5EF4-FFF2-40B4-BE49-F238E27FC236}">
                <a16:creationId xmlns:a16="http://schemas.microsoft.com/office/drawing/2014/main" id="{11B41A88-E214-46A7-9E32-3D4CE9900E7D}"/>
              </a:ext>
            </a:extLst>
          </p:cNvPr>
          <p:cNvSpPr txBox="1"/>
          <p:nvPr/>
        </p:nvSpPr>
        <p:spPr>
          <a:xfrm>
            <a:off x="512551" y="247510"/>
            <a:ext cx="66118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defRPr sz="2800" b="1">
                <a:latin typeface="Calibri" panose="020F0502020204030204" pitchFamily="34" charset="0"/>
                <a:cs typeface="Arial" panose="020B0604020202020204" pitchFamily="34" charset="0"/>
              </a:defRPr>
            </a:lvl1pPr>
            <a:lvl2pPr marL="742950" indent="-285750">
              <a:defRPr sz="2000">
                <a:latin typeface="Calibri" panose="020F0502020204030204" pitchFamily="34" charset="0"/>
                <a:cs typeface="Arial" panose="020B0604020202020204" pitchFamily="34" charset="0"/>
              </a:defRPr>
            </a:lvl2pPr>
            <a:lvl3pPr marL="1143000" indent="-228600">
              <a:defRPr sz="2000">
                <a:latin typeface="Calibri" panose="020F0502020204030204" pitchFamily="34" charset="0"/>
                <a:cs typeface="Arial" panose="020B0604020202020204" pitchFamily="34" charset="0"/>
              </a:defRPr>
            </a:lvl3pPr>
            <a:lvl4pPr marL="1600200" indent="-228600">
              <a:defRPr sz="2000">
                <a:latin typeface="Calibri" panose="020F0502020204030204" pitchFamily="34" charset="0"/>
                <a:cs typeface="Arial" panose="020B0604020202020204" pitchFamily="34" charset="0"/>
              </a:defRPr>
            </a:lvl4pPr>
            <a:lvl5pPr marL="2057400" indent="-228600">
              <a:defRPr sz="2000">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000">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000">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000">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000">
                <a:latin typeface="Calibri" panose="020F0502020204030204" pitchFamily="34" charset="0"/>
                <a:cs typeface="Arial" panose="020B0604020202020204" pitchFamily="34" charset="0"/>
              </a:defRPr>
            </a:lvl9pPr>
          </a:lstStyle>
          <a:p>
            <a:r>
              <a:rPr lang="en-US" dirty="0"/>
              <a:t>Yield Improvement - 4M</a:t>
            </a:r>
            <a:endParaRPr lang="en-SG" dirty="0"/>
          </a:p>
        </p:txBody>
      </p:sp>
    </p:spTree>
    <p:extLst>
      <p:ext uri="{BB962C8B-B14F-4D97-AF65-F5344CB8AC3E}">
        <p14:creationId xmlns:p14="http://schemas.microsoft.com/office/powerpoint/2010/main" val="2893973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3261EF-0E91-4BBC-B301-0ED5DD63E291}"/>
              </a:ext>
            </a:extLst>
          </p:cNvPr>
          <p:cNvPicPr>
            <a:picLocks noChangeAspect="1"/>
          </p:cNvPicPr>
          <p:nvPr/>
        </p:nvPicPr>
        <p:blipFill rotWithShape="1">
          <a:blip r:embed="rId2"/>
          <a:srcRect l="174" t="7300" r="-174" b="-174"/>
          <a:stretch/>
        </p:blipFill>
        <p:spPr>
          <a:xfrm>
            <a:off x="310840" y="887896"/>
            <a:ext cx="11610696" cy="5526972"/>
          </a:xfrm>
          <a:prstGeom prst="rect">
            <a:avLst/>
          </a:prstGeom>
        </p:spPr>
      </p:pic>
      <p:sp>
        <p:nvSpPr>
          <p:cNvPr id="5" name="TextBox 4">
            <a:extLst>
              <a:ext uri="{FF2B5EF4-FFF2-40B4-BE49-F238E27FC236}">
                <a16:creationId xmlns:a16="http://schemas.microsoft.com/office/drawing/2014/main" id="{5BC31B43-0B95-4609-B882-F2C2F237662E}"/>
              </a:ext>
            </a:extLst>
          </p:cNvPr>
          <p:cNvSpPr txBox="1"/>
          <p:nvPr/>
        </p:nvSpPr>
        <p:spPr>
          <a:xfrm>
            <a:off x="512551" y="247510"/>
            <a:ext cx="66118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defRPr sz="2800" b="1">
                <a:latin typeface="Calibri" panose="020F0502020204030204" pitchFamily="34" charset="0"/>
                <a:cs typeface="Arial" panose="020B0604020202020204" pitchFamily="34" charset="0"/>
              </a:defRPr>
            </a:lvl1pPr>
            <a:lvl2pPr marL="742950" indent="-285750">
              <a:defRPr sz="2000">
                <a:latin typeface="Calibri" panose="020F0502020204030204" pitchFamily="34" charset="0"/>
                <a:cs typeface="Arial" panose="020B0604020202020204" pitchFamily="34" charset="0"/>
              </a:defRPr>
            </a:lvl2pPr>
            <a:lvl3pPr marL="1143000" indent="-228600">
              <a:defRPr sz="2000">
                <a:latin typeface="Calibri" panose="020F0502020204030204" pitchFamily="34" charset="0"/>
                <a:cs typeface="Arial" panose="020B0604020202020204" pitchFamily="34" charset="0"/>
              </a:defRPr>
            </a:lvl3pPr>
            <a:lvl4pPr marL="1600200" indent="-228600">
              <a:defRPr sz="2000">
                <a:latin typeface="Calibri" panose="020F0502020204030204" pitchFamily="34" charset="0"/>
                <a:cs typeface="Arial" panose="020B0604020202020204" pitchFamily="34" charset="0"/>
              </a:defRPr>
            </a:lvl4pPr>
            <a:lvl5pPr marL="2057400" indent="-228600">
              <a:defRPr sz="2000">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000">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000">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000">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000">
                <a:latin typeface="Calibri" panose="020F0502020204030204" pitchFamily="34" charset="0"/>
                <a:cs typeface="Arial" panose="020B0604020202020204" pitchFamily="34" charset="0"/>
              </a:defRPr>
            </a:lvl9pPr>
          </a:lstStyle>
          <a:p>
            <a:r>
              <a:rPr lang="en-US" dirty="0"/>
              <a:t>Yield Improvement - 4M</a:t>
            </a:r>
            <a:endParaRPr lang="en-SG" dirty="0"/>
          </a:p>
        </p:txBody>
      </p:sp>
    </p:spTree>
    <p:extLst>
      <p:ext uri="{BB962C8B-B14F-4D97-AF65-F5344CB8AC3E}">
        <p14:creationId xmlns:p14="http://schemas.microsoft.com/office/powerpoint/2010/main" val="4205499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4F607D5-54CA-4D78-AD5A-F724EA53FE22}"/>
              </a:ext>
            </a:extLst>
          </p:cNvPr>
          <p:cNvGraphicFramePr>
            <a:graphicFrameLocks noGrp="1"/>
          </p:cNvGraphicFramePr>
          <p:nvPr>
            <p:extLst>
              <p:ext uri="{D42A27DB-BD31-4B8C-83A1-F6EECF244321}">
                <p14:modId xmlns:p14="http://schemas.microsoft.com/office/powerpoint/2010/main" val="1028768462"/>
              </p:ext>
            </p:extLst>
          </p:nvPr>
        </p:nvGraphicFramePr>
        <p:xfrm>
          <a:off x="139700" y="533400"/>
          <a:ext cx="11561969" cy="6013175"/>
        </p:xfrm>
        <a:graphic>
          <a:graphicData uri="http://schemas.openxmlformats.org/drawingml/2006/table">
            <a:tbl>
              <a:tblPr firstRow="1" bandRow="1">
                <a:tableStyleId>{5C22544A-7EE6-4342-B048-85BDC9FD1C3A}</a:tableStyleId>
              </a:tblPr>
              <a:tblGrid>
                <a:gridCol w="917964">
                  <a:extLst>
                    <a:ext uri="{9D8B030D-6E8A-4147-A177-3AD203B41FA5}">
                      <a16:colId xmlns:a16="http://schemas.microsoft.com/office/drawing/2014/main" val="20000"/>
                    </a:ext>
                  </a:extLst>
                </a:gridCol>
                <a:gridCol w="3409578">
                  <a:extLst>
                    <a:ext uri="{9D8B030D-6E8A-4147-A177-3AD203B41FA5}">
                      <a16:colId xmlns:a16="http://schemas.microsoft.com/office/drawing/2014/main" val="20001"/>
                    </a:ext>
                  </a:extLst>
                </a:gridCol>
                <a:gridCol w="1311377">
                  <a:extLst>
                    <a:ext uri="{9D8B030D-6E8A-4147-A177-3AD203B41FA5}">
                      <a16:colId xmlns:a16="http://schemas.microsoft.com/office/drawing/2014/main" val="20002"/>
                    </a:ext>
                  </a:extLst>
                </a:gridCol>
                <a:gridCol w="1725443">
                  <a:extLst>
                    <a:ext uri="{9D8B030D-6E8A-4147-A177-3AD203B41FA5}">
                      <a16:colId xmlns:a16="http://schemas.microsoft.com/office/drawing/2014/main" val="20003"/>
                    </a:ext>
                  </a:extLst>
                </a:gridCol>
                <a:gridCol w="3279643">
                  <a:extLst>
                    <a:ext uri="{9D8B030D-6E8A-4147-A177-3AD203B41FA5}">
                      <a16:colId xmlns:a16="http://schemas.microsoft.com/office/drawing/2014/main" val="20004"/>
                    </a:ext>
                  </a:extLst>
                </a:gridCol>
                <a:gridCol w="917964">
                  <a:extLst>
                    <a:ext uri="{9D8B030D-6E8A-4147-A177-3AD203B41FA5}">
                      <a16:colId xmlns:a16="http://schemas.microsoft.com/office/drawing/2014/main" val="20005"/>
                    </a:ext>
                  </a:extLst>
                </a:gridCol>
              </a:tblGrid>
              <a:tr h="345615">
                <a:tc rowSpan="2">
                  <a:txBody>
                    <a:bodyPr/>
                    <a:lstStyle/>
                    <a:p>
                      <a:pPr algn="ctr"/>
                      <a:r>
                        <a:rPr lang="en-SG" sz="1400" dirty="0"/>
                        <a:t>No </a:t>
                      </a:r>
                    </a:p>
                  </a:txBody>
                  <a:tcPr marL="90179" marR="90179" marT="45067" marB="45067"/>
                </a:tc>
                <a:tc rowSpan="2">
                  <a:txBody>
                    <a:bodyPr/>
                    <a:lstStyle/>
                    <a:p>
                      <a:pPr algn="ctr"/>
                      <a:r>
                        <a:rPr lang="en-US" sz="1400" dirty="0"/>
                        <a:t>Failure</a:t>
                      </a:r>
                      <a:r>
                        <a:rPr lang="en-US" sz="1400" baseline="0" dirty="0"/>
                        <a:t> </a:t>
                      </a:r>
                      <a:endParaRPr lang="en-SG" sz="1400" dirty="0"/>
                    </a:p>
                  </a:txBody>
                  <a:tcPr marL="90179" marR="90179" marT="45067" marB="45067"/>
                </a:tc>
                <a:tc rowSpan="2">
                  <a:txBody>
                    <a:bodyPr/>
                    <a:lstStyle/>
                    <a:p>
                      <a:pPr algn="ctr"/>
                      <a:r>
                        <a:rPr lang="en-US" sz="1400" dirty="0"/>
                        <a:t>% Fail</a:t>
                      </a:r>
                      <a:endParaRPr lang="en-US" sz="1400" baseline="0" dirty="0"/>
                    </a:p>
                    <a:p>
                      <a:pPr algn="ctr"/>
                      <a:r>
                        <a:rPr lang="en-US" sz="1400" baseline="0" dirty="0"/>
                        <a:t> 2019</a:t>
                      </a:r>
                      <a:endParaRPr lang="en-SG" sz="1400" dirty="0"/>
                    </a:p>
                  </a:txBody>
                  <a:tcPr marL="90179" marR="90179" marT="45067" marB="45067"/>
                </a:tc>
                <a:tc rowSpan="2">
                  <a:txBody>
                    <a:bodyPr/>
                    <a:lstStyle/>
                    <a:p>
                      <a:pPr algn="ctr"/>
                      <a:r>
                        <a:rPr lang="en-SG" sz="1400" dirty="0"/>
                        <a:t>% Improve </a:t>
                      </a:r>
                    </a:p>
                    <a:p>
                      <a:pPr algn="ctr"/>
                      <a:r>
                        <a:rPr lang="en-SG" sz="1400" dirty="0"/>
                        <a:t>2020</a:t>
                      </a:r>
                    </a:p>
                  </a:txBody>
                  <a:tcPr marL="90179" marR="90179" marT="45067" marB="45067"/>
                </a:tc>
                <a:tc gridSpan="2">
                  <a:txBody>
                    <a:bodyPr/>
                    <a:lstStyle/>
                    <a:p>
                      <a:pPr algn="ctr"/>
                      <a:r>
                        <a:rPr lang="en-US" sz="1400" baseline="0" dirty="0"/>
                        <a:t>Actions &amp; Results</a:t>
                      </a:r>
                      <a:endParaRPr lang="en-SG" sz="1400" dirty="0"/>
                    </a:p>
                  </a:txBody>
                  <a:tcPr marL="90179" marR="90179" marT="45067" marB="45067"/>
                </a:tc>
                <a:tc hMerge="1">
                  <a:txBody>
                    <a:bodyPr/>
                    <a:lstStyle/>
                    <a:p>
                      <a:pPr algn="ctr"/>
                      <a:endParaRPr lang="en-SG" sz="1400" dirty="0"/>
                    </a:p>
                  </a:txBody>
                  <a:tcPr marL="90172" marR="90172" marT="45086" marB="45086"/>
                </a:tc>
                <a:extLst>
                  <a:ext uri="{0D108BD9-81ED-4DB2-BD59-A6C34878D82A}">
                    <a16:rowId xmlns:a16="http://schemas.microsoft.com/office/drawing/2014/main" val="10000"/>
                  </a:ext>
                </a:extLst>
              </a:tr>
              <a:tr h="586317">
                <a:tc vMerge="1">
                  <a:txBody>
                    <a:bodyPr/>
                    <a:lstStyle/>
                    <a:p>
                      <a:pPr algn="ctr"/>
                      <a:endParaRPr lang="en-SG" sz="1400" dirty="0"/>
                    </a:p>
                  </a:txBody>
                  <a:tcPr marL="90172" marR="90172" marT="45086" marB="45086"/>
                </a:tc>
                <a:tc vMerge="1">
                  <a:txBody>
                    <a:bodyPr/>
                    <a:lstStyle/>
                    <a:p>
                      <a:pPr algn="ctr"/>
                      <a:endParaRPr lang="en-SG" sz="1400" dirty="0"/>
                    </a:p>
                  </a:txBody>
                  <a:tcPr marL="90172" marR="90172" marT="45086" marB="45086"/>
                </a:tc>
                <a:tc vMerge="1">
                  <a:txBody>
                    <a:bodyPr/>
                    <a:lstStyle/>
                    <a:p>
                      <a:pPr algn="ctr"/>
                      <a:endParaRPr lang="en-SG" sz="1400" dirty="0"/>
                    </a:p>
                  </a:txBody>
                  <a:tcPr marL="90172" marR="90172" marT="45086" marB="45086"/>
                </a:tc>
                <a:tc vMerge="1">
                  <a:txBody>
                    <a:bodyPr/>
                    <a:lstStyle/>
                    <a:p>
                      <a:pPr algn="ctr"/>
                      <a:endParaRPr lang="en-SG" sz="1400" dirty="0"/>
                    </a:p>
                  </a:txBody>
                  <a:tcPr marL="90172" marR="90172" marT="45086" marB="45086"/>
                </a:tc>
                <a:tc>
                  <a:txBody>
                    <a:bodyPr/>
                    <a:lstStyle/>
                    <a:p>
                      <a:pPr algn="ctr"/>
                      <a:r>
                        <a:rPr lang="en-SG" sz="1400" dirty="0">
                          <a:solidFill>
                            <a:schemeClr val="bg1"/>
                          </a:solidFill>
                        </a:rPr>
                        <a:t>Flex</a:t>
                      </a:r>
                    </a:p>
                  </a:txBody>
                  <a:tcPr marL="90179" marR="90179" marT="45067" marB="45067">
                    <a:solidFill>
                      <a:srgbClr val="C00000"/>
                    </a:solidFill>
                  </a:tcPr>
                </a:tc>
                <a:tc>
                  <a:txBody>
                    <a:bodyPr/>
                    <a:lstStyle/>
                    <a:p>
                      <a:pPr algn="ctr"/>
                      <a:r>
                        <a:rPr lang="en-SG" sz="1400" dirty="0">
                          <a:solidFill>
                            <a:schemeClr val="bg1"/>
                          </a:solidFill>
                        </a:rPr>
                        <a:t>PIC / Date</a:t>
                      </a:r>
                    </a:p>
                  </a:txBody>
                  <a:tcPr marL="90179" marR="90179" marT="45067" marB="45067">
                    <a:solidFill>
                      <a:srgbClr val="C00000"/>
                    </a:solidFill>
                  </a:tcPr>
                </a:tc>
                <a:extLst>
                  <a:ext uri="{0D108BD9-81ED-4DB2-BD59-A6C34878D82A}">
                    <a16:rowId xmlns:a16="http://schemas.microsoft.com/office/drawing/2014/main" val="10001"/>
                  </a:ext>
                </a:extLst>
              </a:tr>
              <a:tr h="5081243">
                <a:tc>
                  <a:txBody>
                    <a:bodyP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lang="en-SG" sz="1200" kern="1200" baseline="0" dirty="0">
                          <a:solidFill>
                            <a:schemeClr val="dk1"/>
                          </a:solidFill>
                          <a:latin typeface="Arial" pitchFamily="34" charset="0"/>
                          <a:ea typeface="+mn-ea"/>
                          <a:cs typeface="Arial" pitchFamily="34" charset="0"/>
                        </a:rPr>
                        <a:t>1</a:t>
                      </a:r>
                    </a:p>
                  </a:txBody>
                  <a:tcPr marL="90179" marR="90179" marT="45067" marB="45067"/>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1" u="sng" kern="1200" baseline="0" dirty="0">
                          <a:solidFill>
                            <a:schemeClr val="dk1"/>
                          </a:solidFill>
                          <a:latin typeface="Arial" pitchFamily="34" charset="0"/>
                          <a:ea typeface="+mn-ea"/>
                          <a:cs typeface="Arial" pitchFamily="34" charset="0"/>
                        </a:rPr>
                        <a:t>Dynamic Leak Test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200" b="1" u="sng" kern="1200" baseline="0" dirty="0">
                        <a:solidFill>
                          <a:schemeClr val="dk1"/>
                        </a:solidFill>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b="0" u="none" kern="1200" baseline="0" dirty="0">
                          <a:solidFill>
                            <a:schemeClr val="dk1"/>
                          </a:solidFill>
                          <a:latin typeface="Arial" pitchFamily="34" charset="0"/>
                          <a:ea typeface="+mn-ea"/>
                          <a:cs typeface="Arial" pitchFamily="34" charset="0"/>
                        </a:rPr>
                        <a:t> </a:t>
                      </a:r>
                      <a:r>
                        <a:rPr lang="en-US" sz="1200" b="1" u="none" kern="1200" baseline="0" dirty="0">
                          <a:solidFill>
                            <a:schemeClr val="dk1"/>
                          </a:solidFill>
                          <a:latin typeface="Arial" pitchFamily="34" charset="0"/>
                          <a:ea typeface="+mn-ea"/>
                          <a:cs typeface="Arial" pitchFamily="34" charset="0"/>
                        </a:rPr>
                        <a:t>Re-prime &amp; Re-test</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b="1" u="none" kern="1200" baseline="0" dirty="0">
                          <a:solidFill>
                            <a:schemeClr val="dk1"/>
                          </a:solidFill>
                          <a:latin typeface="Arial" pitchFamily="34" charset="0"/>
                          <a:ea typeface="+mn-ea"/>
                          <a:cs typeface="Arial" pitchFamily="34" charset="0"/>
                        </a:rPr>
                        <a:t> 5.11%</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u="none" strike="noStrike" kern="1200" baseline="0" dirty="0">
                          <a:solidFill>
                            <a:schemeClr val="tx1"/>
                          </a:solidFill>
                          <a:latin typeface="Arial" pitchFamily="34" charset="0"/>
                          <a:ea typeface="+mn-ea"/>
                          <a:cs typeface="Arial" pitchFamily="34" charset="0"/>
                        </a:rPr>
                        <a:t> During test, failed with comment </a:t>
                      </a:r>
                      <a:r>
                        <a:rPr lang="en-US" sz="1200" b="0" i="0" u="none" strike="noStrike" kern="1200" baseline="0" dirty="0" err="1">
                          <a:solidFill>
                            <a:schemeClr val="tx1"/>
                          </a:solidFill>
                          <a:latin typeface="Arial" pitchFamily="34" charset="0"/>
                          <a:ea typeface="+mn-ea"/>
                          <a:cs typeface="Arial" pitchFamily="34" charset="0"/>
                        </a:rPr>
                        <a:t>abc</a:t>
                      </a:r>
                      <a:endParaRPr lang="en-US" sz="1200" b="0" i="0" u="none" strike="noStrike" kern="1200" baseline="0" dirty="0">
                        <a:solidFill>
                          <a:schemeClr val="tx1"/>
                        </a:solidFill>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200" b="0" i="0" u="none" strike="noStrike" kern="1200" baseline="0" dirty="0">
                        <a:solidFill>
                          <a:schemeClr val="tx1"/>
                        </a:solidFill>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u="none" strike="noStrike" kern="1200" baseline="0" dirty="0">
                          <a:solidFill>
                            <a:schemeClr val="tx1"/>
                          </a:solidFill>
                          <a:latin typeface="Arial" pitchFamily="34" charset="0"/>
                          <a:ea typeface="+mn-ea"/>
                          <a:cs typeface="Arial" pitchFamily="34" charset="0"/>
                        </a:rPr>
                        <a:t> Retested and Passed.</a:t>
                      </a:r>
                      <a:endParaRPr lang="en-US" sz="1200" b="0" u="none" kern="1200" baseline="0" dirty="0">
                        <a:solidFill>
                          <a:schemeClr val="dk1"/>
                        </a:solidFill>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1200" b="0" u="none" kern="1200" baseline="0" dirty="0">
                        <a:solidFill>
                          <a:schemeClr val="dk1"/>
                        </a:solidFill>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b="0" u="none" kern="1200" baseline="0" dirty="0">
                          <a:solidFill>
                            <a:schemeClr val="dk1"/>
                          </a:solidFill>
                          <a:latin typeface="Arial" pitchFamily="34" charset="0"/>
                          <a:ea typeface="+mn-ea"/>
                          <a:cs typeface="Arial" pitchFamily="34" charset="0"/>
                        </a:rPr>
                        <a:t> </a:t>
                      </a:r>
                      <a:r>
                        <a:rPr lang="en-US" sz="1200" b="1" u="none" kern="1200" baseline="0" dirty="0">
                          <a:solidFill>
                            <a:schemeClr val="dk1"/>
                          </a:solidFill>
                          <a:latin typeface="Arial" pitchFamily="34" charset="0"/>
                          <a:ea typeface="+mn-ea"/>
                          <a:cs typeface="Arial" pitchFamily="34" charset="0"/>
                        </a:rPr>
                        <a:t>Test tubing fitting</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b="1" u="none" kern="1200" baseline="0" dirty="0">
                          <a:solidFill>
                            <a:schemeClr val="dk1"/>
                          </a:solidFill>
                          <a:latin typeface="Arial" pitchFamily="34" charset="0"/>
                          <a:ea typeface="+mn-ea"/>
                          <a:cs typeface="Arial" pitchFamily="34" charset="0"/>
                        </a:rPr>
                        <a:t> 3.12%,</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1" u="none" kern="1200" baseline="0" dirty="0">
                          <a:solidFill>
                            <a:schemeClr val="dk1"/>
                          </a:solidFill>
                          <a:latin typeface="Arial" pitchFamily="34" charset="0"/>
                          <a:ea typeface="+mn-ea"/>
                          <a:cs typeface="Arial" pitchFamily="34" charset="0"/>
                        </a:rPr>
                        <a:t> </a:t>
                      </a:r>
                      <a:r>
                        <a:rPr lang="en-US" sz="1200" b="0" u="none" kern="1200" baseline="0" dirty="0">
                          <a:solidFill>
                            <a:schemeClr val="dk1"/>
                          </a:solidFill>
                          <a:latin typeface="Arial" pitchFamily="34" charset="0"/>
                          <a:ea typeface="+mn-ea"/>
                          <a:cs typeface="Arial" pitchFamily="34" charset="0"/>
                        </a:rPr>
                        <a:t>During test, failed  with comment</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u="none" kern="1200" baseline="0" dirty="0">
                          <a:solidFill>
                            <a:schemeClr val="dk1"/>
                          </a:solidFill>
                          <a:latin typeface="Arial" pitchFamily="34" charset="0"/>
                          <a:ea typeface="+mn-ea"/>
                          <a:cs typeface="Arial" pitchFamily="34" charset="0"/>
                        </a:rPr>
                        <a:t>“System failed to pressurize. Look for severe leak” or  “system failed to pressurize”.</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200" b="0" u="none" kern="1200" baseline="0" dirty="0">
                        <a:solidFill>
                          <a:schemeClr val="dk1"/>
                        </a:solidFill>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u="none" kern="1200" baseline="0" dirty="0">
                          <a:solidFill>
                            <a:schemeClr val="dk1"/>
                          </a:solidFill>
                          <a:latin typeface="Arial" pitchFamily="34" charset="0"/>
                          <a:ea typeface="+mn-ea"/>
                          <a:cs typeface="Arial" pitchFamily="34" charset="0"/>
                        </a:rPr>
                        <a:t> No physical leak found. Re tighten, R</a:t>
                      </a:r>
                      <a:r>
                        <a:rPr lang="en-US" sz="1200" b="0" i="0" u="none" strike="noStrike" kern="1200" baseline="0" dirty="0">
                          <a:solidFill>
                            <a:schemeClr val="tx1"/>
                          </a:solidFill>
                          <a:latin typeface="Arial" pitchFamily="34" charset="0"/>
                          <a:ea typeface="+mn-ea"/>
                          <a:cs typeface="Arial" pitchFamily="34" charset="0"/>
                        </a:rPr>
                        <a:t>etested and Passed.</a:t>
                      </a:r>
                      <a:endParaRPr lang="en-SG" sz="1200" u="sng" kern="1200" baseline="0" dirty="0">
                        <a:solidFill>
                          <a:schemeClr val="dk1"/>
                        </a:solidFill>
                        <a:latin typeface="Arial" pitchFamily="34" charset="0"/>
                        <a:ea typeface="+mn-ea"/>
                        <a:cs typeface="Arial" pitchFamily="34" charset="0"/>
                      </a:endParaRPr>
                    </a:p>
                  </a:txBody>
                  <a:tcPr marL="90179" marR="90179" marT="45067" marB="45067"/>
                </a:tc>
                <a:tc>
                  <a:txBody>
                    <a:bodyPr/>
                    <a:lstStyle/>
                    <a:p>
                      <a:pPr algn="ctr">
                        <a:buFont typeface="Wingdings" pitchFamily="2" charset="2"/>
                        <a:buNone/>
                      </a:pPr>
                      <a:r>
                        <a:rPr lang="en-US" sz="1200" b="1" kern="1200" baseline="0" dirty="0">
                          <a:solidFill>
                            <a:schemeClr val="dk1"/>
                          </a:solidFill>
                          <a:latin typeface="Arial" pitchFamily="34" charset="0"/>
                          <a:ea typeface="+mn-ea"/>
                          <a:cs typeface="Arial" pitchFamily="34" charset="0"/>
                        </a:rPr>
                        <a:t>186015001 16.89%</a:t>
                      </a:r>
                    </a:p>
                    <a:p>
                      <a:pPr algn="l">
                        <a:buFont typeface="Wingdings" pitchFamily="2" charset="2"/>
                        <a:buNone/>
                      </a:pPr>
                      <a:endParaRPr lang="en-SG" sz="1200" kern="1200" dirty="0">
                        <a:solidFill>
                          <a:schemeClr val="dk1"/>
                        </a:solidFill>
                        <a:latin typeface="Arial" pitchFamily="34" charset="0"/>
                        <a:ea typeface="+mn-ea"/>
                        <a:cs typeface="Arial" pitchFamily="34" charset="0"/>
                      </a:endParaRPr>
                    </a:p>
                    <a:p>
                      <a:pPr algn="l">
                        <a:buFont typeface="Wingdings" pitchFamily="2" charset="2"/>
                        <a:buNone/>
                      </a:pPr>
                      <a:endParaRPr lang="en-US" sz="1200" u="sng" kern="1200" baseline="0" dirty="0">
                        <a:solidFill>
                          <a:schemeClr val="dk1"/>
                        </a:solidFill>
                        <a:latin typeface="Arial" pitchFamily="34" charset="0"/>
                        <a:ea typeface="+mn-ea"/>
                        <a:cs typeface="Arial" pitchFamily="34" charset="0"/>
                      </a:endParaRPr>
                    </a:p>
                    <a:p>
                      <a:pPr algn="l">
                        <a:buFont typeface="Wingdings" pitchFamily="2" charset="2"/>
                        <a:buNone/>
                      </a:pPr>
                      <a:endParaRPr lang="en-SG" sz="1200" u="sng" kern="1200" baseline="0" dirty="0">
                        <a:solidFill>
                          <a:schemeClr val="dk1"/>
                        </a:solidFill>
                        <a:latin typeface="Arial" pitchFamily="34" charset="0"/>
                        <a:ea typeface="+mn-ea"/>
                        <a:cs typeface="Arial" pitchFamily="34" charset="0"/>
                      </a:endParaRPr>
                    </a:p>
                  </a:txBody>
                  <a:tcPr marL="90179" marR="90179" marT="45067" marB="45067"/>
                </a:tc>
                <a:tc>
                  <a:txBody>
                    <a:bodyPr/>
                    <a:lstStyle/>
                    <a:p>
                      <a:pPr marL="0" marR="0" indent="0" algn="ctr" defTabSz="914400" rtl="0" eaLnBrk="1" fontAlgn="auto" latinLnBrk="0" hangingPunct="1">
                        <a:lnSpc>
                          <a:spcPct val="100000"/>
                        </a:lnSpc>
                        <a:spcBef>
                          <a:spcPts val="0"/>
                        </a:spcBef>
                        <a:spcAft>
                          <a:spcPts val="0"/>
                        </a:spcAft>
                        <a:buClrTx/>
                        <a:buSzTx/>
                        <a:buFont typeface="Arial" pitchFamily="34" charset="0"/>
                        <a:buNone/>
                        <a:tabLst/>
                        <a:defRPr/>
                      </a:pPr>
                      <a:r>
                        <a:rPr lang="en-SG" sz="1200" b="0" i="0" u="none" strike="noStrike" kern="1200" baseline="0" dirty="0">
                          <a:solidFill>
                            <a:schemeClr val="tx1"/>
                          </a:solidFill>
                          <a:latin typeface="Arial" pitchFamily="34" charset="0"/>
                          <a:ea typeface="+mn-ea"/>
                          <a:cs typeface="Arial" pitchFamily="34" charset="0"/>
                        </a:rPr>
                        <a:t>To be monitoring and refer to next slide for monthly update</a:t>
                      </a:r>
                      <a:endParaRPr lang="en-SG" sz="1200" b="1" i="0" u="none" strike="noStrike" kern="1200" baseline="0" dirty="0">
                        <a:solidFill>
                          <a:schemeClr val="accent3">
                            <a:lumMod val="50000"/>
                          </a:schemeClr>
                        </a:solidFill>
                        <a:latin typeface="Arial" pitchFamily="34" charset="0"/>
                        <a:ea typeface="+mn-ea"/>
                        <a:cs typeface="Arial" pitchFamily="34" charset="0"/>
                      </a:endParaRPr>
                    </a:p>
                  </a:txBody>
                  <a:tcPr marL="90179" marR="90179" marT="45067" marB="45067"/>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1" i="0" u="sng" strike="noStrike" kern="1200" baseline="0" dirty="0">
                          <a:solidFill>
                            <a:schemeClr val="tx1"/>
                          </a:solidFill>
                          <a:latin typeface="Arial" pitchFamily="34" charset="0"/>
                          <a:ea typeface="+mn-ea"/>
                          <a:cs typeface="Arial" pitchFamily="34" charset="0"/>
                        </a:rPr>
                        <a:t>ID:TE:XXXXX-XX to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1" i="0" u="sng" strike="noStrike" kern="1200" baseline="0" dirty="0">
                          <a:solidFill>
                            <a:schemeClr val="tx1"/>
                          </a:solidFill>
                          <a:latin typeface="Arial" pitchFamily="34" charset="0"/>
                          <a:ea typeface="+mn-ea"/>
                          <a:cs typeface="Arial" pitchFamily="34" charset="0"/>
                        </a:rPr>
                        <a:t>TEXXXXX-XX</a:t>
                      </a:r>
                      <a:endParaRPr lang="en-SG" sz="1200" b="1" i="0" u="sng" strike="noStrike" kern="1200" baseline="0" dirty="0">
                        <a:solidFill>
                          <a:schemeClr val="tx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SG" sz="1200" b="0" i="0" u="sng" strike="noStrike" kern="1200" baseline="0" dirty="0">
                        <a:solidFill>
                          <a:schemeClr val="accent3">
                            <a:lumMod val="50000"/>
                          </a:schemeClr>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SG" sz="1200" b="1" i="0" u="sng" strike="noStrike" kern="1200" baseline="0" dirty="0">
                          <a:solidFill>
                            <a:schemeClr val="tx1"/>
                          </a:solidFill>
                          <a:latin typeface="Arial" pitchFamily="34" charset="0"/>
                          <a:ea typeface="+mn-ea"/>
                          <a:cs typeface="Arial" pitchFamily="34" charset="0"/>
                        </a:rPr>
                        <a:t> RE-Prime &amp; Re-Test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u="none" strike="noStrike" kern="1200" baseline="0" dirty="0">
                          <a:solidFill>
                            <a:schemeClr val="tx1"/>
                          </a:solidFill>
                          <a:latin typeface="Arial" pitchFamily="34" charset="0"/>
                          <a:ea typeface="+mn-ea"/>
                          <a:cs typeface="Arial" pitchFamily="34" charset="0"/>
                        </a:rPr>
                        <a:t> </a:t>
                      </a:r>
                      <a:r>
                        <a:rPr lang="en-US" sz="1200" b="1" i="0" u="none" strike="noStrike" kern="1200" baseline="0" dirty="0">
                          <a:solidFill>
                            <a:schemeClr val="tx1"/>
                          </a:solidFill>
                          <a:latin typeface="Arial" pitchFamily="34" charset="0"/>
                          <a:ea typeface="+mn-ea"/>
                          <a:cs typeface="Arial" pitchFamily="34" charset="0"/>
                        </a:rPr>
                        <a:t> </a:t>
                      </a:r>
                      <a:r>
                        <a:rPr lang="en-US" sz="1200" b="0" i="0" u="none" strike="noStrike" kern="1200" baseline="0" dirty="0">
                          <a:solidFill>
                            <a:schemeClr val="tx1"/>
                          </a:solidFill>
                          <a:latin typeface="Arial" pitchFamily="34" charset="0"/>
                          <a:ea typeface="+mn-ea"/>
                          <a:cs typeface="Arial" pitchFamily="34" charset="0"/>
                        </a:rPr>
                        <a:t>Prime BSM before functional test.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u="none" strike="noStrike" kern="1200" baseline="0" dirty="0">
                          <a:solidFill>
                            <a:srgbClr val="0070C0"/>
                          </a:solidFill>
                          <a:latin typeface="Arial" pitchFamily="34" charset="0"/>
                          <a:ea typeface="+mn-ea"/>
                          <a:cs typeface="Arial" pitchFamily="34" charset="0"/>
                        </a:rPr>
                        <a:t> No improvement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u="none" strike="noStrike" kern="1200" baseline="0" dirty="0">
                          <a:solidFill>
                            <a:srgbClr val="0070C0"/>
                          </a:solidFill>
                          <a:latin typeface="Arial" pitchFamily="34" charset="0"/>
                          <a:ea typeface="+mn-ea"/>
                          <a:cs typeface="Arial" pitchFamily="34" charset="0"/>
                        </a:rPr>
                        <a:t> Not implement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SG" sz="1200" b="0" i="0" u="sng" strike="noStrike" kern="1200" baseline="0" dirty="0">
                        <a:solidFill>
                          <a:schemeClr val="accent3">
                            <a:lumMod val="50000"/>
                          </a:schemeClr>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SG" sz="1200" b="0" i="0" u="sng" strike="noStrike" kern="1200" baseline="0" dirty="0">
                        <a:solidFill>
                          <a:schemeClr val="accent3">
                            <a:lumMod val="50000"/>
                          </a:schemeClr>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SG" sz="1200" b="0" i="0" u="sng" strike="noStrike" kern="1200" baseline="0" dirty="0">
                        <a:solidFill>
                          <a:schemeClr val="accent3">
                            <a:lumMod val="50000"/>
                          </a:schemeClr>
                        </a:solidFill>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200" b="1" u="sng" kern="1200" baseline="0" dirty="0">
                          <a:solidFill>
                            <a:schemeClr val="dk1"/>
                          </a:solidFill>
                          <a:latin typeface="Arial" pitchFamily="34" charset="0"/>
                          <a:ea typeface="+mn-ea"/>
                          <a:cs typeface="Arial" pitchFamily="34" charset="0"/>
                        </a:rPr>
                        <a:t> Test tubing fitting</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1" i="0" u="none" strike="noStrike" kern="1200" baseline="0" dirty="0">
                          <a:solidFill>
                            <a:schemeClr val="tx1"/>
                          </a:solidFill>
                          <a:latin typeface="Arial" pitchFamily="34" charset="0"/>
                          <a:ea typeface="+mn-ea"/>
                          <a:cs typeface="Arial" pitchFamily="34" charset="0"/>
                        </a:rPr>
                        <a:t> </a:t>
                      </a:r>
                      <a:r>
                        <a:rPr lang="en-US" sz="1200" b="0" i="0" u="none" strike="noStrike" kern="1200" baseline="0" dirty="0">
                          <a:solidFill>
                            <a:schemeClr val="tx1"/>
                          </a:solidFill>
                          <a:latin typeface="Arial" pitchFamily="34" charset="0"/>
                          <a:ea typeface="+mn-ea"/>
                          <a:cs typeface="Arial" pitchFamily="34" charset="0"/>
                        </a:rPr>
                        <a:t>Check frequency of tubing wear</a:t>
                      </a:r>
                      <a:endParaRPr lang="en-US" sz="1200" b="0" i="0" u="none" strike="noStrike" kern="1200" baseline="0" dirty="0">
                        <a:solidFill>
                          <a:srgbClr val="0070C0"/>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u="none" strike="noStrike" kern="1200" baseline="0" dirty="0">
                          <a:solidFill>
                            <a:srgbClr val="0070C0"/>
                          </a:solidFill>
                          <a:latin typeface="Arial" pitchFamily="34" charset="0"/>
                          <a:ea typeface="+mn-ea"/>
                          <a:cs typeface="Arial" pitchFamily="34" charset="0"/>
                        </a:rPr>
                        <a:t> No improvement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u="none" strike="noStrike" kern="1200" baseline="0" dirty="0">
                          <a:solidFill>
                            <a:srgbClr val="0070C0"/>
                          </a:solidFill>
                          <a:latin typeface="Arial" pitchFamily="34" charset="0"/>
                          <a:ea typeface="+mn-ea"/>
                          <a:cs typeface="Arial" pitchFamily="34" charset="0"/>
                        </a:rPr>
                        <a:t> Not implement</a:t>
                      </a:r>
                      <a:endParaRPr lang="en-SG" sz="1200" b="0" i="0" u="sng" strike="noStrike" kern="1200" baseline="0" dirty="0">
                        <a:solidFill>
                          <a:srgbClr val="0070C0"/>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SG" sz="1200" b="0" i="0" u="sng" strike="noStrike" kern="1200" baseline="0" dirty="0">
                        <a:solidFill>
                          <a:schemeClr val="accent3">
                            <a:lumMod val="50000"/>
                          </a:schemeClr>
                        </a:solidFill>
                        <a:latin typeface="Arial" pitchFamily="34" charset="0"/>
                        <a:ea typeface="+mn-ea"/>
                        <a:cs typeface="Arial" pitchFamily="34" charset="0"/>
                      </a:endParaRPr>
                    </a:p>
                  </a:txBody>
                  <a:tcPr marL="90179" marR="90179" marT="45067" marB="45067"/>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200" b="0" i="0" u="none" strike="noStrike" kern="1200" baseline="0" dirty="0">
                        <a:solidFill>
                          <a:schemeClr val="dk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SG" sz="1200" b="1" i="0" u="sng" strike="noStrike" kern="1200" baseline="0" dirty="0">
                        <a:solidFill>
                          <a:schemeClr val="tx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SG" sz="1200" b="1" i="0" u="sng" strike="noStrike" kern="1200" baseline="0" dirty="0">
                          <a:solidFill>
                            <a:schemeClr val="tx1"/>
                          </a:solidFill>
                          <a:latin typeface="Arial" pitchFamily="34" charset="0"/>
                          <a:ea typeface="+mn-ea"/>
                          <a:cs typeface="Arial" pitchFamily="34" charset="0"/>
                        </a:rPr>
                        <a:t>Joel</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i="0" u="none" strike="noStrike" kern="1200" baseline="0" dirty="0">
                          <a:solidFill>
                            <a:schemeClr val="tx1"/>
                          </a:solidFill>
                          <a:latin typeface="Arial" pitchFamily="34" charset="0"/>
                          <a:ea typeface="+mn-ea"/>
                          <a:cs typeface="Arial" pitchFamily="34" charset="0"/>
                        </a:rPr>
                        <a:t>June 2019</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SG" sz="1200" b="1" i="0" u="sng" strike="noStrike" kern="1200" baseline="0" dirty="0">
                        <a:solidFill>
                          <a:schemeClr val="tx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200" b="0" i="0" u="none" strike="noStrike" kern="1200" baseline="0" dirty="0">
                        <a:solidFill>
                          <a:schemeClr val="tx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200" b="0" i="0" u="none" strike="noStrike" kern="1200" baseline="0" dirty="0">
                        <a:solidFill>
                          <a:schemeClr val="tx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200" b="0" i="0" u="none" strike="noStrike" kern="1200" baseline="0" dirty="0">
                        <a:solidFill>
                          <a:schemeClr val="tx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200" b="0" i="0" u="none" strike="noStrike" kern="1200" baseline="0" dirty="0">
                        <a:solidFill>
                          <a:schemeClr val="tx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200" b="0" i="0" u="none" strike="noStrike" kern="1200" baseline="0" dirty="0">
                        <a:solidFill>
                          <a:schemeClr val="tx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SG" sz="1200" b="1" i="0" u="sng" strike="noStrike" kern="1200" baseline="0" dirty="0">
                          <a:solidFill>
                            <a:schemeClr val="tx1"/>
                          </a:solidFill>
                          <a:latin typeface="Arial" pitchFamily="34" charset="0"/>
                          <a:ea typeface="+mn-ea"/>
                          <a:cs typeface="Arial" pitchFamily="34" charset="0"/>
                        </a:rPr>
                        <a:t>Joel</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i="0" u="none" strike="noStrike" kern="1200" baseline="0" dirty="0">
                          <a:solidFill>
                            <a:schemeClr val="tx1"/>
                          </a:solidFill>
                          <a:latin typeface="Arial" pitchFamily="34" charset="0"/>
                          <a:ea typeface="+mn-ea"/>
                          <a:cs typeface="Arial" pitchFamily="34" charset="0"/>
                        </a:rPr>
                        <a:t>June 2019</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200" b="0" i="0" u="none" strike="noStrike" kern="1200" baseline="0" dirty="0">
                        <a:solidFill>
                          <a:schemeClr val="tx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200" b="0" i="0" u="none" strike="noStrike" kern="1200" baseline="0" dirty="0">
                        <a:solidFill>
                          <a:schemeClr val="tx1"/>
                        </a:solidFill>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200" b="0" i="0" u="none" strike="noStrike" kern="1200" baseline="0" dirty="0">
                        <a:solidFill>
                          <a:schemeClr val="tx1"/>
                        </a:solidFill>
                        <a:latin typeface="Arial" pitchFamily="34" charset="0"/>
                        <a:ea typeface="+mn-ea"/>
                        <a:cs typeface="Arial" pitchFamily="34" charset="0"/>
                      </a:endParaRPr>
                    </a:p>
                  </a:txBody>
                  <a:tcPr marL="90179" marR="90179" marT="45067" marB="45067"/>
                </a:tc>
                <a:extLst>
                  <a:ext uri="{0D108BD9-81ED-4DB2-BD59-A6C34878D82A}">
                    <a16:rowId xmlns:a16="http://schemas.microsoft.com/office/drawing/2014/main" val="10002"/>
                  </a:ext>
                </a:extLst>
              </a:tr>
            </a:tbl>
          </a:graphicData>
        </a:graphic>
      </p:graphicFrame>
      <p:sp>
        <p:nvSpPr>
          <p:cNvPr id="5" name="Text Box 52">
            <a:extLst>
              <a:ext uri="{FF2B5EF4-FFF2-40B4-BE49-F238E27FC236}">
                <a16:creationId xmlns:a16="http://schemas.microsoft.com/office/drawing/2014/main" id="{DDCD69B6-CED9-489E-9676-C7A27BE87F6D}"/>
              </a:ext>
            </a:extLst>
          </p:cNvPr>
          <p:cNvSpPr txBox="1">
            <a:spLocks noChangeArrowheads="1"/>
          </p:cNvSpPr>
          <p:nvPr/>
        </p:nvSpPr>
        <p:spPr bwMode="auto">
          <a:xfrm>
            <a:off x="139700" y="100218"/>
            <a:ext cx="861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cs typeface="Arial" panose="020B0604020202020204" pitchFamily="34" charset="0"/>
              </a:defRPr>
            </a:lvl1pPr>
            <a:lvl2pPr marL="742950" indent="-285750">
              <a:defRPr sz="2000">
                <a:solidFill>
                  <a:schemeClr val="tx1"/>
                </a:solidFill>
                <a:latin typeface="Calibri" panose="020F0502020204030204" pitchFamily="34" charset="0"/>
                <a:cs typeface="Arial" panose="020B0604020202020204" pitchFamily="34" charset="0"/>
              </a:defRPr>
            </a:lvl2pPr>
            <a:lvl3pPr marL="1143000" indent="-228600">
              <a:defRPr sz="2000">
                <a:solidFill>
                  <a:schemeClr val="tx1"/>
                </a:solidFill>
                <a:latin typeface="Calibri" panose="020F0502020204030204" pitchFamily="34" charset="0"/>
                <a:cs typeface="Arial" panose="020B0604020202020204" pitchFamily="34" charset="0"/>
              </a:defRPr>
            </a:lvl3pPr>
            <a:lvl4pPr marL="1600200" indent="-228600">
              <a:defRPr sz="2000">
                <a:solidFill>
                  <a:schemeClr val="tx1"/>
                </a:solidFill>
                <a:latin typeface="Calibri" panose="020F0502020204030204" pitchFamily="34" charset="0"/>
                <a:cs typeface="Arial" panose="020B0604020202020204" pitchFamily="34" charset="0"/>
              </a:defRPr>
            </a:lvl4pPr>
            <a:lvl5pPr marL="2057400" indent="-228600">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9pPr>
          </a:lstStyle>
          <a:p>
            <a:pPr eaLnBrk="1" hangingPunct="1"/>
            <a:r>
              <a:rPr lang="en-US" altLang="en-US" b="1" dirty="0"/>
              <a:t>BSM – 2020 FPY Improvement Plans</a:t>
            </a:r>
          </a:p>
        </p:txBody>
      </p:sp>
    </p:spTree>
    <p:extLst>
      <p:ext uri="{BB962C8B-B14F-4D97-AF65-F5344CB8AC3E}">
        <p14:creationId xmlns:p14="http://schemas.microsoft.com/office/powerpoint/2010/main" val="3663521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4348D055-C6FD-41DB-91DF-96598F16E790}"/>
              </a:ext>
            </a:extLst>
          </p:cNvPr>
          <p:cNvGraphicFramePr>
            <a:graphicFrameLocks noGrp="1"/>
          </p:cNvGraphicFramePr>
          <p:nvPr>
            <p:extLst>
              <p:ext uri="{D42A27DB-BD31-4B8C-83A1-F6EECF244321}">
                <p14:modId xmlns:p14="http://schemas.microsoft.com/office/powerpoint/2010/main" val="2590486976"/>
              </p:ext>
            </p:extLst>
          </p:nvPr>
        </p:nvGraphicFramePr>
        <p:xfrm>
          <a:off x="228600" y="1295815"/>
          <a:ext cx="8534400" cy="2327276"/>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000"/>
                    </a:ext>
                  </a:extLst>
                </a:gridCol>
                <a:gridCol w="1983874">
                  <a:extLst>
                    <a:ext uri="{9D8B030D-6E8A-4147-A177-3AD203B41FA5}">
                      <a16:colId xmlns:a16="http://schemas.microsoft.com/office/drawing/2014/main" val="20001"/>
                    </a:ext>
                  </a:extLst>
                </a:gridCol>
                <a:gridCol w="2058737">
                  <a:extLst>
                    <a:ext uri="{9D8B030D-6E8A-4147-A177-3AD203B41FA5}">
                      <a16:colId xmlns:a16="http://schemas.microsoft.com/office/drawing/2014/main" val="20002"/>
                    </a:ext>
                  </a:extLst>
                </a:gridCol>
                <a:gridCol w="2358189">
                  <a:extLst>
                    <a:ext uri="{9D8B030D-6E8A-4147-A177-3AD203B41FA5}">
                      <a16:colId xmlns:a16="http://schemas.microsoft.com/office/drawing/2014/main" val="20003"/>
                    </a:ext>
                  </a:extLst>
                </a:gridCol>
              </a:tblGrid>
              <a:tr h="640217">
                <a:tc rowSpan="2">
                  <a:txBody>
                    <a:bodyPr/>
                    <a:lstStyle/>
                    <a:p>
                      <a:pPr algn="ctr"/>
                      <a:endParaRPr lang="en-US" sz="1200" dirty="0"/>
                    </a:p>
                    <a:p>
                      <a:pPr algn="ctr"/>
                      <a:endParaRPr lang="en-US" sz="1200" dirty="0"/>
                    </a:p>
                    <a:p>
                      <a:pPr algn="ctr"/>
                      <a:r>
                        <a:rPr lang="en-US" sz="1200" dirty="0"/>
                        <a:t>Month</a:t>
                      </a:r>
                      <a:endParaRPr lang="en-SG" sz="1200" dirty="0"/>
                    </a:p>
                  </a:txBody>
                  <a:tcPr marT="45730" marB="45730"/>
                </a:tc>
                <a:tc rowSpan="2">
                  <a:txBody>
                    <a:bodyPr/>
                    <a:lstStyle/>
                    <a:p>
                      <a:pPr algn="ctr"/>
                      <a:endParaRPr lang="en-SG" sz="1200" dirty="0"/>
                    </a:p>
                    <a:p>
                      <a:pPr algn="ctr"/>
                      <a:endParaRPr lang="en-SG" sz="1200" dirty="0"/>
                    </a:p>
                    <a:p>
                      <a:pPr algn="ctr"/>
                      <a:r>
                        <a:rPr lang="en-SG" sz="1200" dirty="0"/>
                        <a:t>Total Unit Tested</a:t>
                      </a:r>
                    </a:p>
                  </a:txBody>
                  <a:tcPr marT="45730" marB="45730"/>
                </a:tc>
                <a:tc>
                  <a:txBody>
                    <a:bodyPr/>
                    <a:lstStyle/>
                    <a:p>
                      <a:pPr algn="ctr"/>
                      <a:endParaRPr lang="en-SG" sz="12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SG" sz="1200" dirty="0"/>
                        <a:t>Re-prime &amp; Re-test</a:t>
                      </a:r>
                    </a:p>
                    <a:p>
                      <a:pPr algn="ctr"/>
                      <a:r>
                        <a:rPr lang="en-SG" sz="1200" dirty="0"/>
                        <a:t>(failure%)</a:t>
                      </a:r>
                    </a:p>
                  </a:txBody>
                  <a:tcPr marT="45730" marB="45730"/>
                </a:tc>
                <a:tc>
                  <a:txBody>
                    <a:bodyPr/>
                    <a:lstStyle/>
                    <a:p>
                      <a:pPr algn="ctr"/>
                      <a:endParaRPr lang="en-SG" sz="1200" baseline="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lt1"/>
                          </a:solidFill>
                          <a:latin typeface="+mn-lt"/>
                          <a:ea typeface="+mn-ea"/>
                          <a:cs typeface="+mn-cs"/>
                        </a:rPr>
                        <a:t>Test tubing fitting</a:t>
                      </a:r>
                      <a:endParaRPr lang="en-SG" sz="1200" b="1" kern="1200" dirty="0">
                        <a:solidFill>
                          <a:schemeClr val="lt1"/>
                        </a:solidFill>
                        <a:latin typeface="+mn-lt"/>
                        <a:ea typeface="+mn-ea"/>
                        <a:cs typeface="+mn-cs"/>
                      </a:endParaRPr>
                    </a:p>
                    <a:p>
                      <a:pPr algn="ctr"/>
                      <a:r>
                        <a:rPr lang="en-SG" sz="1200" baseline="0" dirty="0"/>
                        <a:t>(</a:t>
                      </a:r>
                      <a:r>
                        <a:rPr lang="en-SG" sz="1200" dirty="0"/>
                        <a:t>failure %)</a:t>
                      </a:r>
                    </a:p>
                  </a:txBody>
                  <a:tcPr marT="45730" marB="45730"/>
                </a:tc>
                <a:extLst>
                  <a:ext uri="{0D108BD9-81ED-4DB2-BD59-A6C34878D82A}">
                    <a16:rowId xmlns:a16="http://schemas.microsoft.com/office/drawing/2014/main" val="10000"/>
                  </a:ext>
                </a:extLst>
              </a:tr>
              <a:tr h="457298">
                <a:tc vMerge="1">
                  <a:txBody>
                    <a:bodyPr/>
                    <a:lstStyle/>
                    <a:p>
                      <a:endParaRPr lang="en-SG"/>
                    </a:p>
                  </a:txBody>
                  <a:tcPr/>
                </a:tc>
                <a:tc vMerge="1">
                  <a:txBody>
                    <a:bodyPr/>
                    <a:lstStyle/>
                    <a:p>
                      <a:endParaRPr lang="en-SG"/>
                    </a:p>
                  </a:txBody>
                  <a:tcPr/>
                </a:tc>
                <a:tc>
                  <a:txBody>
                    <a:bodyPr/>
                    <a:lstStyle/>
                    <a:p>
                      <a:pPr algn="ctr"/>
                      <a:r>
                        <a:rPr lang="en-US" sz="1200" dirty="0"/>
                        <a:t>2019 Ref rate</a:t>
                      </a:r>
                    </a:p>
                    <a:p>
                      <a:pPr algn="ctr"/>
                      <a:r>
                        <a:rPr lang="en-US" sz="1200" dirty="0"/>
                        <a:t> 5.11 %</a:t>
                      </a:r>
                      <a:endParaRPr lang="en-SG" sz="1200" dirty="0"/>
                    </a:p>
                  </a:txBody>
                  <a:tcPr marT="45730" marB="45730">
                    <a:solidFill>
                      <a:schemeClr val="accent1">
                        <a:alpha val="60000"/>
                      </a:schemeClr>
                    </a:solidFill>
                  </a:tcPr>
                </a:tc>
                <a:tc>
                  <a:txBody>
                    <a:bodyPr/>
                    <a:lstStyle/>
                    <a:p>
                      <a:pPr algn="ctr"/>
                      <a:r>
                        <a:rPr lang="en-US" sz="1200" kern="1200" dirty="0">
                          <a:solidFill>
                            <a:schemeClr val="dk1"/>
                          </a:solidFill>
                          <a:latin typeface="+mn-lt"/>
                          <a:ea typeface="+mn-ea"/>
                          <a:cs typeface="+mn-cs"/>
                        </a:rPr>
                        <a:t>2019 Ref rate</a:t>
                      </a:r>
                    </a:p>
                    <a:p>
                      <a:pPr algn="ctr"/>
                      <a:r>
                        <a:rPr lang="en-SG" sz="1200" kern="1200" dirty="0">
                          <a:solidFill>
                            <a:schemeClr val="dk1"/>
                          </a:solidFill>
                          <a:latin typeface="+mn-lt"/>
                          <a:ea typeface="+mn-ea"/>
                          <a:cs typeface="+mn-cs"/>
                        </a:rPr>
                        <a:t>3.12%</a:t>
                      </a:r>
                    </a:p>
                  </a:txBody>
                  <a:tcPr marT="45730" marB="45730">
                    <a:solidFill>
                      <a:schemeClr val="accent1">
                        <a:lumMod val="60000"/>
                        <a:lumOff val="40000"/>
                      </a:schemeClr>
                    </a:solidFill>
                  </a:tcPr>
                </a:tc>
                <a:extLst>
                  <a:ext uri="{0D108BD9-81ED-4DB2-BD59-A6C34878D82A}">
                    <a16:rowId xmlns:a16="http://schemas.microsoft.com/office/drawing/2014/main" val="10001"/>
                  </a:ext>
                </a:extLst>
              </a:tr>
              <a:tr h="302805">
                <a:tc>
                  <a:txBody>
                    <a:bodyPr/>
                    <a:lstStyle/>
                    <a:p>
                      <a:pPr algn="ctr"/>
                      <a:r>
                        <a:rPr lang="en-US" sz="1200" dirty="0"/>
                        <a:t>Jan -2020</a:t>
                      </a:r>
                      <a:endParaRPr lang="en-SG" sz="1200" dirty="0"/>
                    </a:p>
                  </a:txBody>
                  <a:tcPr marT="45730" marB="45730"/>
                </a:tc>
                <a:tc>
                  <a:txBody>
                    <a:bodyPr/>
                    <a:lstStyle/>
                    <a:p>
                      <a:pPr algn="ctr"/>
                      <a:r>
                        <a:rPr lang="en-US" sz="1200" dirty="0"/>
                        <a:t>109</a:t>
                      </a:r>
                      <a:endParaRPr lang="en-SG" sz="1200" dirty="0"/>
                    </a:p>
                  </a:txBody>
                  <a:tcPr marT="45730" marB="45730"/>
                </a:tc>
                <a:tc>
                  <a:txBody>
                    <a:bodyPr/>
                    <a:lstStyle/>
                    <a:p>
                      <a:pPr algn="ctr"/>
                      <a:r>
                        <a:rPr lang="en-US" sz="1200" dirty="0">
                          <a:solidFill>
                            <a:srgbClr val="FF0000"/>
                          </a:solidFill>
                        </a:rPr>
                        <a:t>6.58% (Refer</a:t>
                      </a:r>
                      <a:r>
                        <a:rPr lang="en-US" sz="1200" baseline="0" dirty="0">
                          <a:solidFill>
                            <a:srgbClr val="FF0000"/>
                          </a:solidFill>
                        </a:rPr>
                        <a:t> to slide 7)</a:t>
                      </a:r>
                      <a:endParaRPr lang="en-SG" sz="1200" dirty="0">
                        <a:solidFill>
                          <a:srgbClr val="FF0000"/>
                        </a:solidFill>
                      </a:endParaRPr>
                    </a:p>
                  </a:txBody>
                  <a:tcPr marT="45730" marB="45730"/>
                </a:tc>
                <a:tc>
                  <a:txBody>
                    <a:bodyPr/>
                    <a:lstStyle/>
                    <a:p>
                      <a:pPr algn="ctr"/>
                      <a:r>
                        <a:rPr lang="en-US" sz="1200" dirty="0">
                          <a:solidFill>
                            <a:srgbClr val="FF0000"/>
                          </a:solidFill>
                        </a:rPr>
                        <a:t>3.67% (Refer to slide 8)</a:t>
                      </a:r>
                      <a:endParaRPr lang="en-SG" sz="1200" dirty="0">
                        <a:solidFill>
                          <a:srgbClr val="FF0000"/>
                        </a:solidFill>
                      </a:endParaRPr>
                    </a:p>
                  </a:txBody>
                  <a:tcPr marT="45730" marB="45730"/>
                </a:tc>
                <a:extLst>
                  <a:ext uri="{0D108BD9-81ED-4DB2-BD59-A6C34878D82A}">
                    <a16:rowId xmlns:a16="http://schemas.microsoft.com/office/drawing/2014/main" val="10002"/>
                  </a:ext>
                </a:extLst>
              </a:tr>
              <a:tr h="4634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Feb -2020</a:t>
                      </a:r>
                      <a:endParaRPr lang="en-SG" sz="1200" dirty="0"/>
                    </a:p>
                  </a:txBody>
                  <a:tcPr marT="45730" marB="45730"/>
                </a:tc>
                <a:tc>
                  <a:txBody>
                    <a:bodyPr/>
                    <a:lstStyle/>
                    <a:p>
                      <a:pPr algn="ctr"/>
                      <a:r>
                        <a:rPr lang="en-US" sz="1200" dirty="0"/>
                        <a:t>174</a:t>
                      </a:r>
                      <a:endParaRPr lang="en-SG" sz="1200" dirty="0"/>
                    </a:p>
                  </a:txBody>
                  <a:tcPr marT="45730" marB="45730"/>
                </a:tc>
                <a:tc>
                  <a:txBody>
                    <a:bodyPr/>
                    <a:lstStyle/>
                    <a:p>
                      <a:pPr algn="ctr"/>
                      <a:r>
                        <a:rPr lang="en-US" sz="1200" dirty="0"/>
                        <a:t>0%</a:t>
                      </a:r>
                      <a:endParaRPr lang="en-SG" sz="1200" dirty="0"/>
                    </a:p>
                  </a:txBody>
                  <a:tcPr marT="45730" marB="45730"/>
                </a:tc>
                <a:tc>
                  <a:txBody>
                    <a:bodyPr/>
                    <a:lstStyle/>
                    <a:p>
                      <a:pPr algn="ctr"/>
                      <a:r>
                        <a:rPr lang="en-US" sz="1200" dirty="0"/>
                        <a:t>0%</a:t>
                      </a:r>
                      <a:endParaRPr lang="en-SG" sz="1200" dirty="0"/>
                    </a:p>
                  </a:txBody>
                  <a:tcPr marT="45730" marB="45730"/>
                </a:tc>
                <a:extLst>
                  <a:ext uri="{0D108BD9-81ED-4DB2-BD59-A6C34878D82A}">
                    <a16:rowId xmlns:a16="http://schemas.microsoft.com/office/drawing/2014/main" val="10003"/>
                  </a:ext>
                </a:extLst>
              </a:tr>
              <a:tr h="46347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Mar-2020</a:t>
                      </a:r>
                      <a:endParaRPr lang="en-SG" sz="1200" dirty="0"/>
                    </a:p>
                  </a:txBody>
                  <a:tcPr marT="45730" marB="45730"/>
                </a:tc>
                <a:tc>
                  <a:txBody>
                    <a:bodyPr/>
                    <a:lstStyle/>
                    <a:p>
                      <a:pPr algn="ctr"/>
                      <a:r>
                        <a:rPr lang="en-US" sz="1200" dirty="0"/>
                        <a:t>174</a:t>
                      </a:r>
                      <a:endParaRPr lang="en-SG" sz="1200" dirty="0"/>
                    </a:p>
                  </a:txBody>
                  <a:tcPr marT="45730" marB="45730"/>
                </a:tc>
                <a:tc>
                  <a:txBody>
                    <a:bodyPr/>
                    <a:lstStyle/>
                    <a:p>
                      <a:pPr algn="ctr"/>
                      <a:r>
                        <a:rPr lang="en-US" sz="1200" dirty="0"/>
                        <a:t>0.57%</a:t>
                      </a:r>
                      <a:endParaRPr lang="en-SG" sz="1200" dirty="0"/>
                    </a:p>
                  </a:txBody>
                  <a:tcPr marT="45730" marB="45730"/>
                </a:tc>
                <a:tc>
                  <a:txBody>
                    <a:bodyPr/>
                    <a:lstStyle/>
                    <a:p>
                      <a:pPr algn="ctr"/>
                      <a:r>
                        <a:rPr lang="en-US" sz="1200" dirty="0"/>
                        <a:t>2.29%</a:t>
                      </a:r>
                      <a:endParaRPr lang="en-SG" sz="1200" dirty="0"/>
                    </a:p>
                  </a:txBody>
                  <a:tcPr marT="45730" marB="45730"/>
                </a:tc>
                <a:extLst>
                  <a:ext uri="{0D108BD9-81ED-4DB2-BD59-A6C34878D82A}">
                    <a16:rowId xmlns:a16="http://schemas.microsoft.com/office/drawing/2014/main" val="10004"/>
                  </a:ext>
                </a:extLst>
              </a:tr>
            </a:tbl>
          </a:graphicData>
        </a:graphic>
      </p:graphicFrame>
      <p:sp>
        <p:nvSpPr>
          <p:cNvPr id="7" name="TextBox 7">
            <a:extLst>
              <a:ext uri="{FF2B5EF4-FFF2-40B4-BE49-F238E27FC236}">
                <a16:creationId xmlns:a16="http://schemas.microsoft.com/office/drawing/2014/main" id="{9C5E19DF-901D-44E9-B312-8E6F9ED54ACB}"/>
              </a:ext>
            </a:extLst>
          </p:cNvPr>
          <p:cNvSpPr txBox="1">
            <a:spLocks noChangeArrowheads="1"/>
          </p:cNvSpPr>
          <p:nvPr/>
        </p:nvSpPr>
        <p:spPr bwMode="auto">
          <a:xfrm>
            <a:off x="228600" y="745366"/>
            <a:ext cx="1905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Calibri" panose="020F0502020204030204" pitchFamily="34" charset="0"/>
                <a:cs typeface="Arial" panose="020B0604020202020204" pitchFamily="34" charset="0"/>
              </a:defRPr>
            </a:lvl1pPr>
            <a:lvl2pPr marL="742950" indent="-285750">
              <a:defRPr sz="2000">
                <a:solidFill>
                  <a:schemeClr val="tx1"/>
                </a:solidFill>
                <a:latin typeface="Calibri" panose="020F0502020204030204" pitchFamily="34" charset="0"/>
                <a:cs typeface="Arial" panose="020B0604020202020204" pitchFamily="34" charset="0"/>
              </a:defRPr>
            </a:lvl2pPr>
            <a:lvl3pPr marL="1143000" indent="-228600">
              <a:defRPr sz="2000">
                <a:solidFill>
                  <a:schemeClr val="tx1"/>
                </a:solidFill>
                <a:latin typeface="Calibri" panose="020F0502020204030204" pitchFamily="34" charset="0"/>
                <a:cs typeface="Arial" panose="020B0604020202020204" pitchFamily="34" charset="0"/>
              </a:defRPr>
            </a:lvl3pPr>
            <a:lvl4pPr marL="1600200" indent="-228600">
              <a:defRPr sz="2000">
                <a:solidFill>
                  <a:schemeClr val="tx1"/>
                </a:solidFill>
                <a:latin typeface="Calibri" panose="020F0502020204030204" pitchFamily="34" charset="0"/>
                <a:cs typeface="Arial" panose="020B0604020202020204" pitchFamily="34" charset="0"/>
              </a:defRPr>
            </a:lvl4pPr>
            <a:lvl5pPr marL="2057400" indent="-228600">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9pPr>
          </a:lstStyle>
          <a:p>
            <a:pPr eaLnBrk="1" hangingPunct="1"/>
            <a:r>
              <a:rPr lang="en-US" altLang="en-US" sz="1600" b="1" u="sng" dirty="0"/>
              <a:t>BSM - 5001</a:t>
            </a:r>
            <a:endParaRPr lang="en-SG" altLang="en-US" sz="1600" b="1" u="sng" dirty="0"/>
          </a:p>
        </p:txBody>
      </p:sp>
      <p:sp>
        <p:nvSpPr>
          <p:cNvPr id="8" name="Rectangle 5">
            <a:extLst>
              <a:ext uri="{FF2B5EF4-FFF2-40B4-BE49-F238E27FC236}">
                <a16:creationId xmlns:a16="http://schemas.microsoft.com/office/drawing/2014/main" id="{615EEAFA-AAFE-4732-A4DB-40203AA914D9}"/>
              </a:ext>
            </a:extLst>
          </p:cNvPr>
          <p:cNvSpPr>
            <a:spLocks noChangeArrowheads="1"/>
          </p:cNvSpPr>
          <p:nvPr/>
        </p:nvSpPr>
        <p:spPr bwMode="auto">
          <a:xfrm>
            <a:off x="228600" y="163724"/>
            <a:ext cx="7863268" cy="369332"/>
          </a:xfrm>
          <a:prstGeom prst="rect">
            <a:avLst/>
          </a:prstGeom>
          <a:noFill/>
          <a:ln w="9525">
            <a:noFill/>
            <a:miter lim="800000"/>
            <a:headEnd/>
            <a:tailEnd/>
          </a:ln>
        </p:spPr>
        <p:txBody>
          <a:bodyPr wrap="square">
            <a:spAutoFit/>
          </a:bodyPr>
          <a:lstStyle/>
          <a:p>
            <a:pPr>
              <a:defRPr/>
            </a:pPr>
            <a:r>
              <a:rPr lang="en-US" altLang="en-US" b="1" dirty="0">
                <a:latin typeface="+mn-lt"/>
              </a:rPr>
              <a:t>Monitoring in 2020 – </a:t>
            </a:r>
            <a:r>
              <a:rPr lang="en-SG" b="1" dirty="0"/>
              <a:t>Re-prime &amp; Re-test </a:t>
            </a:r>
            <a:r>
              <a:rPr lang="en-US" altLang="en-US" b="1" dirty="0">
                <a:latin typeface="+mn-lt"/>
              </a:rPr>
              <a:t>and </a:t>
            </a:r>
            <a:r>
              <a:rPr lang="en-US" b="1" dirty="0"/>
              <a:t>Test tubing fitting</a:t>
            </a:r>
            <a:endParaRPr lang="en-SG" b="1" dirty="0"/>
          </a:p>
        </p:txBody>
      </p:sp>
    </p:spTree>
    <p:extLst>
      <p:ext uri="{BB962C8B-B14F-4D97-AF65-F5344CB8AC3E}">
        <p14:creationId xmlns:p14="http://schemas.microsoft.com/office/powerpoint/2010/main" val="4132942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1E77B59-59E2-41B8-A40B-8107A6F251D3}"/>
              </a:ext>
            </a:extLst>
          </p:cNvPr>
          <p:cNvGraphicFramePr>
            <a:graphicFrameLocks/>
          </p:cNvGraphicFramePr>
          <p:nvPr>
            <p:extLst>
              <p:ext uri="{D42A27DB-BD31-4B8C-83A1-F6EECF244321}">
                <p14:modId xmlns:p14="http://schemas.microsoft.com/office/powerpoint/2010/main" val="2933567280"/>
              </p:ext>
            </p:extLst>
          </p:nvPr>
        </p:nvGraphicFramePr>
        <p:xfrm>
          <a:off x="187821" y="712893"/>
          <a:ext cx="11447586" cy="5976928"/>
        </p:xfrm>
        <a:graphic>
          <a:graphicData uri="http://schemas.openxmlformats.org/drawingml/2006/table">
            <a:tbl>
              <a:tblPr>
                <a:tableStyleId>{5C22544A-7EE6-4342-B048-85BDC9FD1C3A}</a:tableStyleId>
              </a:tblPr>
              <a:tblGrid>
                <a:gridCol w="2861897">
                  <a:extLst>
                    <a:ext uri="{9D8B030D-6E8A-4147-A177-3AD203B41FA5}">
                      <a16:colId xmlns:a16="http://schemas.microsoft.com/office/drawing/2014/main" val="30504422"/>
                    </a:ext>
                  </a:extLst>
                </a:gridCol>
                <a:gridCol w="2861897">
                  <a:extLst>
                    <a:ext uri="{9D8B030D-6E8A-4147-A177-3AD203B41FA5}">
                      <a16:colId xmlns:a16="http://schemas.microsoft.com/office/drawing/2014/main" val="1250315140"/>
                    </a:ext>
                  </a:extLst>
                </a:gridCol>
                <a:gridCol w="1430948">
                  <a:extLst>
                    <a:ext uri="{9D8B030D-6E8A-4147-A177-3AD203B41FA5}">
                      <a16:colId xmlns:a16="http://schemas.microsoft.com/office/drawing/2014/main" val="3334671890"/>
                    </a:ext>
                  </a:extLst>
                </a:gridCol>
                <a:gridCol w="1430948">
                  <a:extLst>
                    <a:ext uri="{9D8B030D-6E8A-4147-A177-3AD203B41FA5}">
                      <a16:colId xmlns:a16="http://schemas.microsoft.com/office/drawing/2014/main" val="3014375389"/>
                    </a:ext>
                  </a:extLst>
                </a:gridCol>
                <a:gridCol w="1430948">
                  <a:extLst>
                    <a:ext uri="{9D8B030D-6E8A-4147-A177-3AD203B41FA5}">
                      <a16:colId xmlns:a16="http://schemas.microsoft.com/office/drawing/2014/main" val="1212849469"/>
                    </a:ext>
                  </a:extLst>
                </a:gridCol>
                <a:gridCol w="1430948">
                  <a:extLst>
                    <a:ext uri="{9D8B030D-6E8A-4147-A177-3AD203B41FA5}">
                      <a16:colId xmlns:a16="http://schemas.microsoft.com/office/drawing/2014/main" val="3094319064"/>
                    </a:ext>
                  </a:extLst>
                </a:gridCol>
              </a:tblGrid>
              <a:tr h="7112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Mar 2020</a:t>
                      </a:r>
                    </a:p>
                  </a:txBody>
                  <a:tcPr>
                    <a:solidFill>
                      <a:srgbClr val="11998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mn-lt"/>
                          <a:ea typeface="+mn-ea"/>
                          <a:cs typeface="+mn-cs"/>
                        </a:rPr>
                        <a:t>BSM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mn-lt"/>
                          <a:ea typeface="+mn-ea"/>
                          <a:cs typeface="+mn-cs"/>
                        </a:rPr>
                        <a:t>2019 Ref failure rate – X.XX%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mn-lt"/>
                          <a:ea typeface="+mn-ea"/>
                          <a:cs typeface="+mn-cs"/>
                        </a:rPr>
                        <a:t>Achieved – </a:t>
                      </a:r>
                      <a:r>
                        <a:rPr kumimoji="0" lang="en-US" sz="1400" b="1" i="0" u="none" strike="noStrike" kern="1200" cap="none" spc="0" normalizeH="0" baseline="0" noProof="0" dirty="0">
                          <a:ln>
                            <a:noFill/>
                          </a:ln>
                          <a:solidFill>
                            <a:srgbClr val="FF0000"/>
                          </a:solidFill>
                          <a:effectLst/>
                          <a:uLnTx/>
                          <a:uFillTx/>
                          <a:latin typeface="+mn-lt"/>
                          <a:ea typeface="+mn-ea"/>
                          <a:cs typeface="+mn-cs"/>
                        </a:rPr>
                        <a:t>10.5%</a:t>
                      </a:r>
                      <a:endParaRPr kumimoji="0" lang="en-SG" sz="1400" b="1" i="0" u="none" strike="noStrike" kern="1200" cap="none" spc="0" normalizeH="0" baseline="0" noProof="0" dirty="0">
                        <a:ln>
                          <a:noFill/>
                        </a:ln>
                        <a:solidFill>
                          <a:srgbClr val="FF0000"/>
                        </a:solidFill>
                        <a:effectLst/>
                        <a:uLnTx/>
                        <a:uFillTx/>
                        <a:latin typeface="+mn-lt"/>
                        <a:ea typeface="+mn-ea"/>
                        <a:cs typeface="+mn-cs"/>
                      </a:endParaRPr>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Improvement</a:t>
                      </a:r>
                    </a:p>
                  </a:txBody>
                  <a:tcPr>
                    <a:solidFill>
                      <a:srgbClr val="119988"/>
                    </a:solidFill>
                  </a:tcPr>
                </a:tc>
                <a:tc rowSpan="2" hMerge="1">
                  <a:txBody>
                    <a:bodyPr/>
                    <a:lstStyle/>
                    <a:p>
                      <a:endParaRPr lang="en-SG"/>
                    </a:p>
                  </a:txBody>
                  <a:tcPr/>
                </a:tc>
                <a:tc rowSpan="2" gridSpan="2">
                  <a:txBody>
                    <a:bodyPr/>
                    <a:lstStyle/>
                    <a:p>
                      <a:r>
                        <a:rPr lang="en-US" sz="1200" b="0" dirty="0">
                          <a:solidFill>
                            <a:schemeClr val="tx1"/>
                          </a:solidFill>
                        </a:rPr>
                        <a:t>Financial / Productivity Gain</a:t>
                      </a:r>
                    </a:p>
                    <a:p>
                      <a:r>
                        <a:rPr lang="en-US" sz="1200" b="0" dirty="0">
                          <a:solidFill>
                            <a:schemeClr val="tx1"/>
                          </a:solidFill>
                        </a:rPr>
                        <a:t>Details (e.g. FPY % improvement, cycle time reduction, </a:t>
                      </a:r>
                      <a:r>
                        <a:rPr lang="en-US" sz="1200" b="0" dirty="0" err="1">
                          <a:solidFill>
                            <a:schemeClr val="tx1"/>
                          </a:solidFill>
                        </a:rPr>
                        <a:t>etc</a:t>
                      </a:r>
                      <a:r>
                        <a:rPr lang="en-US" sz="1200" b="0" dirty="0">
                          <a:solidFill>
                            <a:schemeClr val="tx1"/>
                          </a:solidFill>
                        </a:rPr>
                        <a:t>)</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extLst>
                  <a:ext uri="{0D108BD9-81ED-4DB2-BD59-A6C34878D82A}">
                    <a16:rowId xmlns:a16="http://schemas.microsoft.com/office/drawing/2014/main" val="1880279730"/>
                  </a:ext>
                </a:extLst>
              </a:tr>
              <a:tr h="4243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PIC</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gridSpan="2" vMerge="1">
                  <a:txBody>
                    <a:bodyPr/>
                    <a:lstStyle/>
                    <a:p>
                      <a:endParaRPr lang="en-SG"/>
                    </a:p>
                  </a:txBody>
                  <a:tcPr/>
                </a:tc>
                <a:tc hMerge="1" vMerge="1">
                  <a:txBody>
                    <a:bodyPr/>
                    <a:lstStyle/>
                    <a:p>
                      <a:endParaRPr lang="en-SG"/>
                    </a:p>
                  </a:txBody>
                  <a:tcPr/>
                </a:tc>
                <a:tc gridSpan="2"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159584348"/>
                  </a:ext>
                </a:extLst>
              </a:tr>
              <a:tr h="361730">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918698">
                <a:tc gridSpan="6">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Why are we doing this project?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a:solidFill>
                            <a:schemeClr val="dk1"/>
                          </a:solidFill>
                          <a:latin typeface="+mn-lt"/>
                          <a:ea typeface="+mn-ea"/>
                          <a:cs typeface="+mn-cs"/>
                        </a:rPr>
                        <a:t>Failure observed:</a:t>
                      </a:r>
                      <a:r>
                        <a:rPr lang="en-US" sz="1400" b="0" kern="1200" dirty="0">
                          <a:solidFill>
                            <a:schemeClr val="dk1"/>
                          </a:solidFill>
                          <a:latin typeface="+mn-lt"/>
                          <a:ea typeface="+mn-ea"/>
                          <a:cs typeface="+mn-cs"/>
                        </a:rPr>
                        <a:t>  </a:t>
                      </a:r>
                      <a:r>
                        <a:rPr lang="en-US" sz="1400" b="0" kern="1200" dirty="0" err="1">
                          <a:solidFill>
                            <a:schemeClr val="dk1"/>
                          </a:solidFill>
                          <a:latin typeface="+mn-lt"/>
                          <a:ea typeface="+mn-ea"/>
                          <a:cs typeface="+mn-cs"/>
                        </a:rPr>
                        <a:t>eg.</a:t>
                      </a:r>
                      <a:r>
                        <a:rPr lang="en-US" sz="1400" b="0" kern="1200" dirty="0">
                          <a:solidFill>
                            <a:schemeClr val="dk1"/>
                          </a:solidFill>
                          <a:latin typeface="+mn-lt"/>
                          <a:ea typeface="+mn-ea"/>
                          <a:cs typeface="+mn-cs"/>
                        </a:rPr>
                        <a:t> System failed to pressurize during Dynamic Leak test (x4).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dirty="0">
                          <a:solidFill>
                            <a:schemeClr val="dk1"/>
                          </a:solidFill>
                          <a:latin typeface="+mn-lt"/>
                          <a:ea typeface="+mn-ea"/>
                          <a:cs typeface="+mn-cs"/>
                        </a:rPr>
                        <a:t>Resolution actions :</a:t>
                      </a:r>
                      <a:r>
                        <a:rPr lang="en-US" sz="1400" b="0" kern="1200" dirty="0">
                          <a:solidFill>
                            <a:schemeClr val="dk1"/>
                          </a:solidFill>
                          <a:latin typeface="+mn-lt"/>
                          <a:ea typeface="+mn-ea"/>
                          <a:cs typeface="+mn-cs"/>
                        </a:rPr>
                        <a:t> </a:t>
                      </a:r>
                      <a:r>
                        <a:rPr lang="en-US" sz="1400" b="0" kern="1200" dirty="0" err="1">
                          <a:solidFill>
                            <a:schemeClr val="dk1"/>
                          </a:solidFill>
                          <a:latin typeface="+mn-lt"/>
                          <a:ea typeface="+mn-ea"/>
                          <a:cs typeface="+mn-cs"/>
                        </a:rPr>
                        <a:t>eg.</a:t>
                      </a:r>
                      <a:r>
                        <a:rPr lang="en-US" sz="1400" b="0" kern="1200" dirty="0">
                          <a:solidFill>
                            <a:schemeClr val="dk1"/>
                          </a:solidFill>
                          <a:latin typeface="+mn-lt"/>
                          <a:ea typeface="+mn-ea"/>
                          <a:cs typeface="+mn-cs"/>
                        </a:rPr>
                        <a:t> Retest can pass and no other action was required. There was no physical leakage found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mn-lt"/>
                          <a:ea typeface="+mn-ea"/>
                          <a:cs typeface="+mn-cs"/>
                        </a:rPr>
                        <a:t>Root Cause: </a:t>
                      </a:r>
                      <a:r>
                        <a:rPr lang="en-US" sz="1400" b="0" kern="1200" dirty="0" err="1">
                          <a:solidFill>
                            <a:schemeClr val="dk1"/>
                          </a:solidFill>
                          <a:latin typeface="+mn-lt"/>
                          <a:ea typeface="+mn-ea"/>
                          <a:cs typeface="+mn-cs"/>
                        </a:rPr>
                        <a:t>eg.</a:t>
                      </a:r>
                      <a:r>
                        <a:rPr lang="en-US" sz="1400" b="0" kern="1200" dirty="0">
                          <a:solidFill>
                            <a:schemeClr val="dk1"/>
                          </a:solidFill>
                          <a:latin typeface="+mn-lt"/>
                          <a:ea typeface="+mn-ea"/>
                          <a:cs typeface="+mn-cs"/>
                        </a:rPr>
                        <a:t> As no physical leakage and the BSM pump was working fine, unable</a:t>
                      </a:r>
                      <a:r>
                        <a:rPr lang="en-US" sz="1400" b="0" kern="1200" baseline="0" dirty="0">
                          <a:solidFill>
                            <a:schemeClr val="dk1"/>
                          </a:solidFill>
                          <a:latin typeface="+mn-lt"/>
                          <a:ea typeface="+mn-ea"/>
                          <a:cs typeface="+mn-cs"/>
                        </a:rPr>
                        <a:t> to identify the root cause</a:t>
                      </a:r>
                      <a:endParaRPr lang="en-US" sz="1400" b="0" kern="1200" dirty="0">
                        <a:solidFill>
                          <a:schemeClr val="dk1"/>
                        </a:solidFill>
                        <a:latin typeface="+mn-lt"/>
                        <a:ea typeface="+mn-ea"/>
                        <a:cs typeface="+mn-cs"/>
                      </a:endParaRP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7802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Progress</a:t>
                      </a:r>
                    </a:p>
                  </a:txBody>
                  <a:tcPr>
                    <a:solidFill>
                      <a:srgbClr val="119988"/>
                    </a:solidFill>
                  </a:tcPr>
                </a:tc>
                <a:tc hMerge="1">
                  <a:txBody>
                    <a:bodyPr/>
                    <a:lstStyle/>
                    <a:p>
                      <a:endParaRPr lang="en-SG"/>
                    </a:p>
                  </a:txBody>
                  <a:tcPr/>
                </a:tc>
                <a:tc gridSpan="4">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549684">
                <a:tc rowSpan="2" gridSpan="2">
                  <a:txBody>
                    <a:bodyPr/>
                    <a:lstStyle/>
                    <a:p>
                      <a:pPr marL="285750" indent="-285750">
                        <a:buFont typeface="Arial" panose="020B0604020202020204" pitchFamily="34" charset="0"/>
                        <a:buChar char="•"/>
                      </a:pPr>
                      <a:r>
                        <a:rPr lang="en-US" sz="1400" dirty="0"/>
                        <a:t>Key activities achieved</a:t>
                      </a:r>
                      <a:endParaRPr lang="en-SG" sz="1400" dirty="0"/>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a:txBody>
                    <a:bodyPr/>
                    <a:lstStyle/>
                    <a:p>
                      <a:pPr algn="ctr"/>
                      <a:r>
                        <a:rPr lang="en-US" b="1" dirty="0"/>
                        <a:t>Q2</a:t>
                      </a:r>
                      <a:endParaRPr lang="en-SG" b="1" dirty="0"/>
                    </a:p>
                  </a:txBody>
                  <a:tcPr>
                    <a:solidFill>
                      <a:srgbClr val="B7F7EF"/>
                    </a:solidFill>
                  </a:tcPr>
                </a:tc>
                <a:tc>
                  <a:txBody>
                    <a:bodyPr/>
                    <a:lstStyle/>
                    <a:p>
                      <a:pPr algn="ctr"/>
                      <a:r>
                        <a:rPr lang="en-US" b="1" dirty="0"/>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661536">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r>
                        <a:rPr lang="en-US" dirty="0"/>
                        <a:t>Target closure</a:t>
                      </a:r>
                      <a:endParaRPr lang="en-SG" dirty="0"/>
                    </a:p>
                  </a:txBody>
                  <a:tcPr>
                    <a:solidFill>
                      <a:srgbClr val="B7F7EF"/>
                    </a:solidFill>
                  </a:tcPr>
                </a:tc>
                <a:extLst>
                  <a:ext uri="{0D108BD9-81ED-4DB2-BD59-A6C34878D82A}">
                    <a16:rowId xmlns:a16="http://schemas.microsoft.com/office/drawing/2014/main" val="3193120187"/>
                  </a:ext>
                </a:extLst>
              </a:tr>
              <a:tr h="409099">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4">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512084">
                <a:tc gridSpan="2">
                  <a:txBody>
                    <a:bodyPr/>
                    <a:lstStyle/>
                    <a:p>
                      <a:pPr marL="285750" indent="-285750">
                        <a:buFont typeface="Arial" panose="020B0604020202020204" pitchFamily="34" charset="0"/>
                        <a:buChar char="•"/>
                      </a:pPr>
                      <a:r>
                        <a:rPr lang="en-US" sz="1400" dirty="0"/>
                        <a:t>what are the activities to achieve target</a:t>
                      </a:r>
                    </a:p>
                  </a:txBody>
                  <a:tcPr>
                    <a:solidFill>
                      <a:srgbClr val="B7F7EF"/>
                    </a:solidFill>
                  </a:tcPr>
                </a:tc>
                <a:tc hMerge="1">
                  <a:txBody>
                    <a:bodyPr/>
                    <a:lstStyle/>
                    <a:p>
                      <a:endParaRPr lang="en-SG"/>
                    </a:p>
                  </a:txBody>
                  <a:tcPr/>
                </a:tc>
                <a:tc gridSpan="4">
                  <a:txBody>
                    <a:bodyPr/>
                    <a:lstStyle/>
                    <a:p>
                      <a:pPr marL="285750" indent="-285750">
                        <a:buFont typeface="Arial" panose="020B0604020202020204" pitchFamily="34" charset="0"/>
                        <a:buChar char="•"/>
                      </a:pPr>
                      <a:r>
                        <a:rPr lang="en-US" sz="1400" dirty="0"/>
                        <a:t>Roadblocks, assistance required</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5" name="Title 2">
            <a:extLst>
              <a:ext uri="{FF2B5EF4-FFF2-40B4-BE49-F238E27FC236}">
                <a16:creationId xmlns:a16="http://schemas.microsoft.com/office/drawing/2014/main" id="{5AD61A03-9044-4F03-97B7-31935A263E93}"/>
              </a:ext>
            </a:extLst>
          </p:cNvPr>
          <p:cNvSpPr txBox="1">
            <a:spLocks/>
          </p:cNvSpPr>
          <p:nvPr/>
        </p:nvSpPr>
        <p:spPr bwMode="gray">
          <a:xfrm>
            <a:off x="811707" y="0"/>
            <a:ext cx="7916243" cy="712893"/>
          </a:xfrm>
          <a:prstGeom prst="rect">
            <a:avLst/>
          </a:prstGeom>
          <a:noFill/>
          <a:ln>
            <a:noFill/>
          </a:ln>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24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a:lstStyle>
          <a:p>
            <a:r>
              <a:rPr lang="en-US" kern="0" dirty="0"/>
              <a:t>BSM - </a:t>
            </a:r>
            <a:r>
              <a:rPr lang="en-SG" b="1" dirty="0"/>
              <a:t>Re-prime &amp; Re-test </a:t>
            </a:r>
            <a:endParaRPr lang="en-SG" kern="0" dirty="0"/>
          </a:p>
        </p:txBody>
      </p:sp>
    </p:spTree>
    <p:extLst>
      <p:ext uri="{BB962C8B-B14F-4D97-AF65-F5344CB8AC3E}">
        <p14:creationId xmlns:p14="http://schemas.microsoft.com/office/powerpoint/2010/main" val="364131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552</Words>
  <Application>Microsoft Office PowerPoint</Application>
  <PresentationFormat>Widescreen</PresentationFormat>
  <Paragraphs>225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Wingdings</vt:lpstr>
      <vt:lpstr>Office Theme</vt:lpstr>
      <vt:lpstr>2020 FPY Improvement Activities ( Flex)</vt:lpstr>
      <vt:lpstr>PowerPoint Presentation</vt:lpstr>
      <vt:lpstr>PowerPoint Presentation</vt:lpstr>
      <vt:lpstr>Pareto Chart for BSM</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FPY Improvement Activities ( Flex)</dc:title>
  <dc:creator>Desmond Ann</dc:creator>
  <cp:lastModifiedBy>Desmond Ann</cp:lastModifiedBy>
  <cp:revision>5</cp:revision>
  <dcterms:created xsi:type="dcterms:W3CDTF">2020-05-12T06:51:44Z</dcterms:created>
  <dcterms:modified xsi:type="dcterms:W3CDTF">2020-05-26T09:02:23Z</dcterms:modified>
</cp:coreProperties>
</file>