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686" r:id="rId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99FF"/>
    <a:srgbClr val="FF9933"/>
    <a:srgbClr val="FF6600"/>
    <a:srgbClr val="6565A9"/>
    <a:srgbClr val="E86973"/>
    <a:srgbClr val="B2B2B2"/>
    <a:srgbClr val="4472C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484" autoAdjust="0"/>
  </p:normalViewPr>
  <p:slideViewPr>
    <p:cSldViewPr snapToGrid="0">
      <p:cViewPr varScale="1">
        <p:scale>
          <a:sx n="72" d="100"/>
          <a:sy n="72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ECB646-78E8-416F-98CE-5BD1D1F65B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BA601-738D-4E54-998F-376CDA3B6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ECB58-6E64-413E-B481-372990D3E46C}" type="datetimeFigureOut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DAC65-0A44-4C8F-BC88-8D164C672E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E1162-A43A-4769-B05B-1CEA34F178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11110-853A-4D6C-973F-2D41C1673D83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3284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41F8F-1A13-4550-A895-2088751B251C}" type="datetimeFigureOut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0C3C8-A52C-4A69-8788-EA506A0B4D8E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54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69EA-564B-4BF4-9A87-F9352AB9EBD2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  <p:sp>
        <p:nvSpPr>
          <p:cNvPr id="8" name="Google Shape;439;p55">
            <a:extLst>
              <a:ext uri="{FF2B5EF4-FFF2-40B4-BE49-F238E27FC236}">
                <a16:creationId xmlns:a16="http://schemas.microsoft.com/office/drawing/2014/main" id="{70C2F7A7-6B00-4326-9978-B1AA6C86791E}"/>
              </a:ext>
            </a:extLst>
          </p:cNvPr>
          <p:cNvSpPr/>
          <p:nvPr userDrawn="1"/>
        </p:nvSpPr>
        <p:spPr>
          <a:xfrm rot="10800000" flipH="1">
            <a:off x="198" y="1"/>
            <a:ext cx="6862515" cy="58446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1000">
                <a:srgbClr val="B32E50">
                  <a:alpha val="87000"/>
                </a:srgbClr>
              </a:gs>
              <a:gs pos="70000">
                <a:srgbClr val="FF0000">
                  <a:alpha val="44000"/>
                </a:srgbClr>
              </a:gs>
              <a:gs pos="87000">
                <a:schemeClr val="accent4">
                  <a:alpha val="48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D5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15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CAAA-2A84-4BBE-88A9-169FB589298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9152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E5EC-1969-41B9-97C2-FC0A37FF8A2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BBA3E-B4FF-4FFB-972F-472490DAA4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pic>
        <p:nvPicPr>
          <p:cNvPr id="8" name="Google Shape;435;p55">
            <a:extLst>
              <a:ext uri="{FF2B5EF4-FFF2-40B4-BE49-F238E27FC236}">
                <a16:creationId xmlns:a16="http://schemas.microsoft.com/office/drawing/2014/main" id="{6CD14ECE-6F71-44B0-B58F-71AB6E7EDCDC}"/>
              </a:ext>
            </a:extLst>
          </p:cNvPr>
          <p:cNvPicPr preferRelativeResize="0"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" y="0"/>
            <a:ext cx="8225698" cy="61850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36;p55">
            <a:extLst>
              <a:ext uri="{FF2B5EF4-FFF2-40B4-BE49-F238E27FC236}">
                <a16:creationId xmlns:a16="http://schemas.microsoft.com/office/drawing/2014/main" id="{8E374C8A-F75A-461D-9232-F0AB40A825D5}"/>
              </a:ext>
            </a:extLst>
          </p:cNvPr>
          <p:cNvSpPr/>
          <p:nvPr userDrawn="1"/>
        </p:nvSpPr>
        <p:spPr>
          <a:xfrm flipH="1">
            <a:off x="-7664" y="-1"/>
            <a:ext cx="8238600" cy="6185043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437;p55">
            <a:extLst>
              <a:ext uri="{FF2B5EF4-FFF2-40B4-BE49-F238E27FC236}">
                <a16:creationId xmlns:a16="http://schemas.microsoft.com/office/drawing/2014/main" id="{21A86B24-6AEF-4A0B-B0DF-372F60C5AD24}"/>
              </a:ext>
            </a:extLst>
          </p:cNvPr>
          <p:cNvSpPr/>
          <p:nvPr userDrawn="1"/>
        </p:nvSpPr>
        <p:spPr>
          <a:xfrm flipH="1">
            <a:off x="1158825" y="5558525"/>
            <a:ext cx="7985400" cy="1299474"/>
          </a:xfrm>
          <a:prstGeom prst="rect">
            <a:avLst/>
          </a:prstGeom>
          <a:solidFill>
            <a:schemeClr val="accent1">
              <a:lumMod val="60000"/>
              <a:lumOff val="40000"/>
              <a:alpha val="534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SG" dirty="0">
              <a:solidFill>
                <a:srgbClr val="FFD5D5"/>
              </a:solidFill>
            </a:endParaRPr>
          </a:p>
        </p:txBody>
      </p:sp>
      <p:sp>
        <p:nvSpPr>
          <p:cNvPr id="11" name="Google Shape;438;p55">
            <a:extLst>
              <a:ext uri="{FF2B5EF4-FFF2-40B4-BE49-F238E27FC236}">
                <a16:creationId xmlns:a16="http://schemas.microsoft.com/office/drawing/2014/main" id="{EE9CD85C-2C6E-4F82-A23A-06346744449A}"/>
              </a:ext>
            </a:extLst>
          </p:cNvPr>
          <p:cNvSpPr/>
          <p:nvPr userDrawn="1"/>
        </p:nvSpPr>
        <p:spPr>
          <a:xfrm flipH="1">
            <a:off x="-15528" y="0"/>
            <a:ext cx="8238600" cy="6185042"/>
          </a:xfrm>
          <a:prstGeom prst="rect">
            <a:avLst/>
          </a:prstGeom>
          <a:solidFill>
            <a:schemeClr val="bg1">
              <a:lumMod val="95000"/>
              <a:alpha val="61176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D5D5"/>
              </a:solidFill>
            </a:endParaRPr>
          </a:p>
        </p:txBody>
      </p:sp>
      <p:sp>
        <p:nvSpPr>
          <p:cNvPr id="12" name="Google Shape;439;p55">
            <a:extLst>
              <a:ext uri="{FF2B5EF4-FFF2-40B4-BE49-F238E27FC236}">
                <a16:creationId xmlns:a16="http://schemas.microsoft.com/office/drawing/2014/main" id="{9D772AEE-2F69-43D0-B7EF-B18D61947A17}"/>
              </a:ext>
            </a:extLst>
          </p:cNvPr>
          <p:cNvSpPr/>
          <p:nvPr userDrawn="1"/>
        </p:nvSpPr>
        <p:spPr>
          <a:xfrm rot="10800000" flipH="1">
            <a:off x="200" y="0"/>
            <a:ext cx="8238600" cy="3765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1000">
                <a:srgbClr val="B32E50">
                  <a:alpha val="87000"/>
                </a:srgbClr>
              </a:gs>
              <a:gs pos="70000">
                <a:srgbClr val="FF0000">
                  <a:alpha val="44000"/>
                </a:srgbClr>
              </a:gs>
              <a:gs pos="87000">
                <a:schemeClr val="accent4">
                  <a:alpha val="48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D5D5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1A13FF-C817-4FD6-947B-80EF298BFADA}"/>
              </a:ext>
            </a:extLst>
          </p:cNvPr>
          <p:cNvSpPr/>
          <p:nvPr userDrawn="1"/>
        </p:nvSpPr>
        <p:spPr>
          <a:xfrm>
            <a:off x="2978093" y="1917092"/>
            <a:ext cx="729842" cy="163234"/>
          </a:xfrm>
          <a:prstGeom prst="rect">
            <a:avLst/>
          </a:prstGeom>
          <a:solidFill>
            <a:srgbClr val="B30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2839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FE43-AD8F-4B63-BE05-A43EEED8356E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1134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E77B-60F0-4ACF-837B-FAB777224945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19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C8E7D-D3EF-4262-9D5D-84340C8C6C49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417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3AD1-F926-444B-8137-8669B2E33BAB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09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27306-0E19-41C9-8196-D6C7F10014D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3776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6814-35EA-4623-AB5D-26A15BB8348F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0127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F26C-D5DB-441B-96C2-3DAEAC8FE50D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1690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D691-BBF8-4A07-8376-3B48669A6970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37636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0B3494-6CC5-4897-B5CB-C4BCA16E1C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Picture 2" descr="logo.png">
            <a:extLst>
              <a:ext uri="{FF2B5EF4-FFF2-40B4-BE49-F238E27FC236}">
                <a16:creationId xmlns:a16="http://schemas.microsoft.com/office/drawing/2014/main" id="{930F6226-9830-4E36-BCFC-186E1800B7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42073" y="497515"/>
            <a:ext cx="3974344" cy="92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4730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1799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0296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4044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A9E610-4DF6-44AC-AC68-F8115D3AC08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3999" cy="6857999"/>
          </a:xfrm>
          <a:prstGeom prst="rect">
            <a:avLst/>
          </a:prstGeom>
        </p:spPr>
      </p:pic>
      <p:pic>
        <p:nvPicPr>
          <p:cNvPr id="8" name="Picture 6" descr="logo.png">
            <a:extLst>
              <a:ext uri="{FF2B5EF4-FFF2-40B4-BE49-F238E27FC236}">
                <a16:creationId xmlns:a16="http://schemas.microsoft.com/office/drawing/2014/main" id="{01E6844D-2953-4F2C-B89F-4436732C72FC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6758790" y="54784"/>
            <a:ext cx="2271091" cy="52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D8F07-638C-40D0-A0D1-BF3B493B1E78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1629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88" r:id="rId14"/>
    <p:sldLayoutId id="214748367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/>
              <a:t>Page </a:t>
            </a:r>
            <a:fld id="{BAB429C0-5208-4E5C-80B2-CCC79B269C82}" type="slidenum">
              <a:rPr lang="en-SG" smtClean="0"/>
              <a:pPr/>
              <a:t>1</a:t>
            </a:fld>
            <a:endParaRPr lang="en-SG" dirty="0"/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 bwMode="auto">
          <a:xfrm>
            <a:off x="0" y="-26126"/>
            <a:ext cx="9004300" cy="806450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en-US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Data Comparison </a:t>
            </a:r>
            <a:b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altLang="en-US" sz="18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months data in between test software version 1.3 &amp; 1.5</a:t>
            </a:r>
            <a:endParaRPr lang="en-US" altLang="en-US" sz="1800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" y="688773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dirty="0"/>
              <a:t>FPY Improvement over 6 months - ~10%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10817" y="2000751"/>
            <a:ext cx="9554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PH" dirty="0"/>
              <a:t>Time saved based on 10% yield improvement over 6 </a:t>
            </a:r>
            <a:r>
              <a:rPr lang="en-PH" dirty="0" err="1"/>
              <a:t>mths</a:t>
            </a:r>
            <a:r>
              <a:rPr lang="en-PH" dirty="0"/>
              <a:t> and 6 units per day  - 0.1hr per unit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71" y="3736572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dirty="0"/>
              <a:t>Methanol saved – 116mL or USD 1.624 per unit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102" y="1004200"/>
            <a:ext cx="8861795" cy="982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4A4F1B-334E-484B-B192-52B1F81CAD42}"/>
              </a:ext>
            </a:extLst>
          </p:cNvPr>
          <p:cNvSpPr txBox="1"/>
          <p:nvPr/>
        </p:nvSpPr>
        <p:spPr>
          <a:xfrm>
            <a:off x="0" y="5345558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u="sng" dirty="0"/>
              <a:t>Projected Saving based on production plan for Q3 &amp; Q4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36FB4C6-A1A0-47AB-9895-1FE0CF9D8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268325"/>
              </p:ext>
            </p:extLst>
          </p:nvPr>
        </p:nvGraphicFramePr>
        <p:xfrm>
          <a:off x="171635" y="2333935"/>
          <a:ext cx="8800728" cy="1416754"/>
        </p:xfrm>
        <a:graphic>
          <a:graphicData uri="http://schemas.openxmlformats.org/drawingml/2006/table">
            <a:tbl>
              <a:tblPr/>
              <a:tblGrid>
                <a:gridCol w="2673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6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1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318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Software Version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Avg. Time taken for troubleshooting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(labour &amp; machine) per unit (hr)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troubleshooting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(labour &amp; machine) hr for 747 instruments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38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1.3(Before improvement)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298.8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1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(After improvement)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224.1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3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saved for 10% improvement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74.7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FA8F1C3-EE24-4D0E-A6B5-8667256E3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847935"/>
              </p:ext>
            </p:extLst>
          </p:nvPr>
        </p:nvGraphicFramePr>
        <p:xfrm>
          <a:off x="171635" y="4056380"/>
          <a:ext cx="8800727" cy="1308168"/>
        </p:xfrm>
        <a:graphic>
          <a:graphicData uri="http://schemas.openxmlformats.org/drawingml/2006/table">
            <a:tbl>
              <a:tblPr/>
              <a:tblGrid>
                <a:gridCol w="2664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9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1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9046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Software Version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MeOH usage </a:t>
                      </a:r>
                      <a:b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priming per unit (L)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Cost per unit (USD)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MeOH usage </a:t>
                      </a:r>
                      <a:b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cost for solvent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747 instruments(USD)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1.3(Before improvement)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$7.00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373.5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$5229.00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(After improvement)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0.38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$5.38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283.86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$4018.86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203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Saving MeOH for 10% improvement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$1.62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89.64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$1210.14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71DFCBE-9C9E-4BA6-AE74-3A5C2C9BC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35" y="5785052"/>
            <a:ext cx="8831262" cy="8191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2019</Template>
  <TotalTime>11081</TotalTime>
  <Words>195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Data Comparison  6 months data in between test software version 1.3 &amp; 1.5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Chang Chiew Kiat</dc:creator>
  <cp:lastModifiedBy>HuaZhen Luo</cp:lastModifiedBy>
  <cp:revision>741</cp:revision>
  <cp:lastPrinted>2019-04-25T04:48:28Z</cp:lastPrinted>
  <dcterms:created xsi:type="dcterms:W3CDTF">2020-05-14T02:31:51Z</dcterms:created>
  <dcterms:modified xsi:type="dcterms:W3CDTF">2021-04-20T06:16:14Z</dcterms:modified>
</cp:coreProperties>
</file>