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9"/>
  </p:notesMasterIdLst>
  <p:handoutMasterIdLst>
    <p:handoutMasterId r:id="rId10"/>
  </p:handoutMasterIdLst>
  <p:sldIdLst>
    <p:sldId id="272" r:id="rId6"/>
    <p:sldId id="811" r:id="rId7"/>
    <p:sldId id="826" r:id="rId8"/>
  </p:sldIdLst>
  <p:sldSz cx="9144000" cy="6858000" type="screen4x3"/>
  <p:notesSz cx="6896100" cy="9236075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249" autoAdjust="0"/>
  </p:normalViewPr>
  <p:slideViewPr>
    <p:cSldViewPr>
      <p:cViewPr varScale="1">
        <p:scale>
          <a:sx n="114" d="100"/>
          <a:sy n="114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75648"/>
              </p:ext>
            </p:extLst>
          </p:nvPr>
        </p:nvGraphicFramePr>
        <p:xfrm>
          <a:off x="130175" y="832164"/>
          <a:ext cx="8906321" cy="5924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658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222658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1113290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44238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69052">
                  <a:extLst>
                    <a:ext uri="{9D8B030D-6E8A-4147-A177-3AD203B41FA5}">
                      <a16:colId xmlns:a16="http://schemas.microsoft.com/office/drawing/2014/main" val="3113495622"/>
                    </a:ext>
                  </a:extLst>
                </a:gridCol>
                <a:gridCol w="975096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251485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3530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Luo HuaZhen/Victor Montero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US" sz="1200" b="1" baseline="0" dirty="0"/>
                        <a:t>Needle seal force test failure drop from 11% to 0%; </a:t>
                      </a:r>
                    </a:p>
                    <a:p>
                      <a:r>
                        <a:rPr lang="en-US" sz="1200" b="1" baseline="0" dirty="0"/>
                        <a:t>Cost saving 376.6 USD/year</a:t>
                      </a: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456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05 Apr 2021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53092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486541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j-lt"/>
                        </a:rPr>
                        <a:t>This project is to improve FTN sample manager test First Pass Yield by reducing the Needle Seal Force test failure rate from 11% to 0% through tightening spring rate spec.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5309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364182">
                <a:tc rowSpan="2"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Q4 2019, Needle seal force is identified as area to improve.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Q1- Q2 2020, an evaluation with high side of spring rate was conducted in Venture. The result shows positive.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Q3-Q4 2020, Milford sustaining engineering team conducted evaluation in Milford after getting positive evaluation result from Venture.</a:t>
                      </a:r>
                      <a:endParaRPr lang="en-SG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Q1 2021, evaluation result shows positive in Milford, but team wants optimize the spec for spring rate as observed some batch differences although results shows almost 0 fallout.</a:t>
                      </a: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1572301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to complete</a:t>
                      </a:r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53092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1140956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Q2 2021, Milford will review extended evaluation result and release updated spring rate drawing to finalize this improvement.</a:t>
                      </a:r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Evaluation progress was affected by Covid-19</a:t>
                      </a:r>
                      <a:endParaRPr lang="en-SG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6B52BF36-6F8F-417D-9C5A-D9F641B80E7B}"/>
              </a:ext>
            </a:extLst>
          </p:cNvPr>
          <p:cNvSpPr/>
          <p:nvPr/>
        </p:nvSpPr>
        <p:spPr bwMode="auto">
          <a:xfrm>
            <a:off x="4742106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Verdan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5868144" y="3922772"/>
            <a:ext cx="504056" cy="432048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6842276" cy="832161"/>
          </a:xfrm>
        </p:spPr>
        <p:txBody>
          <a:bodyPr/>
          <a:lstStyle/>
          <a:p>
            <a:r>
              <a:rPr lang="en-US" dirty="0"/>
              <a:t>&lt;FPY improvement on FTN testing in Venture&gt;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5">
            <a:extLst>
              <a:ext uri="{FF2B5EF4-FFF2-40B4-BE49-F238E27FC236}">
                <a16:creationId xmlns:a16="http://schemas.microsoft.com/office/drawing/2014/main" id="{EE5BDF06-D413-40D2-B607-743C6D46C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70C0"/>
                </a:solidFill>
              </a:rPr>
              <a:t>Needle Seal Force Test – Force Stack up Analysis</a:t>
            </a:r>
            <a:endParaRPr lang="en-SG" altLang="en-US" sz="2800" b="1">
              <a:solidFill>
                <a:srgbClr val="0070C0"/>
              </a:solidFill>
            </a:endParaRPr>
          </a:p>
        </p:txBody>
      </p:sp>
      <p:sp>
        <p:nvSpPr>
          <p:cNvPr id="28675" name="TextBox 8">
            <a:extLst>
              <a:ext uri="{FF2B5EF4-FFF2-40B4-BE49-F238E27FC236}">
                <a16:creationId xmlns:a16="http://schemas.microsoft.com/office/drawing/2014/main" id="{6163E6C5-01A4-433C-BAF6-1EE167AF2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200"/>
            <a:ext cx="594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1"/>
          </a:p>
        </p:txBody>
      </p:sp>
      <p:sp>
        <p:nvSpPr>
          <p:cNvPr id="28676" name="TextBox 4">
            <a:extLst>
              <a:ext uri="{FF2B5EF4-FFF2-40B4-BE49-F238E27FC236}">
                <a16:creationId xmlns:a16="http://schemas.microsoft.com/office/drawing/2014/main" id="{564D81B7-0E0E-4F57-A4C0-23D0A905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6324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sp>
        <p:nvSpPr>
          <p:cNvPr id="28677" name="TextBox 7">
            <a:extLst>
              <a:ext uri="{FF2B5EF4-FFF2-40B4-BE49-F238E27FC236}">
                <a16:creationId xmlns:a16="http://schemas.microsoft.com/office/drawing/2014/main" id="{0C173FD4-62B3-4128-BBA4-44D1D8554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800"/>
            <a:ext cx="8991600" cy="536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Spring occupy 60.7% of Test Acceptance specification (&lt; 20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/in).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Raw springs are measured from 3</a:t>
            </a:r>
            <a:r>
              <a:rPr lang="en-US" altLang="en-US" sz="1400" baseline="30000" dirty="0"/>
              <a:t>rd</a:t>
            </a:r>
            <a:r>
              <a:rPr lang="en-US" altLang="en-US" sz="1400" dirty="0"/>
              <a:t> party, the compression force is at low side (62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/in, spec : 59 ~ 72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1400" dirty="0"/>
              <a:t>Proposed : To use spring at high side tolerance – 65.5 ~ 72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/in, to raise up seal force 5~10 </a:t>
            </a:r>
            <a:r>
              <a:rPr lang="en-US" altLang="en-US" sz="1400" dirty="0" err="1"/>
              <a:t>lb</a:t>
            </a:r>
            <a:r>
              <a:rPr lang="en-US" altLang="en-US" sz="1400" dirty="0"/>
              <a:t>/in.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                        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b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DFA4AC5-194B-421A-962E-CBC994F8130C}"/>
              </a:ext>
            </a:extLst>
          </p:cNvPr>
          <p:cNvCxnSpPr/>
          <p:nvPr/>
        </p:nvCxnSpPr>
        <p:spPr>
          <a:xfrm>
            <a:off x="1752600" y="4038600"/>
            <a:ext cx="2971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665E45-53FF-4CB3-BB86-4BB9615E0734}"/>
              </a:ext>
            </a:extLst>
          </p:cNvPr>
          <p:cNvCxnSpPr/>
          <p:nvPr/>
        </p:nvCxnSpPr>
        <p:spPr>
          <a:xfrm flipH="1" flipV="1">
            <a:off x="3124200" y="2362200"/>
            <a:ext cx="106680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007677-37D4-4906-B0D1-ED6AF553A3F7}"/>
              </a:ext>
            </a:extLst>
          </p:cNvPr>
          <p:cNvCxnSpPr/>
          <p:nvPr/>
        </p:nvCxnSpPr>
        <p:spPr>
          <a:xfrm flipV="1">
            <a:off x="3048000" y="4038600"/>
            <a:ext cx="1143000" cy="1600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2E1AE4-F736-4B1F-B522-D3C4C2086ABA}"/>
              </a:ext>
            </a:extLst>
          </p:cNvPr>
          <p:cNvCxnSpPr/>
          <p:nvPr/>
        </p:nvCxnSpPr>
        <p:spPr>
          <a:xfrm flipH="1" flipV="1">
            <a:off x="685800" y="2362200"/>
            <a:ext cx="106680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9278E7-F229-43C3-B8F3-32886836F7C1}"/>
              </a:ext>
            </a:extLst>
          </p:cNvPr>
          <p:cNvCxnSpPr/>
          <p:nvPr/>
        </p:nvCxnSpPr>
        <p:spPr>
          <a:xfrm flipV="1">
            <a:off x="609600" y="4038600"/>
            <a:ext cx="1143000" cy="1600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3" name="TextBox 15">
            <a:extLst>
              <a:ext uri="{FF2B5EF4-FFF2-40B4-BE49-F238E27FC236}">
                <a16:creationId xmlns:a16="http://schemas.microsoft.com/office/drawing/2014/main" id="{8A7AA234-FBD9-4EB6-BD94-3B15DCD44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581400"/>
            <a:ext cx="76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Man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4" name="TextBox 16">
            <a:extLst>
              <a:ext uri="{FF2B5EF4-FFF2-40B4-BE49-F238E27FC236}">
                <a16:creationId xmlns:a16="http://schemas.microsoft.com/office/drawing/2014/main" id="{7CBB7719-DD88-4549-86E1-DFAF36CE3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1148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Method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5" name="TextBox 17">
            <a:extLst>
              <a:ext uri="{FF2B5EF4-FFF2-40B4-BE49-F238E27FC236}">
                <a16:creationId xmlns:a16="http://schemas.microsoft.com/office/drawing/2014/main" id="{B87AD7B9-8512-4697-8BA7-4F4CE81A3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Material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8686" name="TextBox 18">
            <a:extLst>
              <a:ext uri="{FF2B5EF4-FFF2-40B4-BE49-F238E27FC236}">
                <a16:creationId xmlns:a16="http://schemas.microsoft.com/office/drawing/2014/main" id="{8D100A73-BB72-4B1D-BA60-7C0E1473A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6576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Machine</a:t>
            </a:r>
            <a:endParaRPr lang="en-SG" altLang="en-U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8D5C34-4CCA-4C15-A052-906668C8FC1B}"/>
              </a:ext>
            </a:extLst>
          </p:cNvPr>
          <p:cNvCxnSpPr/>
          <p:nvPr/>
        </p:nvCxnSpPr>
        <p:spPr>
          <a:xfrm flipH="1">
            <a:off x="3200400" y="2514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8" name="TextBox 22">
            <a:extLst>
              <a:ext uri="{FF2B5EF4-FFF2-40B4-BE49-F238E27FC236}">
                <a16:creationId xmlns:a16="http://schemas.microsoft.com/office/drawing/2014/main" id="{4FD3DE04-3C38-4BBB-8413-48F4BD461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052638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Operator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No new trainee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8E2CE6-863E-45E8-81CD-4046553D5AFB}"/>
              </a:ext>
            </a:extLst>
          </p:cNvPr>
          <p:cNvCxnSpPr/>
          <p:nvPr/>
        </p:nvCxnSpPr>
        <p:spPr>
          <a:xfrm flipH="1">
            <a:off x="3124200" y="5562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0" name="TextBox 24">
            <a:extLst>
              <a:ext uri="{FF2B5EF4-FFF2-40B4-BE49-F238E27FC236}">
                <a16:creationId xmlns:a16="http://schemas.microsoft.com/office/drawing/2014/main" id="{D5B5D2C6-2509-431B-AF21-31EE33E8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953000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Seating</a:t>
            </a:r>
            <a:r>
              <a:rPr lang="en-US" altLang="en-US" sz="1200">
                <a:latin typeface="Arial" panose="020B0604020202020204" pitchFamily="34" charset="0"/>
              </a:rPr>
              <a:t> Port Locking Nut on spring 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1.17lb/in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BEC767-CB7F-48CD-87DD-B1998FCC2431}"/>
              </a:ext>
            </a:extLst>
          </p:cNvPr>
          <p:cNvCxnSpPr/>
          <p:nvPr/>
        </p:nvCxnSpPr>
        <p:spPr>
          <a:xfrm>
            <a:off x="0" y="4876800"/>
            <a:ext cx="1066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2" name="TextBox 27">
            <a:extLst>
              <a:ext uri="{FF2B5EF4-FFF2-40B4-BE49-F238E27FC236}">
                <a16:creationId xmlns:a16="http://schemas.microsoft.com/office/drawing/2014/main" id="{6FFDBE4F-5057-4796-A996-27148C3F6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1054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latin typeface="Arial" panose="020B0604020202020204" pitchFamily="34" charset="0"/>
              </a:rPr>
              <a:t>Position</a:t>
            </a:r>
            <a:r>
              <a:rPr lang="en-US" altLang="en-US" sz="1200" dirty="0">
                <a:latin typeface="Arial" panose="020B0604020202020204" pitchFamily="34" charset="0"/>
              </a:rPr>
              <a:t> Wash Cup  (</a:t>
            </a:r>
            <a:r>
              <a:rPr lang="en-US" altLang="en-US" sz="1200" dirty="0">
                <a:solidFill>
                  <a:srgbClr val="00B0F0"/>
                </a:solidFill>
                <a:latin typeface="Arial" panose="020B0604020202020204" pitchFamily="34" charset="0"/>
              </a:rPr>
              <a:t>2.6lb/in</a:t>
            </a:r>
            <a:r>
              <a:rPr lang="en-US" altLang="en-US" sz="1200" dirty="0">
                <a:latin typeface="Arial" panose="020B0604020202020204" pitchFamily="34" charset="0"/>
              </a:rPr>
              <a:t>)</a:t>
            </a:r>
            <a:endParaRPr lang="en-SG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61D1B3C-BCE6-4FCD-BCC2-320528440300}"/>
              </a:ext>
            </a:extLst>
          </p:cNvPr>
          <p:cNvCxnSpPr/>
          <p:nvPr/>
        </p:nvCxnSpPr>
        <p:spPr>
          <a:xfrm>
            <a:off x="2286000" y="5562600"/>
            <a:ext cx="762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4" name="TextBox 29">
            <a:extLst>
              <a:ext uri="{FF2B5EF4-FFF2-40B4-BE49-F238E27FC236}">
                <a16:creationId xmlns:a16="http://schemas.microsoft.com/office/drawing/2014/main" id="{0821F09F-AF72-4134-95B5-4B8A36759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38638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latin typeface="Arial" panose="020B0604020202020204" pitchFamily="34" charset="0"/>
              </a:rPr>
              <a:t>Spring Tolerance (</a:t>
            </a:r>
            <a:r>
              <a:rPr lang="en-US" altLang="en-US" sz="1200" b="1" dirty="0">
                <a:solidFill>
                  <a:srgbClr val="00B0F0"/>
                </a:solidFill>
                <a:latin typeface="Arial" panose="020B0604020202020204" pitchFamily="34" charset="0"/>
              </a:rPr>
              <a:t>12.14lb/in</a:t>
            </a:r>
            <a:r>
              <a:rPr lang="en-US" altLang="en-US" sz="1200" b="1" dirty="0">
                <a:latin typeface="Arial" panose="020B0604020202020204" pitchFamily="34" charset="0"/>
              </a:rPr>
              <a:t>)</a:t>
            </a:r>
            <a:endParaRPr lang="en-SG" altLang="en-US" sz="1200" b="1" dirty="0">
              <a:latin typeface="Arial" panose="020B060402020202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65A29E8-EDCA-4AFF-AE74-048D690AEA55}"/>
              </a:ext>
            </a:extLst>
          </p:cNvPr>
          <p:cNvCxnSpPr/>
          <p:nvPr/>
        </p:nvCxnSpPr>
        <p:spPr>
          <a:xfrm flipH="1">
            <a:off x="1181100" y="4904763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6" name="TextBox 31">
            <a:extLst>
              <a:ext uri="{FF2B5EF4-FFF2-40B4-BE49-F238E27FC236}">
                <a16:creationId xmlns:a16="http://schemas.microsoft.com/office/drawing/2014/main" id="{D44AFE2E-BE75-4A09-B2B6-43EF293BC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14838"/>
            <a:ext cx="1219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Control PCBA </a:t>
            </a:r>
            <a:r>
              <a:rPr lang="en-US" altLang="en-US" sz="1200">
                <a:latin typeface="Arial" panose="020B0604020202020204" pitchFamily="34" charset="0"/>
              </a:rPr>
              <a:t>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 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9C2610E-6D06-4F33-A2FC-69C9071060B3}"/>
              </a:ext>
            </a:extLst>
          </p:cNvPr>
          <p:cNvCxnSpPr/>
          <p:nvPr/>
        </p:nvCxnSpPr>
        <p:spPr>
          <a:xfrm>
            <a:off x="228600" y="5410200"/>
            <a:ext cx="533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98" name="TextBox 34">
            <a:extLst>
              <a:ext uri="{FF2B5EF4-FFF2-40B4-BE49-F238E27FC236}">
                <a16:creationId xmlns:a16="http://schemas.microsoft.com/office/drawing/2014/main" id="{B3911EA2-BDA6-4AA5-A431-F82CB8465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48238"/>
            <a:ext cx="99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latin typeface="Arial" panose="020B0604020202020204" pitchFamily="34" charset="0"/>
              </a:rPr>
              <a:t>Load Cell </a:t>
            </a:r>
            <a:r>
              <a:rPr lang="en-US" altLang="en-US" sz="1200" dirty="0">
                <a:latin typeface="Arial" panose="020B0604020202020204" pitchFamily="34" charset="0"/>
              </a:rPr>
              <a:t>(</a:t>
            </a:r>
            <a:r>
              <a:rPr lang="en-US" altLang="en-US" sz="1200" dirty="0">
                <a:solidFill>
                  <a:srgbClr val="00B0F0"/>
                </a:solidFill>
                <a:latin typeface="Arial" panose="020B0604020202020204" pitchFamily="34" charset="0"/>
              </a:rPr>
              <a:t>X </a:t>
            </a:r>
            <a:r>
              <a:rPr lang="en-US" altLang="en-US" sz="1200" dirty="0" err="1">
                <a:solidFill>
                  <a:srgbClr val="00B0F0"/>
                </a:solidFill>
                <a:latin typeface="Arial" panose="020B0604020202020204" pitchFamily="34" charset="0"/>
              </a:rPr>
              <a:t>lb</a:t>
            </a:r>
            <a:r>
              <a:rPr lang="en-US" altLang="en-US" sz="1200" dirty="0">
                <a:solidFill>
                  <a:srgbClr val="00B0F0"/>
                </a:solidFill>
                <a:latin typeface="Arial" panose="020B0604020202020204" pitchFamily="34" charset="0"/>
              </a:rPr>
              <a:t>/in</a:t>
            </a:r>
            <a:r>
              <a:rPr lang="en-US" altLang="en-US" sz="1200" dirty="0">
                <a:latin typeface="Arial" panose="020B0604020202020204" pitchFamily="34" charset="0"/>
              </a:rPr>
              <a:t>)</a:t>
            </a:r>
            <a:endParaRPr lang="en-SG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1FFEAAC-8B34-4798-8FA6-257BEA19AAD5}"/>
              </a:ext>
            </a:extLst>
          </p:cNvPr>
          <p:cNvCxnSpPr/>
          <p:nvPr/>
        </p:nvCxnSpPr>
        <p:spPr>
          <a:xfrm flipH="1">
            <a:off x="1524000" y="36576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0" name="TextBox 36">
            <a:extLst>
              <a:ext uri="{FF2B5EF4-FFF2-40B4-BE49-F238E27FC236}">
                <a16:creationId xmlns:a16="http://schemas.microsoft.com/office/drawing/2014/main" id="{016A38C0-DB86-4B21-B112-A17C00FA8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1242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Fixture</a:t>
            </a:r>
            <a:r>
              <a:rPr lang="en-US" altLang="en-US" sz="1200">
                <a:latin typeface="Arial" panose="020B0604020202020204" pitchFamily="34" charset="0"/>
              </a:rPr>
              <a:t> (Wash Cup misalignment)(</a:t>
            </a:r>
            <a:r>
              <a:rPr lang="en-US" altLang="en-US" sz="1200">
                <a:solidFill>
                  <a:srgbClr val="00B0F0"/>
                </a:solidFill>
                <a:latin typeface="Arial" panose="020B0604020202020204" pitchFamily="34" charset="0"/>
              </a:rPr>
              <a:t>X lb/in</a:t>
            </a:r>
            <a:r>
              <a:rPr lang="en-US" altLang="en-US" sz="1200">
                <a:latin typeface="Arial" panose="020B0604020202020204" pitchFamily="34" charset="0"/>
              </a:rPr>
              <a:t>)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DA737B1-6D7B-4AEF-A9D0-8E5459765129}"/>
              </a:ext>
            </a:extLst>
          </p:cNvPr>
          <p:cNvCxnSpPr/>
          <p:nvPr/>
        </p:nvCxnSpPr>
        <p:spPr>
          <a:xfrm flipH="1">
            <a:off x="1143000" y="30480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2" name="TextBox 38">
            <a:extLst>
              <a:ext uri="{FF2B5EF4-FFF2-40B4-BE49-F238E27FC236}">
                <a16:creationId xmlns:a16="http://schemas.microsoft.com/office/drawing/2014/main" id="{842B6C5A-DCDE-4D5B-9C48-D6342556A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438400"/>
            <a:ext cx="1371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latin typeface="Arial" panose="020B0604020202020204" pitchFamily="34" charset="0"/>
              </a:rPr>
              <a:t>Test Software </a:t>
            </a:r>
            <a:r>
              <a:rPr lang="en-US" altLang="en-US" sz="1200" dirty="0">
                <a:latin typeface="Arial" panose="020B0604020202020204" pitchFamily="34" charset="0"/>
              </a:rPr>
              <a:t>(Needle travelling distance )(</a:t>
            </a:r>
            <a:r>
              <a:rPr lang="en-US" altLang="en-US" sz="1200" dirty="0">
                <a:solidFill>
                  <a:srgbClr val="00B0F0"/>
                </a:solidFill>
                <a:latin typeface="Arial" panose="020B0604020202020204" pitchFamily="34" charset="0"/>
              </a:rPr>
              <a:t>X </a:t>
            </a:r>
            <a:r>
              <a:rPr lang="en-US" altLang="en-US" sz="1200" dirty="0" err="1">
                <a:solidFill>
                  <a:srgbClr val="00B0F0"/>
                </a:solidFill>
                <a:latin typeface="Arial" panose="020B0604020202020204" pitchFamily="34" charset="0"/>
              </a:rPr>
              <a:t>lb</a:t>
            </a:r>
            <a:r>
              <a:rPr lang="en-US" altLang="en-US" sz="1200" dirty="0">
                <a:solidFill>
                  <a:srgbClr val="00B0F0"/>
                </a:solidFill>
                <a:latin typeface="Arial" panose="020B0604020202020204" pitchFamily="34" charset="0"/>
              </a:rPr>
              <a:t>/in</a:t>
            </a:r>
            <a:r>
              <a:rPr lang="en-US" altLang="en-US" sz="1200" dirty="0">
                <a:latin typeface="Arial" panose="020B0604020202020204" pitchFamily="34" charset="0"/>
              </a:rPr>
              <a:t>)</a:t>
            </a:r>
            <a:endParaRPr lang="en-SG" altLang="en-US" sz="1200" dirty="0">
              <a:latin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95F149-2485-4E20-8DBA-41013E6CA97E}"/>
              </a:ext>
            </a:extLst>
          </p:cNvPr>
          <p:cNvCxnSpPr/>
          <p:nvPr/>
        </p:nvCxnSpPr>
        <p:spPr>
          <a:xfrm flipH="1">
            <a:off x="3581400" y="3124200"/>
            <a:ext cx="1143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04" name="TextBox 40">
            <a:extLst>
              <a:ext uri="{FF2B5EF4-FFF2-40B4-BE49-F238E27FC236}">
                <a16:creationId xmlns:a16="http://schemas.microsoft.com/office/drawing/2014/main" id="{A11E1353-1D1E-40B5-B53B-8C4DF47E9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6670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latin typeface="Arial" panose="020B0604020202020204" pitchFamily="34" charset="0"/>
              </a:rPr>
              <a:t>Discipline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As per WI</a:t>
            </a:r>
            <a:endParaRPr lang="en-SG" altLang="en-US" sz="1200">
              <a:latin typeface="Arial" panose="020B0604020202020204" pitchFamily="34" charset="0"/>
            </a:endParaRPr>
          </a:p>
        </p:txBody>
      </p:sp>
      <p:sp>
        <p:nvSpPr>
          <p:cNvPr id="28705" name="TextBox 41">
            <a:extLst>
              <a:ext uri="{FF2B5EF4-FFF2-40B4-BE49-F238E27FC236}">
                <a16:creationId xmlns:a16="http://schemas.microsoft.com/office/drawing/2014/main" id="{8319CA08-6003-4FEB-8C84-185DEA8F1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505200"/>
            <a:ext cx="1295400" cy="8302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Needle Seal Force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&lt; 20 </a:t>
            </a:r>
            <a:r>
              <a:rPr lang="en-US" altLang="en-US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lb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/in</a:t>
            </a:r>
            <a:endParaRPr lang="en-SG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739997A6-E606-4F0B-8784-C38D308EA643}"/>
              </a:ext>
            </a:extLst>
          </p:cNvPr>
          <p:cNvGraphicFramePr>
            <a:graphicFrameLocks noGrp="1"/>
          </p:cNvGraphicFramePr>
          <p:nvPr/>
        </p:nvGraphicFramePr>
        <p:xfrm>
          <a:off x="6324600" y="2301875"/>
          <a:ext cx="2590800" cy="4236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0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Parts</a:t>
                      </a:r>
                      <a:endParaRPr lang="en-SG" sz="14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Force </a:t>
                      </a:r>
                      <a:r>
                        <a:rPr lang="en-US" sz="1400" dirty="0" err="1"/>
                        <a:t>Ib</a:t>
                      </a:r>
                      <a:r>
                        <a:rPr lang="en-US" sz="1400" dirty="0"/>
                        <a:t>/in</a:t>
                      </a:r>
                      <a:endParaRPr lang="en-SG" sz="14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% of </a:t>
                      </a:r>
                    </a:p>
                    <a:p>
                      <a:pPr algn="ctr"/>
                      <a:r>
                        <a:rPr lang="en-US" sz="1400" dirty="0"/>
                        <a:t>20 lb/in</a:t>
                      </a:r>
                      <a:endParaRPr lang="en-SG" sz="14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Spring Tolerance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12.14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60.70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Port Seating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1.17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5.85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Wash</a:t>
                      </a:r>
                      <a:r>
                        <a:rPr lang="en-US" sz="1200" b="1" baseline="0" dirty="0"/>
                        <a:t> cup position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2.60</a:t>
                      </a:r>
                      <a:endParaRPr lang="en-SG" sz="1200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13.0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1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Fixture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rowSpan="4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20.45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Test Software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71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Load Cell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3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Control</a:t>
                      </a:r>
                      <a:r>
                        <a:rPr lang="en-US" sz="1200" b="1" baseline="0" dirty="0"/>
                        <a:t> PCBA</a:t>
                      </a:r>
                      <a:endParaRPr lang="en-SG" sz="1200" b="1" dirty="0"/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X</a:t>
                      </a:r>
                      <a:endParaRPr lang="en-SG" sz="1200" dirty="0"/>
                    </a:p>
                  </a:txBody>
                  <a:tcPr marT="45707" marB="45707"/>
                </a:tc>
                <a:tc vMerge="1">
                  <a:txBody>
                    <a:bodyPr/>
                    <a:lstStyle/>
                    <a:p>
                      <a:endParaRPr lang="en-SG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75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SG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T="45707" marB="45707"/>
                </a:tc>
                <a:tc hMerge="1">
                  <a:txBody>
                    <a:bodyPr/>
                    <a:lstStyle/>
                    <a:p>
                      <a:endParaRPr lang="en-SG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</a:t>
                      </a:r>
                      <a:endParaRPr lang="en-SG" sz="1200" dirty="0"/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7EDB8567-2F33-4A51-B29A-83A5ADA463E1}"/>
              </a:ext>
            </a:extLst>
          </p:cNvPr>
          <p:cNvSpPr/>
          <p:nvPr/>
        </p:nvSpPr>
        <p:spPr>
          <a:xfrm>
            <a:off x="6324600" y="2819400"/>
            <a:ext cx="25908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8745" name="TextBox 36">
            <a:extLst>
              <a:ext uri="{FF2B5EF4-FFF2-40B4-BE49-F238E27FC236}">
                <a16:creationId xmlns:a16="http://schemas.microsoft.com/office/drawing/2014/main" id="{0B822DD9-C5BE-49E1-8514-9459272F5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63" y="6203465"/>
            <a:ext cx="3733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Note : </a:t>
            </a:r>
            <a:r>
              <a:rPr lang="en-US" altLang="en-US" sz="1400" dirty="0">
                <a:solidFill>
                  <a:srgbClr val="00B0F0"/>
                </a:solidFill>
                <a:latin typeface="Arial" panose="020B0604020202020204" pitchFamily="34" charset="0"/>
              </a:rPr>
              <a:t>X</a:t>
            </a:r>
            <a:r>
              <a:rPr lang="en-US" altLang="en-US" sz="1400" dirty="0">
                <a:latin typeface="Arial" panose="020B0604020202020204" pitchFamily="34" charset="0"/>
              </a:rPr>
              <a:t> – To be studied / defined</a:t>
            </a:r>
            <a:endParaRPr lang="en-SG" altLang="en-US" sz="1400" dirty="0"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FE0F19-79D0-46EC-BC24-D2C2AA17D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72" y="3121954"/>
            <a:ext cx="882128" cy="5638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208E77-0008-4912-801B-9630DE759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173" y="1869445"/>
            <a:ext cx="882127" cy="4900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D23A03-8867-48F2-ACC5-89EFC86D1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122" y="5618333"/>
            <a:ext cx="1242391" cy="6047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839451-3F22-4272-A9E2-555A96DB1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9559" y="5678191"/>
            <a:ext cx="1698363" cy="6832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20D4B8-635B-431D-8B5B-04A36ACA6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56" y="3906686"/>
            <a:ext cx="1462087" cy="47179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D1E924C-9A38-4CC4-8AC3-854C5713E6A1}"/>
              </a:ext>
            </a:extLst>
          </p:cNvPr>
          <p:cNvSpPr/>
          <p:nvPr/>
        </p:nvSpPr>
        <p:spPr bwMode="auto">
          <a:xfrm>
            <a:off x="-252536" y="3685824"/>
            <a:ext cx="1756658" cy="1199843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AC869F-BAC6-4D01-8056-18AEC2EDC77A}"/>
              </a:ext>
            </a:extLst>
          </p:cNvPr>
          <p:cNvSpPr txBox="1"/>
          <p:nvPr/>
        </p:nvSpPr>
        <p:spPr>
          <a:xfrm>
            <a:off x="-23969" y="3698043"/>
            <a:ext cx="1648138" cy="10787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SG" dirty="0">
              <a:latin typeface="Arial"/>
              <a:cs typeface="Arial"/>
            </a:endParaRPr>
          </a:p>
        </p:txBody>
      </p:sp>
      <p:sp>
        <p:nvSpPr>
          <p:cNvPr id="17" name="Callout: Right Arrow 16">
            <a:extLst>
              <a:ext uri="{FF2B5EF4-FFF2-40B4-BE49-F238E27FC236}">
                <a16:creationId xmlns:a16="http://schemas.microsoft.com/office/drawing/2014/main" id="{D2E25DE5-FEB5-476B-BD27-B166A0894C08}"/>
              </a:ext>
            </a:extLst>
          </p:cNvPr>
          <p:cNvSpPr/>
          <p:nvPr/>
        </p:nvSpPr>
        <p:spPr bwMode="auto">
          <a:xfrm>
            <a:off x="5353878" y="2514600"/>
            <a:ext cx="914400" cy="914400"/>
          </a:xfrm>
          <a:prstGeom prst="rightArrowCallou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8" name="Callout: Right Arrow 17">
            <a:extLst>
              <a:ext uri="{FF2B5EF4-FFF2-40B4-BE49-F238E27FC236}">
                <a16:creationId xmlns:a16="http://schemas.microsoft.com/office/drawing/2014/main" id="{5781106F-B292-4F72-9177-9B8C4575091D}"/>
              </a:ext>
            </a:extLst>
          </p:cNvPr>
          <p:cNvSpPr/>
          <p:nvPr/>
        </p:nvSpPr>
        <p:spPr bwMode="auto">
          <a:xfrm>
            <a:off x="4736999" y="2488903"/>
            <a:ext cx="1575002" cy="914400"/>
          </a:xfrm>
          <a:prstGeom prst="rightArrowCallou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Area to improve</a:t>
            </a: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A4619-FF0B-4294-8296-346B13F4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result shows positive reading with high side of spring rate</a:t>
            </a:r>
            <a:endParaRPr lang="en-S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2766AC-6B0C-466C-8366-676ACD73B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814090"/>
            <a:ext cx="7848871" cy="36321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07F52-012E-4D72-A8D4-48A91AD9E6DE}"/>
              </a:ext>
            </a:extLst>
          </p:cNvPr>
          <p:cNvSpPr txBox="1"/>
          <p:nvPr/>
        </p:nvSpPr>
        <p:spPr>
          <a:xfrm>
            <a:off x="147765" y="1041785"/>
            <a:ext cx="83126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latin typeface="Arial"/>
                <a:cs typeface="Arial"/>
              </a:rPr>
              <a:t>Needle seal force test failure rate dropped from 11% to 0 since started evaluation in  Q1 2020.</a:t>
            </a:r>
          </a:p>
          <a:p>
            <a:pPr marL="342900" indent="-342900">
              <a:buAutoNum type="arabicPeriod"/>
            </a:pPr>
            <a:r>
              <a:rPr lang="en-US" dirty="0">
                <a:latin typeface="Arial"/>
                <a:cs typeface="Arial"/>
              </a:rPr>
              <a:t>Spring force reading variance from different batches was observed during evaluation. Although all test data shows it’s within the spring rate spec (&lt; USL 68 </a:t>
            </a:r>
            <a:r>
              <a:rPr lang="en-US" dirty="0" err="1">
                <a:latin typeface="Arial"/>
                <a:cs typeface="Arial"/>
              </a:rPr>
              <a:t>lb</a:t>
            </a:r>
            <a:r>
              <a:rPr lang="en-US" dirty="0">
                <a:latin typeface="Arial"/>
                <a:cs typeface="Arial"/>
              </a:rPr>
              <a:t>/in and &gt; LSL 48 </a:t>
            </a:r>
            <a:r>
              <a:rPr lang="en-US" dirty="0" err="1">
                <a:latin typeface="Arial"/>
                <a:cs typeface="Arial"/>
              </a:rPr>
              <a:t>lb</a:t>
            </a:r>
            <a:r>
              <a:rPr lang="en-US" dirty="0">
                <a:latin typeface="Arial"/>
                <a:cs typeface="Arial"/>
              </a:rPr>
              <a:t>/in).</a:t>
            </a:r>
          </a:p>
          <a:p>
            <a:pPr marL="342900" indent="-342900">
              <a:buAutoNum type="arabicPeriod"/>
            </a:pPr>
            <a:r>
              <a:rPr lang="en-US" dirty="0">
                <a:latin typeface="Arial"/>
                <a:cs typeface="Arial"/>
              </a:rPr>
              <a:t>An extended evaluation is conducting in Milford to optimize the spring rate spec before releasing new spring drawing with tighten spec. </a:t>
            </a:r>
          </a:p>
          <a:p>
            <a:pPr marL="342900" indent="-342900">
              <a:buAutoNum type="arabicPeriod"/>
            </a:pPr>
            <a:endParaRPr lang="en-SG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148036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8932eebef50b5263b99db8d84d9ecb21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28cc30a8eaa91b1897ac92a663a1da56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956087-D14F-4F4D-BDC5-5E093255F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C57A6C-3851-4B62-844F-4AB1F4E415FD}">
  <ds:schemaRefs>
    <ds:schemaRef ds:uri="http://purl.org/dc/dcmitype/"/>
    <ds:schemaRef ds:uri="aea9ea73-34d9-45e8-acbb-0ab804ccd4f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5ca6415a-0c97-4c39-b3bb-ffce26572dde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1984</TotalTime>
  <Words>516</Words>
  <Application>Microsoft Office PowerPoint</Application>
  <PresentationFormat>On-screen Show (4:3)</PresentationFormat>
  <Paragraphs>98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</vt:lpstr>
      <vt:lpstr>Wingdings 2</vt:lpstr>
      <vt:lpstr>2019 Waters standard 4-3</vt:lpstr>
      <vt:lpstr>2017 Waters Brand</vt:lpstr>
      <vt:lpstr>&lt;FPY improvement on FTN testing in Venture&gt;</vt:lpstr>
      <vt:lpstr>PowerPoint Presentation</vt:lpstr>
      <vt:lpstr>Evaluation result shows positive reading with high side of spring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49</cp:revision>
  <dcterms:created xsi:type="dcterms:W3CDTF">2020-03-31T01:44:02Z</dcterms:created>
  <dcterms:modified xsi:type="dcterms:W3CDTF">2021-04-05T02:24:46Z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