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9"/>
  </p:notesMasterIdLst>
  <p:handoutMasterIdLst>
    <p:handoutMasterId r:id="rId10"/>
  </p:handoutMasterIdLst>
  <p:sldIdLst>
    <p:sldId id="272" r:id="rId6"/>
    <p:sldId id="811" r:id="rId7"/>
    <p:sldId id="825" r:id="rId8"/>
  </p:sldIdLst>
  <p:sldSz cx="9144000" cy="6858000" type="screen4x3"/>
  <p:notesSz cx="6896100" cy="9236075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D"/>
    <a:srgbClr val="AAAA00"/>
    <a:srgbClr val="F5DFE6"/>
    <a:srgbClr val="993355"/>
    <a:srgbClr val="FFE8D1"/>
    <a:srgbClr val="B7F7EF"/>
    <a:srgbClr val="119988"/>
    <a:srgbClr val="D1EDFF"/>
    <a:srgbClr val="E7F6FF"/>
    <a:srgbClr val="C1E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5" autoAdjust="0"/>
    <p:restoredTop sz="94249" autoAdjust="0"/>
  </p:normalViewPr>
  <p:slideViewPr>
    <p:cSldViewPr>
      <p:cViewPr varScale="1">
        <p:scale>
          <a:sx n="72" d="100"/>
          <a:sy n="72" d="100"/>
        </p:scale>
        <p:origin x="11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96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B7BBF515-B460-4969-ABC9-0B8C33DF62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ABC0A7DB-E24B-4941-A373-51C73A018A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SG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37A7DCFC-897A-D744-8B80-63FEB32B0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608E0356-F064-F241-A8E5-63CBB970D1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E4FF0E74-7B39-8F45-AB4C-DD0E75452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886200"/>
            <a:ext cx="8686800" cy="228600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3970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AFCCFE9-7D1F-5841-BA16-21F19B927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1148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108998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E4DAA415-28AC-2045-97A2-F64F8DFF2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222609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5F01823-6462-A740-8F3E-AC50FDF4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45F8AC5-6544-B545-8590-8F5A03704CF4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692" y="-2656"/>
            <a:ext cx="9153144" cy="457200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386CBDA7-59DA-D44F-BD03-8C3E6CFEDC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0361" y="6657945"/>
            <a:ext cx="2464137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©2020 Waters Corporation.  COMPANY CONFIDENTIAL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C64C2C-0EAA-3A4D-8401-92921C74B9A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64" y="361950"/>
            <a:ext cx="1402115" cy="322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889"/>
            <a:ext cx="4620294" cy="1066221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17917"/>
              </p:ext>
            </p:extLst>
          </p:nvPr>
        </p:nvGraphicFramePr>
        <p:xfrm>
          <a:off x="130175" y="832163"/>
          <a:ext cx="8834313" cy="53306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8578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208578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104289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936604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67685">
                  <a:extLst>
                    <a:ext uri="{9D8B030D-6E8A-4147-A177-3AD203B41FA5}">
                      <a16:colId xmlns:a16="http://schemas.microsoft.com/office/drawing/2014/main" val="3113495622"/>
                    </a:ext>
                  </a:extLst>
                </a:gridCol>
                <a:gridCol w="967212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241367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434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Luo </a:t>
                      </a:r>
                      <a:r>
                        <a:rPr lang="en-US" dirty="0" err="1"/>
                        <a:t>HuaZhen</a:t>
                      </a: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1" baseline="0" dirty="0"/>
                        <a:t>Needle seal force test failure drop from 11% to 0%; </a:t>
                      </a:r>
                    </a:p>
                    <a:p>
                      <a:r>
                        <a:rPr lang="en-US" sz="1200" b="1" baseline="0" dirty="0"/>
                        <a:t>Cost saving 376.6 USD/year</a:t>
                      </a: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5151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05 May 2020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43461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77278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j-lt"/>
                        </a:rPr>
                        <a:t>This project is to improve FTN sample manager test First Pass Yield by reducing the Needle Seal Force test failure from 11% to 0% by tightening spring rate spec from </a:t>
                      </a:r>
                      <a:r>
                        <a:rPr lang="en-US" sz="1200" dirty="0">
                          <a:latin typeface="Calibri" pitchFamily="34" charset="0"/>
                        </a:rPr>
                        <a:t>65.7lb/in (+/- 10%) to 63.5lb/inch+10%/-0%.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200" dirty="0">
                        <a:latin typeface="+mj-lt"/>
                      </a:endParaRPr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34346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411110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Q4 2019, Needle seal force failure was identified as area to improve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Q1 2020, provided positive evaluation data to Milford Sustaining Engineering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Q2 2020, Milford is working on Spring rate spec update</a:t>
                      </a:r>
                      <a:endParaRPr lang="en-SG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880589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343461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287978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Q3 2020, implementation of new spring rate spec</a:t>
                      </a:r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To update parts spec, have to go through a cycle of evaluation and across function to get it done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Evaluation progress was affected by Covid-19</a:t>
                      </a:r>
                      <a:endParaRPr lang="en-SG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68144" y="3922772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0" y="0"/>
            <a:ext cx="6842276" cy="832161"/>
          </a:xfrm>
        </p:spPr>
        <p:txBody>
          <a:bodyPr/>
          <a:lstStyle/>
          <a:p>
            <a:r>
              <a:rPr lang="en-US" dirty="0"/>
              <a:t>&lt;FPY improvement on FTN testing in Venture&gt;</a:t>
            </a:r>
            <a:endParaRPr lang="en-SG" dirty="0"/>
          </a:p>
        </p:txBody>
      </p:sp>
      <p:pic>
        <p:nvPicPr>
          <p:cNvPr id="10" name="Picture 9" descr="Starts.png">
            <a:extLst>
              <a:ext uri="{FF2B5EF4-FFF2-40B4-BE49-F238E27FC236}">
                <a16:creationId xmlns:a16="http://schemas.microsoft.com/office/drawing/2014/main" id="{E2848DF7-F100-448B-82DE-F4FAF3091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9" y="395071"/>
            <a:ext cx="503859" cy="31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79033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5">
            <a:extLst>
              <a:ext uri="{FF2B5EF4-FFF2-40B4-BE49-F238E27FC236}">
                <a16:creationId xmlns:a16="http://schemas.microsoft.com/office/drawing/2014/main" id="{EE5BDF06-D413-40D2-B607-743C6D46C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7543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70C0"/>
                </a:solidFill>
              </a:rPr>
              <a:t>Needle Seal Force Test – Force Stack up Analysis</a:t>
            </a:r>
            <a:endParaRPr lang="en-SG" altLang="en-US" sz="2800" b="1">
              <a:solidFill>
                <a:srgbClr val="0070C0"/>
              </a:solidFill>
            </a:endParaRPr>
          </a:p>
        </p:txBody>
      </p:sp>
      <p:sp>
        <p:nvSpPr>
          <p:cNvPr id="28675" name="TextBox 8">
            <a:extLst>
              <a:ext uri="{FF2B5EF4-FFF2-40B4-BE49-F238E27FC236}">
                <a16:creationId xmlns:a16="http://schemas.microsoft.com/office/drawing/2014/main" id="{6163E6C5-01A4-433C-BAF6-1EE167AF2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838200"/>
            <a:ext cx="594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1"/>
          </a:p>
        </p:txBody>
      </p:sp>
      <p:sp>
        <p:nvSpPr>
          <p:cNvPr id="28676" name="TextBox 4">
            <a:extLst>
              <a:ext uri="{FF2B5EF4-FFF2-40B4-BE49-F238E27FC236}">
                <a16:creationId xmlns:a16="http://schemas.microsoft.com/office/drawing/2014/main" id="{564D81B7-0E0E-4F57-A4C0-23D0A9056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632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800"/>
          </a:p>
        </p:txBody>
      </p:sp>
      <p:sp>
        <p:nvSpPr>
          <p:cNvPr id="28677" name="TextBox 7">
            <a:extLst>
              <a:ext uri="{FF2B5EF4-FFF2-40B4-BE49-F238E27FC236}">
                <a16:creationId xmlns:a16="http://schemas.microsoft.com/office/drawing/2014/main" id="{0C173FD4-62B3-4128-BBA4-44D1D8554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85800"/>
            <a:ext cx="88392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400" dirty="0"/>
              <a:t>Spring occupy 60.7% of Test Acceptance specification (&lt; 20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/in).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400" dirty="0"/>
              <a:t>Raw springs are measured from 3</a:t>
            </a:r>
            <a:r>
              <a:rPr lang="en-US" altLang="en-US" sz="1400" baseline="30000" dirty="0"/>
              <a:t>rd</a:t>
            </a:r>
            <a:r>
              <a:rPr lang="en-US" altLang="en-US" sz="1400" dirty="0"/>
              <a:t> party, the compression force is at low side (62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/in, spec : 59 ~ 72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400" dirty="0"/>
              <a:t> Proposed : 	To use spring at high side tolerance – 65.5 ~ 72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/in, to raise up seal force 5~10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                        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	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4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DFA4AC5-194B-421A-962E-CBC994F8130C}"/>
              </a:ext>
            </a:extLst>
          </p:cNvPr>
          <p:cNvCxnSpPr/>
          <p:nvPr/>
        </p:nvCxnSpPr>
        <p:spPr>
          <a:xfrm>
            <a:off x="1752600" y="4038600"/>
            <a:ext cx="29718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665E45-53FF-4CB3-BB86-4BB9615E0734}"/>
              </a:ext>
            </a:extLst>
          </p:cNvPr>
          <p:cNvCxnSpPr/>
          <p:nvPr/>
        </p:nvCxnSpPr>
        <p:spPr>
          <a:xfrm flipH="1" flipV="1">
            <a:off x="3124200" y="2362200"/>
            <a:ext cx="1066800" cy="1676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007677-37D4-4906-B0D1-ED6AF553A3F7}"/>
              </a:ext>
            </a:extLst>
          </p:cNvPr>
          <p:cNvCxnSpPr/>
          <p:nvPr/>
        </p:nvCxnSpPr>
        <p:spPr>
          <a:xfrm flipV="1">
            <a:off x="3048000" y="4038600"/>
            <a:ext cx="1143000" cy="1600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2E1AE4-F736-4B1F-B522-D3C4C2086ABA}"/>
              </a:ext>
            </a:extLst>
          </p:cNvPr>
          <p:cNvCxnSpPr/>
          <p:nvPr/>
        </p:nvCxnSpPr>
        <p:spPr>
          <a:xfrm flipH="1" flipV="1">
            <a:off x="685800" y="2362200"/>
            <a:ext cx="1066800" cy="1676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9278E7-F229-43C3-B8F3-32886836F7C1}"/>
              </a:ext>
            </a:extLst>
          </p:cNvPr>
          <p:cNvCxnSpPr/>
          <p:nvPr/>
        </p:nvCxnSpPr>
        <p:spPr>
          <a:xfrm flipV="1">
            <a:off x="609600" y="4038600"/>
            <a:ext cx="1143000" cy="1600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3" name="TextBox 15">
            <a:extLst>
              <a:ext uri="{FF2B5EF4-FFF2-40B4-BE49-F238E27FC236}">
                <a16:creationId xmlns:a16="http://schemas.microsoft.com/office/drawing/2014/main" id="{8A7AA234-FBD9-4EB6-BD94-3B15DCD44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581400"/>
            <a:ext cx="76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Man</a:t>
            </a:r>
            <a:endParaRPr lang="en-SG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8684" name="TextBox 16">
            <a:extLst>
              <a:ext uri="{FF2B5EF4-FFF2-40B4-BE49-F238E27FC236}">
                <a16:creationId xmlns:a16="http://schemas.microsoft.com/office/drawing/2014/main" id="{7CBB7719-DD88-4549-86E1-DFAF36CE3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1148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Method</a:t>
            </a:r>
            <a:endParaRPr lang="en-SG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8685" name="TextBox 17">
            <a:extLst>
              <a:ext uri="{FF2B5EF4-FFF2-40B4-BE49-F238E27FC236}">
                <a16:creationId xmlns:a16="http://schemas.microsoft.com/office/drawing/2014/main" id="{B87AD7B9-8512-4697-8BA7-4F4CE81A3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Material</a:t>
            </a:r>
            <a:endParaRPr lang="en-SG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8686" name="TextBox 18">
            <a:extLst>
              <a:ext uri="{FF2B5EF4-FFF2-40B4-BE49-F238E27FC236}">
                <a16:creationId xmlns:a16="http://schemas.microsoft.com/office/drawing/2014/main" id="{8D100A73-BB72-4B1D-BA60-7C0E1473A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6576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Machine</a:t>
            </a:r>
            <a:endParaRPr lang="en-SG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8D5C34-4CCA-4C15-A052-906668C8FC1B}"/>
              </a:ext>
            </a:extLst>
          </p:cNvPr>
          <p:cNvCxnSpPr/>
          <p:nvPr/>
        </p:nvCxnSpPr>
        <p:spPr>
          <a:xfrm flipH="1">
            <a:off x="3200400" y="25146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8" name="TextBox 22">
            <a:extLst>
              <a:ext uri="{FF2B5EF4-FFF2-40B4-BE49-F238E27FC236}">
                <a16:creationId xmlns:a16="http://schemas.microsoft.com/office/drawing/2014/main" id="{4FD3DE04-3C38-4BBB-8413-48F4BD461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052638"/>
            <a:ext cx="1447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Operator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No new trainee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B8E2CE6-863E-45E8-81CD-4046553D5AFB}"/>
              </a:ext>
            </a:extLst>
          </p:cNvPr>
          <p:cNvCxnSpPr/>
          <p:nvPr/>
        </p:nvCxnSpPr>
        <p:spPr>
          <a:xfrm flipH="1">
            <a:off x="3124200" y="55626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0" name="TextBox 24">
            <a:extLst>
              <a:ext uri="{FF2B5EF4-FFF2-40B4-BE49-F238E27FC236}">
                <a16:creationId xmlns:a16="http://schemas.microsoft.com/office/drawing/2014/main" id="{D5B5D2C6-2509-431B-AF21-31EE33E8C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4953000"/>
            <a:ext cx="175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Seating</a:t>
            </a:r>
            <a:r>
              <a:rPr lang="en-US" altLang="en-US" sz="1200">
                <a:latin typeface="Arial" panose="020B0604020202020204" pitchFamily="34" charset="0"/>
              </a:rPr>
              <a:t> Port Locking Nut on spring 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1.17lb/in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4BEC767-CB7F-48CD-87DD-B1998FCC2431}"/>
              </a:ext>
            </a:extLst>
          </p:cNvPr>
          <p:cNvCxnSpPr/>
          <p:nvPr/>
        </p:nvCxnSpPr>
        <p:spPr>
          <a:xfrm>
            <a:off x="0" y="4876800"/>
            <a:ext cx="1066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2" name="TextBox 27">
            <a:extLst>
              <a:ext uri="{FF2B5EF4-FFF2-40B4-BE49-F238E27FC236}">
                <a16:creationId xmlns:a16="http://schemas.microsoft.com/office/drawing/2014/main" id="{6FFDBE4F-5057-4796-A996-27148C3F6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105400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Position</a:t>
            </a:r>
            <a:r>
              <a:rPr lang="en-US" altLang="en-US" sz="1200">
                <a:latin typeface="Arial" panose="020B0604020202020204" pitchFamily="34" charset="0"/>
              </a:rPr>
              <a:t> Wash Cup  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2.6lb/in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61D1B3C-BCE6-4FCD-BCC2-320528440300}"/>
              </a:ext>
            </a:extLst>
          </p:cNvPr>
          <p:cNvCxnSpPr/>
          <p:nvPr/>
        </p:nvCxnSpPr>
        <p:spPr>
          <a:xfrm>
            <a:off x="2286000" y="5562600"/>
            <a:ext cx="762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4" name="TextBox 29">
            <a:extLst>
              <a:ext uri="{FF2B5EF4-FFF2-40B4-BE49-F238E27FC236}">
                <a16:creationId xmlns:a16="http://schemas.microsoft.com/office/drawing/2014/main" id="{0821F09F-AF72-4134-95B5-4B8A36759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338638"/>
            <a:ext cx="1447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latin typeface="Arial" panose="020B0604020202020204" pitchFamily="34" charset="0"/>
              </a:rPr>
              <a:t>Spring Tolerance (</a:t>
            </a:r>
            <a:r>
              <a:rPr lang="en-US" altLang="en-US" sz="1200" b="1" dirty="0">
                <a:solidFill>
                  <a:srgbClr val="00B0F0"/>
                </a:solidFill>
                <a:latin typeface="Arial" panose="020B0604020202020204" pitchFamily="34" charset="0"/>
              </a:rPr>
              <a:t>12.14lb/in</a:t>
            </a:r>
            <a:r>
              <a:rPr lang="en-US" altLang="en-US" sz="1200" b="1" dirty="0">
                <a:latin typeface="Arial" panose="020B0604020202020204" pitchFamily="34" charset="0"/>
              </a:rPr>
              <a:t>)</a:t>
            </a:r>
            <a:endParaRPr lang="en-SG" altLang="en-US" sz="1200" b="1" dirty="0">
              <a:latin typeface="Arial" panose="020B0604020202020204" pitchFamily="34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65A29E8-EDCA-4AFF-AE74-048D690AEA55}"/>
              </a:ext>
            </a:extLst>
          </p:cNvPr>
          <p:cNvCxnSpPr/>
          <p:nvPr/>
        </p:nvCxnSpPr>
        <p:spPr>
          <a:xfrm flipH="1">
            <a:off x="1143000" y="48768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6" name="TextBox 31">
            <a:extLst>
              <a:ext uri="{FF2B5EF4-FFF2-40B4-BE49-F238E27FC236}">
                <a16:creationId xmlns:a16="http://schemas.microsoft.com/office/drawing/2014/main" id="{D44AFE2E-BE75-4A09-B2B6-43EF293BC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414838"/>
            <a:ext cx="1219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Control PCBA </a:t>
            </a:r>
            <a:r>
              <a:rPr lang="en-US" altLang="en-US" sz="1200">
                <a:latin typeface="Arial" panose="020B0604020202020204" pitchFamily="34" charset="0"/>
              </a:rPr>
              <a:t>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 X 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9C2610E-6D06-4F33-A2FC-69C9071060B3}"/>
              </a:ext>
            </a:extLst>
          </p:cNvPr>
          <p:cNvCxnSpPr/>
          <p:nvPr/>
        </p:nvCxnSpPr>
        <p:spPr>
          <a:xfrm>
            <a:off x="228600" y="5410200"/>
            <a:ext cx="533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8" name="TextBox 34">
            <a:extLst>
              <a:ext uri="{FF2B5EF4-FFF2-40B4-BE49-F238E27FC236}">
                <a16:creationId xmlns:a16="http://schemas.microsoft.com/office/drawing/2014/main" id="{B3911EA2-BDA6-4AA5-A431-F82CB8465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48238"/>
            <a:ext cx="99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Load Cell </a:t>
            </a:r>
            <a:r>
              <a:rPr lang="en-US" altLang="en-US" sz="1200">
                <a:latin typeface="Arial" panose="020B0604020202020204" pitchFamily="34" charset="0"/>
              </a:rPr>
              <a:t>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X 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1FFEAAC-8B34-4798-8FA6-257BEA19AAD5}"/>
              </a:ext>
            </a:extLst>
          </p:cNvPr>
          <p:cNvCxnSpPr/>
          <p:nvPr/>
        </p:nvCxnSpPr>
        <p:spPr>
          <a:xfrm flipH="1">
            <a:off x="1524000" y="36576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00" name="TextBox 36">
            <a:extLst>
              <a:ext uri="{FF2B5EF4-FFF2-40B4-BE49-F238E27FC236}">
                <a16:creationId xmlns:a16="http://schemas.microsoft.com/office/drawing/2014/main" id="{016A38C0-DB86-4B21-B112-A17C00FA8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2420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Fixture</a:t>
            </a:r>
            <a:r>
              <a:rPr lang="en-US" altLang="en-US" sz="1200">
                <a:latin typeface="Arial" panose="020B0604020202020204" pitchFamily="34" charset="0"/>
              </a:rPr>
              <a:t> (Wash Cup misalignment)(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X 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DA737B1-6D7B-4AEF-A9D0-8E5459765129}"/>
              </a:ext>
            </a:extLst>
          </p:cNvPr>
          <p:cNvCxnSpPr/>
          <p:nvPr/>
        </p:nvCxnSpPr>
        <p:spPr>
          <a:xfrm flipH="1">
            <a:off x="1143000" y="30480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02" name="TextBox 38">
            <a:extLst>
              <a:ext uri="{FF2B5EF4-FFF2-40B4-BE49-F238E27FC236}">
                <a16:creationId xmlns:a16="http://schemas.microsoft.com/office/drawing/2014/main" id="{842B6C5A-DCDE-4D5B-9C48-D6342556A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438400"/>
            <a:ext cx="1371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Test Software </a:t>
            </a:r>
            <a:r>
              <a:rPr lang="en-US" altLang="en-US" sz="1200">
                <a:latin typeface="Arial" panose="020B0604020202020204" pitchFamily="34" charset="0"/>
              </a:rPr>
              <a:t>(Needle travelling distance )(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X 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C95F149-2485-4E20-8DBA-41013E6CA97E}"/>
              </a:ext>
            </a:extLst>
          </p:cNvPr>
          <p:cNvCxnSpPr/>
          <p:nvPr/>
        </p:nvCxnSpPr>
        <p:spPr>
          <a:xfrm flipH="1">
            <a:off x="3581400" y="31242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04" name="TextBox 40">
            <a:extLst>
              <a:ext uri="{FF2B5EF4-FFF2-40B4-BE49-F238E27FC236}">
                <a16:creationId xmlns:a16="http://schemas.microsoft.com/office/drawing/2014/main" id="{A11E1353-1D1E-40B5-B53B-8C4DF47E9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667000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Discipline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As per WI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sp>
        <p:nvSpPr>
          <p:cNvPr id="28705" name="TextBox 41">
            <a:extLst>
              <a:ext uri="{FF2B5EF4-FFF2-40B4-BE49-F238E27FC236}">
                <a16:creationId xmlns:a16="http://schemas.microsoft.com/office/drawing/2014/main" id="{8319CA08-6003-4FEB-8C84-185DEA8F1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505200"/>
            <a:ext cx="1295400" cy="8302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</a:rPr>
              <a:t>Needle Seal Force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</a:rPr>
              <a:t>&lt; 20 lb/in</a:t>
            </a:r>
            <a:endParaRPr lang="en-SG" altLang="en-US" sz="16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39997A6-E606-4F0B-8784-C38D308EA643}"/>
              </a:ext>
            </a:extLst>
          </p:cNvPr>
          <p:cNvGraphicFramePr>
            <a:graphicFrameLocks noGrp="1"/>
          </p:cNvGraphicFramePr>
          <p:nvPr/>
        </p:nvGraphicFramePr>
        <p:xfrm>
          <a:off x="6324600" y="2301875"/>
          <a:ext cx="2590800" cy="4236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0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Parts</a:t>
                      </a:r>
                      <a:endParaRPr lang="en-SG" sz="14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Force </a:t>
                      </a:r>
                      <a:r>
                        <a:rPr lang="en-US" sz="1400" dirty="0" err="1"/>
                        <a:t>Ib</a:t>
                      </a:r>
                      <a:r>
                        <a:rPr lang="en-US" sz="1400" dirty="0"/>
                        <a:t>/in</a:t>
                      </a:r>
                      <a:endParaRPr lang="en-SG" sz="14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% of </a:t>
                      </a:r>
                    </a:p>
                    <a:p>
                      <a:pPr algn="ctr"/>
                      <a:r>
                        <a:rPr lang="en-US" sz="1400" dirty="0"/>
                        <a:t>20 lb/in</a:t>
                      </a:r>
                      <a:endParaRPr lang="en-SG" sz="14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Spring Tolerance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12.14</a:t>
                      </a:r>
                      <a:endParaRPr lang="en-SG" sz="12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60.70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Port Seating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1.17</a:t>
                      </a:r>
                      <a:endParaRPr lang="en-SG" sz="12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5.85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Wash</a:t>
                      </a:r>
                      <a:r>
                        <a:rPr lang="en-US" sz="1200" b="1" baseline="0" dirty="0"/>
                        <a:t> cup position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2.60</a:t>
                      </a:r>
                      <a:endParaRPr lang="en-SG" sz="12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13.0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1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Fixture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  <a:endParaRPr lang="en-SG" sz="1200" dirty="0"/>
                    </a:p>
                  </a:txBody>
                  <a:tcPr marT="45707" marB="45707"/>
                </a:tc>
                <a:tc rowSpan="4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1200" dirty="0"/>
                        <a:t>20.45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Test Software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  <a:endParaRPr lang="en-SG" sz="1200" dirty="0"/>
                    </a:p>
                  </a:txBody>
                  <a:tcPr marT="45707" marB="45707"/>
                </a:tc>
                <a:tc vMerge="1">
                  <a:txBody>
                    <a:bodyPr/>
                    <a:lstStyle/>
                    <a:p>
                      <a:endParaRPr lang="en-SG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71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Load Cell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  <a:endParaRPr lang="en-SG" sz="1200" dirty="0"/>
                    </a:p>
                  </a:txBody>
                  <a:tcPr marT="45707" marB="45707"/>
                </a:tc>
                <a:tc vMerge="1">
                  <a:txBody>
                    <a:bodyPr/>
                    <a:lstStyle/>
                    <a:p>
                      <a:endParaRPr lang="en-SG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Control</a:t>
                      </a:r>
                      <a:r>
                        <a:rPr lang="en-US" sz="1200" b="1" baseline="0" dirty="0"/>
                        <a:t> PCBA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  <a:endParaRPr lang="en-SG" sz="1200" dirty="0"/>
                    </a:p>
                  </a:txBody>
                  <a:tcPr marT="45707" marB="45707"/>
                </a:tc>
                <a:tc vMerge="1">
                  <a:txBody>
                    <a:bodyPr/>
                    <a:lstStyle/>
                    <a:p>
                      <a:endParaRPr lang="en-SG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75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SG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T="45707" marB="45707"/>
                </a:tc>
                <a:tc hMerge="1">
                  <a:txBody>
                    <a:bodyPr/>
                    <a:lstStyle/>
                    <a:p>
                      <a:endParaRPr lang="en-SG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7EDB8567-2F33-4A51-B29A-83A5ADA463E1}"/>
              </a:ext>
            </a:extLst>
          </p:cNvPr>
          <p:cNvSpPr/>
          <p:nvPr/>
        </p:nvSpPr>
        <p:spPr>
          <a:xfrm>
            <a:off x="6324600" y="2819400"/>
            <a:ext cx="2590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8745" name="TextBox 36">
            <a:extLst>
              <a:ext uri="{FF2B5EF4-FFF2-40B4-BE49-F238E27FC236}">
                <a16:creationId xmlns:a16="http://schemas.microsoft.com/office/drawing/2014/main" id="{0B822DD9-C5BE-49E1-8514-9459272F5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263" y="6203465"/>
            <a:ext cx="3733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Note : </a:t>
            </a:r>
            <a:r>
              <a:rPr lang="en-US" altLang="en-US" sz="1400" dirty="0">
                <a:solidFill>
                  <a:srgbClr val="00B0F0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400" dirty="0">
                <a:latin typeface="Arial" panose="020B0604020202020204" pitchFamily="34" charset="0"/>
              </a:rPr>
              <a:t> – To be studied / defined</a:t>
            </a:r>
            <a:endParaRPr lang="en-SG" altLang="en-US" sz="1400" dirty="0">
              <a:latin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FE0F19-79D0-46EC-BC24-D2C2AA17D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72" y="3121954"/>
            <a:ext cx="882128" cy="5638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208E77-0008-4912-801B-9630DE759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173" y="1869445"/>
            <a:ext cx="882127" cy="4900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D23A03-8867-48F2-ACC5-89EFC86D1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122" y="5618333"/>
            <a:ext cx="1242391" cy="6047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839451-3F22-4272-A9E2-555A96DB1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3237" y="5678191"/>
            <a:ext cx="1698363" cy="6832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20D4B8-635B-431D-8B5B-04A36ACA65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56" y="3906686"/>
            <a:ext cx="1462087" cy="47179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5">
            <a:extLst>
              <a:ext uri="{FF2B5EF4-FFF2-40B4-BE49-F238E27FC236}">
                <a16:creationId xmlns:a16="http://schemas.microsoft.com/office/drawing/2014/main" id="{28A2B420-C1B3-4150-B3F3-208FB44EC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61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70C0"/>
                </a:solidFill>
              </a:rPr>
              <a:t>Needle Seal Force Test – Spring 63.5lb/inch (+10% and -0)</a:t>
            </a:r>
            <a:endParaRPr lang="en-SG" altLang="en-US" sz="2400" b="1" dirty="0">
              <a:solidFill>
                <a:srgbClr val="0070C0"/>
              </a:solidFill>
            </a:endParaRPr>
          </a:p>
        </p:txBody>
      </p:sp>
      <p:sp>
        <p:nvSpPr>
          <p:cNvPr id="34819" name="TextBox 4">
            <a:extLst>
              <a:ext uri="{FF2B5EF4-FFF2-40B4-BE49-F238E27FC236}">
                <a16:creationId xmlns:a16="http://schemas.microsoft.com/office/drawing/2014/main" id="{1949B0A4-A548-4850-928F-A24CDCD43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632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800"/>
          </a:p>
        </p:txBody>
      </p:sp>
      <p:pic>
        <p:nvPicPr>
          <p:cNvPr id="34820" name="Picture 9">
            <a:extLst>
              <a:ext uri="{FF2B5EF4-FFF2-40B4-BE49-F238E27FC236}">
                <a16:creationId xmlns:a16="http://schemas.microsoft.com/office/drawing/2014/main" id="{F5821CD5-48CB-420E-AEE9-C4FD7F93D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5334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Box 11">
            <a:extLst>
              <a:ext uri="{FF2B5EF4-FFF2-40B4-BE49-F238E27FC236}">
                <a16:creationId xmlns:a16="http://schemas.microsoft.com/office/drawing/2014/main" id="{F91D512B-86A7-427C-931F-5DAC23D1F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105400"/>
            <a:ext cx="762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 b="1">
                <a:latin typeface="Arial" panose="020B0604020202020204" pitchFamily="34" charset="0"/>
              </a:rPr>
              <a:t>19 Dec</a:t>
            </a:r>
            <a:endParaRPr lang="en-SG" altLang="en-US" sz="1100" b="1">
              <a:latin typeface="Arial" panose="020B0604020202020204" pitchFamily="34" charset="0"/>
            </a:endParaRPr>
          </a:p>
        </p:txBody>
      </p:sp>
      <p:pic>
        <p:nvPicPr>
          <p:cNvPr id="34822" name="Picture 15">
            <a:extLst>
              <a:ext uri="{FF2B5EF4-FFF2-40B4-BE49-F238E27FC236}">
                <a16:creationId xmlns:a16="http://schemas.microsoft.com/office/drawing/2014/main" id="{3C2E10BD-B64F-4240-84B9-1289709D7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438400"/>
            <a:ext cx="25717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Box 19">
            <a:extLst>
              <a:ext uri="{FF2B5EF4-FFF2-40B4-BE49-F238E27FC236}">
                <a16:creationId xmlns:a16="http://schemas.microsoft.com/office/drawing/2014/main" id="{515E32B3-0050-43B5-B717-33D5E7C58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3505200"/>
            <a:ext cx="20574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 b="1">
                <a:latin typeface="Arial" panose="020B0604020202020204" pitchFamily="34" charset="0"/>
              </a:rPr>
              <a:t>Based on shifted test data,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Arial" panose="020B0604020202020204" pitchFamily="34" charset="0"/>
              </a:rPr>
              <a:t>Max Reading: 65.79 lb/in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Arial" panose="020B0604020202020204" pitchFamily="34" charset="0"/>
              </a:rPr>
              <a:t>Min Reading: 51.22 lb/in</a:t>
            </a:r>
            <a:endParaRPr lang="en-SG" altLang="en-US" sz="1100">
              <a:latin typeface="Arial" panose="020B0604020202020204" pitchFamily="34" charset="0"/>
            </a:endParaRPr>
          </a:p>
        </p:txBody>
      </p:sp>
      <p:pic>
        <p:nvPicPr>
          <p:cNvPr id="34824" name="Picture 15">
            <a:extLst>
              <a:ext uri="{FF2B5EF4-FFF2-40B4-BE49-F238E27FC236}">
                <a16:creationId xmlns:a16="http://schemas.microsoft.com/office/drawing/2014/main" id="{5D3B17CB-D8B2-4CDA-A6EC-C31E1F585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4600"/>
            <a:ext cx="6091238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16">
            <a:extLst>
              <a:ext uri="{FF2B5EF4-FFF2-40B4-BE49-F238E27FC236}">
                <a16:creationId xmlns:a16="http://schemas.microsoft.com/office/drawing/2014/main" id="{B64E6D39-4BCF-4327-BE05-EC00691EA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90800"/>
            <a:ext cx="16383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DB80F3-7430-4519-BE4E-7AB0DE1B99DB}"/>
              </a:ext>
            </a:extLst>
          </p:cNvPr>
          <p:cNvCxnSpPr/>
          <p:nvPr/>
        </p:nvCxnSpPr>
        <p:spPr>
          <a:xfrm>
            <a:off x="2819400" y="1981200"/>
            <a:ext cx="0" cy="381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FAC8A9FC-CDAD-4C17-A65D-B2495AAFFD43}"/>
              </a:ext>
            </a:extLst>
          </p:cNvPr>
          <p:cNvSpPr/>
          <p:nvPr/>
        </p:nvSpPr>
        <p:spPr>
          <a:xfrm>
            <a:off x="2667000" y="2514600"/>
            <a:ext cx="533400" cy="1981200"/>
          </a:xfrm>
          <a:prstGeom prst="ellipse">
            <a:avLst/>
          </a:prstGeom>
          <a:solidFill>
            <a:schemeClr val="accent1">
              <a:alpha val="3100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F015C65-36B8-48F4-8ECD-DEF662E8810D}"/>
              </a:ext>
            </a:extLst>
          </p:cNvPr>
          <p:cNvSpPr/>
          <p:nvPr/>
        </p:nvSpPr>
        <p:spPr>
          <a:xfrm>
            <a:off x="2743200" y="2743200"/>
            <a:ext cx="3276600" cy="11430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DDB18E9-B746-445F-8232-88A9CE2913D1}"/>
              </a:ext>
            </a:extLst>
          </p:cNvPr>
          <p:cNvCxnSpPr/>
          <p:nvPr/>
        </p:nvCxnSpPr>
        <p:spPr>
          <a:xfrm flipH="1">
            <a:off x="5257800" y="2895600"/>
            <a:ext cx="1295400" cy="3810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E36CD1F-07CE-4C6E-AD85-415DF032B6B0}"/>
              </a:ext>
            </a:extLst>
          </p:cNvPr>
          <p:cNvCxnSpPr/>
          <p:nvPr/>
        </p:nvCxnSpPr>
        <p:spPr>
          <a:xfrm>
            <a:off x="2286000" y="2743200"/>
            <a:ext cx="457200" cy="152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3B066B1-9498-4053-AD00-8977039181CF}"/>
              </a:ext>
            </a:extLst>
          </p:cNvPr>
          <p:cNvCxnSpPr/>
          <p:nvPr/>
        </p:nvCxnSpPr>
        <p:spPr>
          <a:xfrm>
            <a:off x="533400" y="2819400"/>
            <a:ext cx="5791200" cy="0"/>
          </a:xfrm>
          <a:prstGeom prst="line">
            <a:avLst/>
          </a:prstGeom>
          <a:ln w="158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D2A8C1C-7864-4A05-84BF-7F00CD3A1CEE}"/>
              </a:ext>
            </a:extLst>
          </p:cNvPr>
          <p:cNvCxnSpPr/>
          <p:nvPr/>
        </p:nvCxnSpPr>
        <p:spPr>
          <a:xfrm>
            <a:off x="533400" y="4191000"/>
            <a:ext cx="5791200" cy="0"/>
          </a:xfrm>
          <a:prstGeom prst="line">
            <a:avLst/>
          </a:prstGeom>
          <a:ln w="158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>
            <a:extLst>
              <a:ext uri="{FF2B5EF4-FFF2-40B4-BE49-F238E27FC236}">
                <a16:creationId xmlns:a16="http://schemas.microsoft.com/office/drawing/2014/main" id="{AFE65F8B-055B-4D01-B9AC-ED1D8A24C716}"/>
              </a:ext>
            </a:extLst>
          </p:cNvPr>
          <p:cNvSpPr txBox="1"/>
          <p:nvPr/>
        </p:nvSpPr>
        <p:spPr>
          <a:xfrm>
            <a:off x="5638800" y="2590800"/>
            <a:ext cx="914400" cy="247650"/>
          </a:xfrm>
          <a:prstGeom prst="rect">
            <a:avLst/>
          </a:prstGeom>
          <a:solidFill>
            <a:schemeClr val="lt1">
              <a:alpha val="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SG" b="1" dirty="0"/>
              <a:t>USL: 68lb/in</a:t>
            </a:r>
          </a:p>
        </p:txBody>
      </p:sp>
      <p:sp>
        <p:nvSpPr>
          <p:cNvPr id="23" name="TextBox 6">
            <a:extLst>
              <a:ext uri="{FF2B5EF4-FFF2-40B4-BE49-F238E27FC236}">
                <a16:creationId xmlns:a16="http://schemas.microsoft.com/office/drawing/2014/main" id="{09F3B41C-D1EA-4997-9A61-433EF8B0FD38}"/>
              </a:ext>
            </a:extLst>
          </p:cNvPr>
          <p:cNvSpPr txBox="1"/>
          <p:nvPr/>
        </p:nvSpPr>
        <p:spPr>
          <a:xfrm>
            <a:off x="5638800" y="4191000"/>
            <a:ext cx="914400" cy="247650"/>
          </a:xfrm>
          <a:prstGeom prst="rect">
            <a:avLst/>
          </a:prstGeom>
          <a:solidFill>
            <a:schemeClr val="lt1">
              <a:alpha val="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SG" b="1" dirty="0"/>
              <a:t>LSL: 48lb/in</a:t>
            </a:r>
          </a:p>
        </p:txBody>
      </p:sp>
    </p:spTree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71189E4-6FB0-8440-99CE-089CC2731234}" vid="{EA955FC7-6E1C-7142-AA89-99602EE4D2DB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071189E4-6FB0-8440-99CE-089CC2731234}" vid="{A994EC05-D934-F340-9D49-F95179E3C3D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8932eebef50b5263b99db8d84d9ecb21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28cc30a8eaa91b1897ac92a663a1da56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F0256E-8CE6-4FD2-91C5-5601FCC82A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C57A6C-3851-4B62-844F-4AB1F4E415FD}">
  <ds:schemaRefs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5ca6415a-0c97-4c39-b3bb-ffce26572dde"/>
    <ds:schemaRef ds:uri="http://purl.org/dc/terms/"/>
    <ds:schemaRef ds:uri="http://schemas.microsoft.com/office/2006/metadata/properties"/>
    <ds:schemaRef ds:uri="http://schemas.microsoft.com/office/infopath/2007/PartnerControls"/>
    <ds:schemaRef ds:uri="aea9ea73-34d9-45e8-acbb-0ab804ccd4f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9956087-D14F-4F4D-BDC5-5E093255FE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4-3</Template>
  <TotalTime>1900</TotalTime>
  <Words>414</Words>
  <Application>Microsoft Office PowerPoint</Application>
  <PresentationFormat>On-screen Show (4:3)</PresentationFormat>
  <Paragraphs>101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Courier New</vt:lpstr>
      <vt:lpstr>Verdana</vt:lpstr>
      <vt:lpstr>Wingdings</vt:lpstr>
      <vt:lpstr>Wingdings 2</vt:lpstr>
      <vt:lpstr>2019 Waters standard 4-3</vt:lpstr>
      <vt:lpstr>2017 Waters Brand</vt:lpstr>
      <vt:lpstr>&lt;FPY improvement on FTN testing in Venture&gt;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Teo</dc:creator>
  <cp:lastModifiedBy>HuaZhen Luo</cp:lastModifiedBy>
  <cp:revision>41</cp:revision>
  <dcterms:created xsi:type="dcterms:W3CDTF">2020-03-31T01:44:02Z</dcterms:created>
  <dcterms:modified xsi:type="dcterms:W3CDTF">2020-05-08T05:29:27Z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