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5"/>
  </p:notesMasterIdLst>
  <p:handoutMasterIdLst>
    <p:handoutMasterId r:id="rId16"/>
  </p:handoutMasterIdLst>
  <p:sldIdLst>
    <p:sldId id="271" r:id="rId6"/>
    <p:sldId id="258" r:id="rId7"/>
    <p:sldId id="272" r:id="rId8"/>
    <p:sldId id="273" r:id="rId9"/>
    <p:sldId id="274" r:id="rId10"/>
    <p:sldId id="259" r:id="rId11"/>
    <p:sldId id="276" r:id="rId12"/>
    <p:sldId id="277" r:id="rId13"/>
    <p:sldId id="278" r:id="rId14"/>
  </p:sldIdLst>
  <p:sldSz cx="9144000" cy="6858000" type="screen4x3"/>
  <p:notesSz cx="6896100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64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28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0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</a:t>
            </a:r>
            <a:r>
              <a:rPr lang="en-US" dirty="0" err="1"/>
              <a:t>colour</a:t>
            </a:r>
            <a:r>
              <a:rPr lang="en-US" dirty="0"/>
              <a:t> per pillar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3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553754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Desmond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Business Growth</a:t>
                      </a: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Financial savings ($ TBA)</a:t>
                      </a:r>
                      <a:endParaRPr lang="en-SG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&lt;date of update&gt;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Kickoff meeting done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Tester transfer to CM – May ‘20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Line setup at CM – May ’20</a:t>
                      </a:r>
                      <a:endParaRPr lang="en-SG" sz="1400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Unable to perform on-site training due to travel restrictions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Arc FTN Transfer</a:t>
            </a:r>
            <a:endParaRPr lang="en-SG" dirty="0"/>
          </a:p>
        </p:txBody>
      </p:sp>
      <p:pic>
        <p:nvPicPr>
          <p:cNvPr id="8" name="Picture 7" descr="Growth.png">
            <a:extLst>
              <a:ext uri="{FF2B5EF4-FFF2-40B4-BE49-F238E27FC236}">
                <a16:creationId xmlns:a16="http://schemas.microsoft.com/office/drawing/2014/main" id="{82B7A687-246D-44B1-AB97-AED35B77C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1" y="332656"/>
            <a:ext cx="408215" cy="39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32389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103234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Details (e.g. PPV 70K etc)</a:t>
                      </a:r>
                      <a:endParaRPr lang="en-SG" sz="12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8" name="Picture 7" descr="Lightbulb.png">
            <a:extLst>
              <a:ext uri="{FF2B5EF4-FFF2-40B4-BE49-F238E27FC236}">
                <a16:creationId xmlns:a16="http://schemas.microsoft.com/office/drawing/2014/main" id="{07A3FC33-F9FC-4F5D-8A5A-3209DBD91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9"/>
            <a:ext cx="342552" cy="52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52289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460698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971633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Purpose 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grpSp>
        <p:nvGrpSpPr>
          <p:cNvPr id="15" name="Group 85">
            <a:extLst>
              <a:ext uri="{FF2B5EF4-FFF2-40B4-BE49-F238E27FC236}">
                <a16:creationId xmlns:a16="http://schemas.microsoft.com/office/drawing/2014/main" id="{4F1AD080-0135-40FC-974E-F23898CAE276}"/>
              </a:ext>
            </a:extLst>
          </p:cNvPr>
          <p:cNvGrpSpPr/>
          <p:nvPr/>
        </p:nvGrpSpPr>
        <p:grpSpPr>
          <a:xfrm>
            <a:off x="229554" y="332656"/>
            <a:ext cx="425128" cy="425128"/>
            <a:chOff x="1975523" y="3586341"/>
            <a:chExt cx="425128" cy="425128"/>
          </a:xfrm>
        </p:grpSpPr>
        <p:sp>
          <p:nvSpPr>
            <p:cNvPr id="16" name="Freeform: Shape 58">
              <a:extLst>
                <a:ext uri="{FF2B5EF4-FFF2-40B4-BE49-F238E27FC236}">
                  <a16:creationId xmlns:a16="http://schemas.microsoft.com/office/drawing/2014/main" id="{04E9678F-EA5B-495A-8670-108C41BF61D8}"/>
                </a:ext>
              </a:extLst>
            </p:cNvPr>
            <p:cNvSpPr/>
            <p:nvPr/>
          </p:nvSpPr>
          <p:spPr bwMode="auto">
            <a:xfrm>
              <a:off x="2004073" y="3614891"/>
              <a:ext cx="368029" cy="368029"/>
            </a:xfrm>
            <a:custGeom>
              <a:avLst/>
              <a:gdLst>
                <a:gd name="connsiteX0" fmla="*/ 184015 w 368029"/>
                <a:gd name="connsiteY0" fmla="*/ 41468 h 368029"/>
                <a:gd name="connsiteX1" fmla="*/ 41468 w 368029"/>
                <a:gd name="connsiteY1" fmla="*/ 184015 h 368029"/>
                <a:gd name="connsiteX2" fmla="*/ 184015 w 368029"/>
                <a:gd name="connsiteY2" fmla="*/ 326562 h 368029"/>
                <a:gd name="connsiteX3" fmla="*/ 326562 w 368029"/>
                <a:gd name="connsiteY3" fmla="*/ 184015 h 368029"/>
                <a:gd name="connsiteX4" fmla="*/ 184015 w 368029"/>
                <a:gd name="connsiteY4" fmla="*/ 41468 h 368029"/>
                <a:gd name="connsiteX5" fmla="*/ 184015 w 368029"/>
                <a:gd name="connsiteY5" fmla="*/ 0 h 368029"/>
                <a:gd name="connsiteX6" fmla="*/ 205137 w 368029"/>
                <a:gd name="connsiteY6" fmla="*/ 23577 h 368029"/>
                <a:gd name="connsiteX7" fmla="*/ 231641 w 368029"/>
                <a:gd name="connsiteY7" fmla="*/ 6270 h 368029"/>
                <a:gd name="connsiteX8" fmla="*/ 245941 w 368029"/>
                <a:gd name="connsiteY8" fmla="*/ 34510 h 368029"/>
                <a:gd name="connsiteX9" fmla="*/ 276022 w 368029"/>
                <a:gd name="connsiteY9" fmla="*/ 24653 h 368029"/>
                <a:gd name="connsiteX10" fmla="*/ 282525 w 368029"/>
                <a:gd name="connsiteY10" fmla="*/ 55633 h 368029"/>
                <a:gd name="connsiteX11" fmla="*/ 314132 w 368029"/>
                <a:gd name="connsiteY11" fmla="*/ 53897 h 368029"/>
                <a:gd name="connsiteX12" fmla="*/ 312396 w 368029"/>
                <a:gd name="connsiteY12" fmla="*/ 85504 h 368029"/>
                <a:gd name="connsiteX13" fmla="*/ 343376 w 368029"/>
                <a:gd name="connsiteY13" fmla="*/ 92007 h 368029"/>
                <a:gd name="connsiteX14" fmla="*/ 333519 w 368029"/>
                <a:gd name="connsiteY14" fmla="*/ 122088 h 368029"/>
                <a:gd name="connsiteX15" fmla="*/ 361759 w 368029"/>
                <a:gd name="connsiteY15" fmla="*/ 136388 h 368029"/>
                <a:gd name="connsiteX16" fmla="*/ 344452 w 368029"/>
                <a:gd name="connsiteY16" fmla="*/ 162892 h 368029"/>
                <a:gd name="connsiteX17" fmla="*/ 368029 w 368029"/>
                <a:gd name="connsiteY17" fmla="*/ 184015 h 368029"/>
                <a:gd name="connsiteX18" fmla="*/ 344452 w 368029"/>
                <a:gd name="connsiteY18" fmla="*/ 205137 h 368029"/>
                <a:gd name="connsiteX19" fmla="*/ 361759 w 368029"/>
                <a:gd name="connsiteY19" fmla="*/ 231641 h 368029"/>
                <a:gd name="connsiteX20" fmla="*/ 333519 w 368029"/>
                <a:gd name="connsiteY20" fmla="*/ 245941 h 368029"/>
                <a:gd name="connsiteX21" fmla="*/ 343376 w 368029"/>
                <a:gd name="connsiteY21" fmla="*/ 276022 h 368029"/>
                <a:gd name="connsiteX22" fmla="*/ 312396 w 368029"/>
                <a:gd name="connsiteY22" fmla="*/ 282525 h 368029"/>
                <a:gd name="connsiteX23" fmla="*/ 314132 w 368029"/>
                <a:gd name="connsiteY23" fmla="*/ 314132 h 368029"/>
                <a:gd name="connsiteX24" fmla="*/ 282525 w 368029"/>
                <a:gd name="connsiteY24" fmla="*/ 312396 h 368029"/>
                <a:gd name="connsiteX25" fmla="*/ 276022 w 368029"/>
                <a:gd name="connsiteY25" fmla="*/ 343376 h 368029"/>
                <a:gd name="connsiteX26" fmla="*/ 245941 w 368029"/>
                <a:gd name="connsiteY26" fmla="*/ 333519 h 368029"/>
                <a:gd name="connsiteX27" fmla="*/ 231641 w 368029"/>
                <a:gd name="connsiteY27" fmla="*/ 361759 h 368029"/>
                <a:gd name="connsiteX28" fmla="*/ 205137 w 368029"/>
                <a:gd name="connsiteY28" fmla="*/ 344452 h 368029"/>
                <a:gd name="connsiteX29" fmla="*/ 184015 w 368029"/>
                <a:gd name="connsiteY29" fmla="*/ 368029 h 368029"/>
                <a:gd name="connsiteX30" fmla="*/ 162892 w 368029"/>
                <a:gd name="connsiteY30" fmla="*/ 344452 h 368029"/>
                <a:gd name="connsiteX31" fmla="*/ 136388 w 368029"/>
                <a:gd name="connsiteY31" fmla="*/ 361759 h 368029"/>
                <a:gd name="connsiteX32" fmla="*/ 122088 w 368029"/>
                <a:gd name="connsiteY32" fmla="*/ 333519 h 368029"/>
                <a:gd name="connsiteX33" fmla="*/ 92007 w 368029"/>
                <a:gd name="connsiteY33" fmla="*/ 343376 h 368029"/>
                <a:gd name="connsiteX34" fmla="*/ 85504 w 368029"/>
                <a:gd name="connsiteY34" fmla="*/ 312396 h 368029"/>
                <a:gd name="connsiteX35" fmla="*/ 53897 w 368029"/>
                <a:gd name="connsiteY35" fmla="*/ 314132 h 368029"/>
                <a:gd name="connsiteX36" fmla="*/ 55633 w 368029"/>
                <a:gd name="connsiteY36" fmla="*/ 282525 h 368029"/>
                <a:gd name="connsiteX37" fmla="*/ 24653 w 368029"/>
                <a:gd name="connsiteY37" fmla="*/ 276022 h 368029"/>
                <a:gd name="connsiteX38" fmla="*/ 34510 w 368029"/>
                <a:gd name="connsiteY38" fmla="*/ 245941 h 368029"/>
                <a:gd name="connsiteX39" fmla="*/ 6270 w 368029"/>
                <a:gd name="connsiteY39" fmla="*/ 231641 h 368029"/>
                <a:gd name="connsiteX40" fmla="*/ 23577 w 368029"/>
                <a:gd name="connsiteY40" fmla="*/ 205137 h 368029"/>
                <a:gd name="connsiteX41" fmla="*/ 0 w 368029"/>
                <a:gd name="connsiteY41" fmla="*/ 184015 h 368029"/>
                <a:gd name="connsiteX42" fmla="*/ 23577 w 368029"/>
                <a:gd name="connsiteY42" fmla="*/ 162892 h 368029"/>
                <a:gd name="connsiteX43" fmla="*/ 6270 w 368029"/>
                <a:gd name="connsiteY43" fmla="*/ 136388 h 368029"/>
                <a:gd name="connsiteX44" fmla="*/ 34510 w 368029"/>
                <a:gd name="connsiteY44" fmla="*/ 122088 h 368029"/>
                <a:gd name="connsiteX45" fmla="*/ 24653 w 368029"/>
                <a:gd name="connsiteY45" fmla="*/ 92007 h 368029"/>
                <a:gd name="connsiteX46" fmla="*/ 55633 w 368029"/>
                <a:gd name="connsiteY46" fmla="*/ 85504 h 368029"/>
                <a:gd name="connsiteX47" fmla="*/ 53897 w 368029"/>
                <a:gd name="connsiteY47" fmla="*/ 53897 h 368029"/>
                <a:gd name="connsiteX48" fmla="*/ 85504 w 368029"/>
                <a:gd name="connsiteY48" fmla="*/ 55633 h 368029"/>
                <a:gd name="connsiteX49" fmla="*/ 92007 w 368029"/>
                <a:gd name="connsiteY49" fmla="*/ 24653 h 368029"/>
                <a:gd name="connsiteX50" fmla="*/ 122088 w 368029"/>
                <a:gd name="connsiteY50" fmla="*/ 34510 h 368029"/>
                <a:gd name="connsiteX51" fmla="*/ 136388 w 368029"/>
                <a:gd name="connsiteY51" fmla="*/ 6270 h 368029"/>
                <a:gd name="connsiteX52" fmla="*/ 162892 w 368029"/>
                <a:gd name="connsiteY52" fmla="*/ 23577 h 36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68029" h="368029">
                  <a:moveTo>
                    <a:pt x="184015" y="41468"/>
                  </a:moveTo>
                  <a:cubicBezTo>
                    <a:pt x="105288" y="41468"/>
                    <a:pt x="41468" y="105288"/>
                    <a:pt x="41468" y="184015"/>
                  </a:cubicBezTo>
                  <a:cubicBezTo>
                    <a:pt x="41468" y="262742"/>
                    <a:pt x="105288" y="326562"/>
                    <a:pt x="184015" y="326562"/>
                  </a:cubicBezTo>
                  <a:cubicBezTo>
                    <a:pt x="262742" y="326562"/>
                    <a:pt x="326562" y="262742"/>
                    <a:pt x="326562" y="184015"/>
                  </a:cubicBezTo>
                  <a:cubicBezTo>
                    <a:pt x="326562" y="105288"/>
                    <a:pt x="262742" y="41468"/>
                    <a:pt x="184015" y="41468"/>
                  </a:cubicBezTo>
                  <a:close/>
                  <a:moveTo>
                    <a:pt x="184015" y="0"/>
                  </a:moveTo>
                  <a:lnTo>
                    <a:pt x="205137" y="23577"/>
                  </a:lnTo>
                  <a:lnTo>
                    <a:pt x="231641" y="6270"/>
                  </a:lnTo>
                  <a:lnTo>
                    <a:pt x="245941" y="34510"/>
                  </a:lnTo>
                  <a:lnTo>
                    <a:pt x="276022" y="24653"/>
                  </a:lnTo>
                  <a:lnTo>
                    <a:pt x="282525" y="55633"/>
                  </a:lnTo>
                  <a:lnTo>
                    <a:pt x="314132" y="53897"/>
                  </a:lnTo>
                  <a:lnTo>
                    <a:pt x="312396" y="85504"/>
                  </a:lnTo>
                  <a:lnTo>
                    <a:pt x="343376" y="92007"/>
                  </a:lnTo>
                  <a:lnTo>
                    <a:pt x="333519" y="122088"/>
                  </a:lnTo>
                  <a:lnTo>
                    <a:pt x="361759" y="136388"/>
                  </a:lnTo>
                  <a:lnTo>
                    <a:pt x="344452" y="162892"/>
                  </a:lnTo>
                  <a:lnTo>
                    <a:pt x="368029" y="184015"/>
                  </a:lnTo>
                  <a:lnTo>
                    <a:pt x="344452" y="205137"/>
                  </a:lnTo>
                  <a:lnTo>
                    <a:pt x="361759" y="231641"/>
                  </a:lnTo>
                  <a:lnTo>
                    <a:pt x="333519" y="245941"/>
                  </a:lnTo>
                  <a:lnTo>
                    <a:pt x="343376" y="276022"/>
                  </a:lnTo>
                  <a:lnTo>
                    <a:pt x="312396" y="282525"/>
                  </a:lnTo>
                  <a:lnTo>
                    <a:pt x="314132" y="314132"/>
                  </a:lnTo>
                  <a:lnTo>
                    <a:pt x="282525" y="312396"/>
                  </a:lnTo>
                  <a:lnTo>
                    <a:pt x="276022" y="343376"/>
                  </a:lnTo>
                  <a:lnTo>
                    <a:pt x="245941" y="333519"/>
                  </a:lnTo>
                  <a:lnTo>
                    <a:pt x="231641" y="361759"/>
                  </a:lnTo>
                  <a:lnTo>
                    <a:pt x="205137" y="344452"/>
                  </a:lnTo>
                  <a:lnTo>
                    <a:pt x="184015" y="368029"/>
                  </a:lnTo>
                  <a:lnTo>
                    <a:pt x="162892" y="344452"/>
                  </a:lnTo>
                  <a:lnTo>
                    <a:pt x="136388" y="361759"/>
                  </a:lnTo>
                  <a:lnTo>
                    <a:pt x="122088" y="333519"/>
                  </a:lnTo>
                  <a:lnTo>
                    <a:pt x="92007" y="343376"/>
                  </a:lnTo>
                  <a:lnTo>
                    <a:pt x="85504" y="312396"/>
                  </a:lnTo>
                  <a:lnTo>
                    <a:pt x="53897" y="314132"/>
                  </a:lnTo>
                  <a:lnTo>
                    <a:pt x="55633" y="282525"/>
                  </a:lnTo>
                  <a:lnTo>
                    <a:pt x="24653" y="276022"/>
                  </a:lnTo>
                  <a:lnTo>
                    <a:pt x="34510" y="245941"/>
                  </a:lnTo>
                  <a:lnTo>
                    <a:pt x="6270" y="231641"/>
                  </a:lnTo>
                  <a:lnTo>
                    <a:pt x="23577" y="205137"/>
                  </a:lnTo>
                  <a:lnTo>
                    <a:pt x="0" y="184015"/>
                  </a:lnTo>
                  <a:lnTo>
                    <a:pt x="23577" y="162892"/>
                  </a:lnTo>
                  <a:lnTo>
                    <a:pt x="6270" y="136388"/>
                  </a:lnTo>
                  <a:lnTo>
                    <a:pt x="34510" y="122088"/>
                  </a:lnTo>
                  <a:lnTo>
                    <a:pt x="24653" y="92007"/>
                  </a:lnTo>
                  <a:lnTo>
                    <a:pt x="55633" y="85504"/>
                  </a:lnTo>
                  <a:lnTo>
                    <a:pt x="53897" y="53897"/>
                  </a:lnTo>
                  <a:lnTo>
                    <a:pt x="85504" y="55633"/>
                  </a:lnTo>
                  <a:lnTo>
                    <a:pt x="92007" y="24653"/>
                  </a:lnTo>
                  <a:lnTo>
                    <a:pt x="122088" y="34510"/>
                  </a:lnTo>
                  <a:lnTo>
                    <a:pt x="136388" y="6270"/>
                  </a:lnTo>
                  <a:lnTo>
                    <a:pt x="162892" y="23577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  <p:sp>
          <p:nvSpPr>
            <p:cNvPr id="17" name="Star: 24 Points 52">
              <a:extLst>
                <a:ext uri="{FF2B5EF4-FFF2-40B4-BE49-F238E27FC236}">
                  <a16:creationId xmlns:a16="http://schemas.microsoft.com/office/drawing/2014/main" id="{1C7B72E3-D495-40F6-8F9A-02DF1E4DF9EE}"/>
                </a:ext>
              </a:extLst>
            </p:cNvPr>
            <p:cNvSpPr/>
            <p:nvPr/>
          </p:nvSpPr>
          <p:spPr bwMode="auto">
            <a:xfrm>
              <a:off x="1975523" y="3586341"/>
              <a:ext cx="425128" cy="425128"/>
            </a:xfrm>
            <a:prstGeom prst="star24">
              <a:avLst>
                <a:gd name="adj" fmla="val 43970"/>
              </a:avLst>
            </a:prstGeom>
            <a:noFill/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  <p:sp>
          <p:nvSpPr>
            <p:cNvPr id="18" name="Freeform: Shape 28">
              <a:extLst>
                <a:ext uri="{FF2B5EF4-FFF2-40B4-BE49-F238E27FC236}">
                  <a16:creationId xmlns:a16="http://schemas.microsoft.com/office/drawing/2014/main" id="{DFCCCB55-773F-4DB1-BDA5-8EAA8BA0BBC0}"/>
                </a:ext>
              </a:extLst>
            </p:cNvPr>
            <p:cNvSpPr/>
            <p:nvPr/>
          </p:nvSpPr>
          <p:spPr>
            <a:xfrm>
              <a:off x="2131983" y="3699398"/>
              <a:ext cx="99508" cy="199015"/>
            </a:xfrm>
            <a:custGeom>
              <a:avLst/>
              <a:gdLst/>
              <a:ahLst/>
              <a:cxnLst/>
              <a:rect l="0" t="0" r="0" b="0"/>
              <a:pathLst>
                <a:path w="99508" h="199015">
                  <a:moveTo>
                    <a:pt x="0" y="18906"/>
                  </a:moveTo>
                  <a:cubicBezTo>
                    <a:pt x="13011" y="18309"/>
                    <a:pt x="25946" y="16394"/>
                    <a:pt x="38559" y="13185"/>
                  </a:cubicBezTo>
                  <a:cubicBezTo>
                    <a:pt x="49629" y="9975"/>
                    <a:pt x="60301" y="5547"/>
                    <a:pt x="70401" y="0"/>
                  </a:cubicBezTo>
                  <a:lnTo>
                    <a:pt x="81099" y="0"/>
                  </a:lnTo>
                  <a:lnTo>
                    <a:pt x="81099" y="178367"/>
                  </a:lnTo>
                  <a:cubicBezTo>
                    <a:pt x="80875" y="181402"/>
                    <a:pt x="81969" y="184387"/>
                    <a:pt x="84084" y="186577"/>
                  </a:cubicBezTo>
                  <a:cubicBezTo>
                    <a:pt x="86272" y="188516"/>
                    <a:pt x="89134" y="189487"/>
                    <a:pt x="92044" y="189313"/>
                  </a:cubicBezTo>
                  <a:lnTo>
                    <a:pt x="119160" y="189313"/>
                  </a:lnTo>
                  <a:lnTo>
                    <a:pt x="119160" y="202746"/>
                  </a:lnTo>
                  <a:lnTo>
                    <a:pt x="5970" y="202746"/>
                  </a:lnTo>
                  <a:lnTo>
                    <a:pt x="5970" y="189313"/>
                  </a:lnTo>
                  <a:lnTo>
                    <a:pt x="27364" y="189313"/>
                  </a:lnTo>
                  <a:cubicBezTo>
                    <a:pt x="31568" y="189786"/>
                    <a:pt x="35797" y="188516"/>
                    <a:pt x="39057" y="185830"/>
                  </a:cubicBezTo>
                  <a:cubicBezTo>
                    <a:pt x="41643" y="182521"/>
                    <a:pt x="42888" y="178342"/>
                    <a:pt x="42539" y="174138"/>
                  </a:cubicBezTo>
                  <a:lnTo>
                    <a:pt x="42539" y="41793"/>
                  </a:lnTo>
                  <a:cubicBezTo>
                    <a:pt x="42763" y="39106"/>
                    <a:pt x="41767" y="36445"/>
                    <a:pt x="39803" y="34578"/>
                  </a:cubicBezTo>
                  <a:cubicBezTo>
                    <a:pt x="37364" y="32762"/>
                    <a:pt x="34379" y="31892"/>
                    <a:pt x="31345" y="32091"/>
                  </a:cubicBezTo>
                  <a:lnTo>
                    <a:pt x="497" y="32091"/>
                  </a:lnTo>
                  <a:close/>
                </a:path>
              </a:pathLst>
            </a:custGeom>
            <a:solidFill>
              <a:schemeClr val="accent3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041541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833431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8" name="Picture 7" descr="People.png">
            <a:extLst>
              <a:ext uri="{FF2B5EF4-FFF2-40B4-BE49-F238E27FC236}">
                <a16:creationId xmlns:a16="http://schemas.microsoft.com/office/drawing/2014/main" id="{83B7201A-D708-4F25-AE72-96799758B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2" y="332656"/>
            <a:ext cx="504083" cy="4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7368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/>
          <a:p>
            <a:r>
              <a:rPr lang="en-US" dirty="0"/>
              <a:t>Growth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11A3A5-E241-43C5-8894-D1152476E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18164"/>
              </p:ext>
            </p:extLst>
          </p:nvPr>
        </p:nvGraphicFramePr>
        <p:xfrm>
          <a:off x="1524000" y="1071450"/>
          <a:ext cx="60960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894613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146459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4134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Owner(s)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ROI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63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products – Mantis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&lt;Project team leader&gt;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1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New products – Pathfinder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2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Transfer – Arc FTN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2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Transfer – MSV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226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APAC Repair &amp; Refurb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 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3888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Sustaining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98129"/>
                  </a:ext>
                </a:extLst>
              </a:tr>
              <a:tr h="351550">
                <a:tc>
                  <a:txBody>
                    <a:bodyPr/>
                    <a:lstStyle/>
                    <a:p>
                      <a:r>
                        <a:rPr lang="en-US" dirty="0"/>
                        <a:t>ADC IVD distribution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4796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r>
                        <a:rPr lang="en-US" dirty="0"/>
                        <a:t>DGP Expansion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0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558D-34E7-4070-A032-58E83BC5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7C8B4-1C5D-46E3-846A-E77FB992DFEB}"/>
              </a:ext>
            </a:extLst>
          </p:cNvPr>
          <p:cNvSpPr/>
          <p:nvPr/>
        </p:nvSpPr>
        <p:spPr>
          <a:xfrm>
            <a:off x="131763" y="1005840"/>
            <a:ext cx="86248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PPV, MUV &amp; Freight Savings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 Lean &amp;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Improvements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Industry4.0 Roadmap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 &amp; Warranty Claims Process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Category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821268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EBBA-4005-43E4-9BBB-9C4C65FFD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63F33-03D9-4CCC-886A-BEC1B059B050}"/>
              </a:ext>
            </a:extLst>
          </p:cNvPr>
          <p:cNvSpPr/>
          <p:nvPr/>
        </p:nvSpPr>
        <p:spPr>
          <a:xfrm>
            <a:off x="131763" y="100584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Fit-for-Purpose QMS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FPY, RCA for Returns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/ Exceed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CoPQ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Statutory and Regulatory Certifications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 Scorecard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 Quality Metric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supplier audit, PCN, SPQP, Supplier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CoPQ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144084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41AE-D492-434F-8088-5C400E58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7BAC88-528F-4963-8E61-2646FF6178CF}"/>
              </a:ext>
            </a:extLst>
          </p:cNvPr>
          <p:cNvSpPr/>
          <p:nvPr/>
        </p:nvSpPr>
        <p:spPr>
          <a:xfrm>
            <a:off x="131763" y="100584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BioAccord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(LC stack)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Availability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Time Delivery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eReturns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 II Go Live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 of Customer</a:t>
            </a:r>
          </a:p>
        </p:txBody>
      </p:sp>
    </p:spTree>
    <p:extLst>
      <p:ext uri="{BB962C8B-B14F-4D97-AF65-F5344CB8AC3E}">
        <p14:creationId xmlns:p14="http://schemas.microsoft.com/office/powerpoint/2010/main" val="2375093275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aea9ea73-34d9-45e8-acbb-0ab804ccd4f6"/>
    <ds:schemaRef ds:uri="http://schemas.microsoft.com/office/infopath/2007/PartnerControls"/>
    <ds:schemaRef ds:uri="http://schemas.microsoft.com/office/2006/metadata/properties"/>
    <ds:schemaRef ds:uri="5ca6415a-0c97-4c39-b3bb-ffce26572dd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1510</TotalTime>
  <Words>509</Words>
  <Application>Microsoft Office PowerPoint</Application>
  <PresentationFormat>On-screen Show (4:3)</PresentationFormat>
  <Paragraphs>160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Arc FTN Transfer</vt:lpstr>
      <vt:lpstr>&lt;Name of Project&gt;</vt:lpstr>
      <vt:lpstr>&lt;Name of Project&gt;</vt:lpstr>
      <vt:lpstr>&lt;Name of Project&gt;</vt:lpstr>
      <vt:lpstr>&lt;Name of Project&gt;</vt:lpstr>
      <vt:lpstr>Growth</vt:lpstr>
      <vt:lpstr>Innovation</vt:lpstr>
      <vt:lpstr>Quality</vt:lpstr>
      <vt:lpstr>Customer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24</cp:revision>
  <dcterms:created xsi:type="dcterms:W3CDTF">2020-03-31T01:44:02Z</dcterms:created>
  <dcterms:modified xsi:type="dcterms:W3CDTF">2020-05-05T02:49:22Z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