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Lst>
  <p:notesMasterIdLst>
    <p:notesMasterId r:id="rId11"/>
  </p:notesMasterIdLst>
  <p:handoutMasterIdLst>
    <p:handoutMasterId r:id="rId12"/>
  </p:handoutMasterIdLst>
  <p:sldIdLst>
    <p:sldId id="272" r:id="rId6"/>
    <p:sldId id="273" r:id="rId7"/>
    <p:sldId id="274" r:id="rId8"/>
    <p:sldId id="828" r:id="rId9"/>
    <p:sldId id="829" r:id="rId10"/>
  </p:sldIdLst>
  <p:sldSz cx="9144000" cy="6858000" type="screen4x3"/>
  <p:notesSz cx="6896100" cy="9236075"/>
  <p:custDataLst>
    <p:tags r:id="rId1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D"/>
    <a:srgbClr val="AAAA00"/>
    <a:srgbClr val="F5DFE6"/>
    <a:srgbClr val="993355"/>
    <a:srgbClr val="FFE8D1"/>
    <a:srgbClr val="B7F7EF"/>
    <a:srgbClr val="119988"/>
    <a:srgbClr val="D1EDFF"/>
    <a:srgbClr val="E7F6FF"/>
    <a:srgbClr val="C1E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40" autoAdjust="0"/>
    <p:restoredTop sz="94249" autoAdjust="0"/>
  </p:normalViewPr>
  <p:slideViewPr>
    <p:cSldViewPr>
      <p:cViewPr varScale="1">
        <p:scale>
          <a:sx n="72" d="100"/>
          <a:sy n="72" d="100"/>
        </p:scale>
        <p:origin x="1386"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aZhen Luo" userId="6ae18c9d-9535-414f-ac39-75271190dd91" providerId="ADAL" clId="{631B5FEB-80A7-4FAF-96EF-E4CA2CE51F63}"/>
    <pc:docChg chg="modSld">
      <pc:chgData name="HuaZhen Luo" userId="6ae18c9d-9535-414f-ac39-75271190dd91" providerId="ADAL" clId="{631B5FEB-80A7-4FAF-96EF-E4CA2CE51F63}" dt="2020-05-29T08:53:55.608" v="0" actId="20577"/>
      <pc:docMkLst>
        <pc:docMk/>
      </pc:docMkLst>
      <pc:sldChg chg="modSp">
        <pc:chgData name="HuaZhen Luo" userId="6ae18c9d-9535-414f-ac39-75271190dd91" providerId="ADAL" clId="{631B5FEB-80A7-4FAF-96EF-E4CA2CE51F63}" dt="2020-05-29T08:53:55.608" v="0" actId="20577"/>
        <pc:sldMkLst>
          <pc:docMk/>
          <pc:sldMk cId="3465544218" sldId="829"/>
        </pc:sldMkLst>
        <pc:graphicFrameChg chg="modGraphic">
          <ac:chgData name="HuaZhen Luo" userId="6ae18c9d-9535-414f-ac39-75271190dd91" providerId="ADAL" clId="{631B5FEB-80A7-4FAF-96EF-E4CA2CE51F63}" dt="2020-05-29T08:53:55.608" v="0" actId="20577"/>
          <ac:graphicFrameMkLst>
            <pc:docMk/>
            <pc:sldMk cId="3465544218" sldId="829"/>
            <ac:graphicFrameMk id="4" creationId="{B0AA30B0-BEF8-41EC-BA34-768789275B31}"/>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t>5/29/2020</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t>5/29/2020</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1</a:t>
            </a:fld>
            <a:endParaRPr lang="en-US"/>
          </a:p>
        </p:txBody>
      </p:sp>
    </p:spTree>
    <p:extLst>
      <p:ext uri="{BB962C8B-B14F-4D97-AF65-F5344CB8AC3E}">
        <p14:creationId xmlns:p14="http://schemas.microsoft.com/office/powerpoint/2010/main" val="2347896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4</a:t>
            </a:fld>
            <a:endParaRPr lang="en-US"/>
          </a:p>
        </p:txBody>
      </p:sp>
    </p:spTree>
    <p:extLst>
      <p:ext uri="{BB962C8B-B14F-4D97-AF65-F5344CB8AC3E}">
        <p14:creationId xmlns:p14="http://schemas.microsoft.com/office/powerpoint/2010/main" val="2347896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5</a:t>
            </a:fld>
            <a:endParaRPr lang="en-US"/>
          </a:p>
        </p:txBody>
      </p:sp>
    </p:spTree>
    <p:extLst>
      <p:ext uri="{BB962C8B-B14F-4D97-AF65-F5344CB8AC3E}">
        <p14:creationId xmlns:p14="http://schemas.microsoft.com/office/powerpoint/2010/main" val="234789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10000"/>
            <a:ext cx="6400800" cy="129540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906713"/>
            <a:ext cx="9144000" cy="1500187"/>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37A7DCFC-897A-D744-8B80-63FEB32B084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3" name="Rectangle 16">
            <a:extLst>
              <a:ext uri="{FF2B5EF4-FFF2-40B4-BE49-F238E27FC236}">
                <a16:creationId xmlns:a16="http://schemas.microsoft.com/office/drawing/2014/main" id="{608E0356-F064-F241-A8E5-63CBB970D108}"/>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E4FF0E74-7B39-8F45-AB4C-DD0E754523CA}"/>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10" name="Content Placeholder 3"/>
          <p:cNvSpPr>
            <a:spLocks noGrp="1"/>
          </p:cNvSpPr>
          <p:nvPr>
            <p:ph sz="half" idx="12"/>
          </p:nvPr>
        </p:nvSpPr>
        <p:spPr>
          <a:xfrm>
            <a:off x="228600" y="3886200"/>
            <a:ext cx="8686800" cy="228600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397036"/>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1AFCCFE9-7D1F-5841-BA16-21F19B9276E0}"/>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2133600"/>
            <a:ext cx="4267200" cy="4114800"/>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629400" cy="1005840"/>
          </a:xfrm>
          <a:prstGeom prst="rect">
            <a:avLst/>
          </a:prstGeom>
          <a:noFill/>
          <a:ln w="9525">
            <a:noFill/>
            <a:miter lim="800000"/>
            <a:headEnd/>
            <a:tailEnd/>
          </a:ln>
          <a:effectLst/>
        </p:spPr>
        <p:txBody>
          <a:bodyPr/>
          <a:lstStyle>
            <a:lvl1pPr>
              <a:defRPr lang="en-US" sz="2400" b="0" dirty="0" smtClean="0">
                <a:solidFill>
                  <a:srgbClr val="0077BB"/>
                </a:solidFill>
                <a:effectLst/>
                <a:latin typeface="Arial"/>
                <a:ea typeface="MS PGothic" pitchFamily="34" charset="-128"/>
                <a:cs typeface="Arial"/>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4648200" y="2139402"/>
            <a:ext cx="4267200" cy="4108998"/>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17 4 Box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3838" y="13387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16">
            <a:extLst>
              <a:ext uri="{FF2B5EF4-FFF2-40B4-BE49-F238E27FC236}">
                <a16:creationId xmlns:a16="http://schemas.microsoft.com/office/drawing/2014/main" id="{E4DAA415-28AC-2045-97A2-F64F8DFF232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10" name="Content Placeholder 2"/>
          <p:cNvSpPr>
            <a:spLocks noGrp="1"/>
          </p:cNvSpPr>
          <p:nvPr>
            <p:ph sz="half" idx="1"/>
          </p:nvPr>
        </p:nvSpPr>
        <p:spPr>
          <a:xfrm>
            <a:off x="223838" y="13389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222609"/>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55F01823-6462-A740-8F3E-AC50FDF4718E}"/>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9" name="Rectangle 16"/>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12" name="Graphic 11">
            <a:extLst>
              <a:ext uri="{FF2B5EF4-FFF2-40B4-BE49-F238E27FC236}">
                <a16:creationId xmlns:a16="http://schemas.microsoft.com/office/drawing/2014/main" id="{B45F8AC5-6544-B545-8590-8F5A03704CF4}"/>
              </a:ext>
            </a:extLst>
          </p:cNvPr>
          <p:cNvPicPr>
            <a:picLocks/>
          </p:cNvPicPr>
          <p:nvPr/>
        </p:nvPicPr>
        <p:blipFill rotWithShape="1">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22692" y="-2656"/>
            <a:ext cx="9153144" cy="457200"/>
          </a:xfrm>
          <a:prstGeom prst="rect">
            <a:avLst/>
          </a:prstGeom>
        </p:spPr>
      </p:pic>
      <p:sp>
        <p:nvSpPr>
          <p:cNvPr id="10" name="Text Box 4">
            <a:extLst>
              <a:ext uri="{FF2B5EF4-FFF2-40B4-BE49-F238E27FC236}">
                <a16:creationId xmlns:a16="http://schemas.microsoft.com/office/drawing/2014/main" id="{386CBDA7-59DA-D44F-BD03-8C3E6CFEDCB7}"/>
              </a:ext>
            </a:extLst>
          </p:cNvPr>
          <p:cNvSpPr txBox="1">
            <a:spLocks noChangeArrowheads="1"/>
          </p:cNvSpPr>
          <p:nvPr userDrawn="1"/>
        </p:nvSpPr>
        <p:spPr bwMode="auto">
          <a:xfrm>
            <a:off x="100361" y="6657945"/>
            <a:ext cx="2464137" cy="200055"/>
          </a:xfrm>
          <a:prstGeom prst="rect">
            <a:avLst/>
          </a:prstGeom>
          <a:noFill/>
          <a:ln>
            <a:noFill/>
          </a:ln>
        </p:spPr>
        <p:txBody>
          <a:bodyPr wrap="none">
            <a:spAutoFit/>
          </a:bodyPr>
          <a:lstStyle/>
          <a:p>
            <a:pPr algn="l" eaLnBrk="0" hangingPunct="0">
              <a:buFont typeface="Verdana" pitchFamily="34" charset="0"/>
              <a:buNone/>
            </a:pPr>
            <a:r>
              <a:rPr lang="en-US" sz="700" dirty="0">
                <a:solidFill>
                  <a:schemeClr val="bg1">
                    <a:lumMod val="65000"/>
                  </a:schemeClr>
                </a:solidFill>
                <a:latin typeface="+mn-lt"/>
              </a:rPr>
              <a:t>©2020 Waters Corporation.  COMPANY CONFIDENTIAL</a:t>
            </a:r>
          </a:p>
        </p:txBody>
      </p:sp>
      <p:pic>
        <p:nvPicPr>
          <p:cNvPr id="11" name="Picture 10">
            <a:extLst>
              <a:ext uri="{FF2B5EF4-FFF2-40B4-BE49-F238E27FC236}">
                <a16:creationId xmlns:a16="http://schemas.microsoft.com/office/drawing/2014/main" id="{6CC64C2C-0EAA-3A4D-8401-92921C74B9A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96064" y="361950"/>
            <a:ext cx="1402115" cy="322107"/>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20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895889"/>
            <a:ext cx="4620294" cy="1066221"/>
          </a:xfrm>
          <a:prstGeom prst="rect">
            <a:avLst/>
          </a:prstGeom>
        </p:spPr>
      </p:pic>
      <p:pic>
        <p:nvPicPr>
          <p:cNvPr id="5" name="Picture 4"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extLst>
              <p:ext uri="{D42A27DB-BD31-4B8C-83A1-F6EECF244321}">
                <p14:modId xmlns:p14="http://schemas.microsoft.com/office/powerpoint/2010/main" val="404066076"/>
              </p:ext>
            </p:extLst>
          </p:nvPr>
        </p:nvGraphicFramePr>
        <p:xfrm>
          <a:off x="130174" y="832163"/>
          <a:ext cx="8834314" cy="5770364"/>
        </p:xfrm>
        <a:graphic>
          <a:graphicData uri="http://schemas.openxmlformats.org/drawingml/2006/table">
            <a:tbl>
              <a:tblPr>
                <a:tableStyleId>{5C22544A-7EE6-4342-B048-85BDC9FD1C3A}</a:tableStyleId>
              </a:tblPr>
              <a:tblGrid>
                <a:gridCol w="2208579">
                  <a:extLst>
                    <a:ext uri="{9D8B030D-6E8A-4147-A177-3AD203B41FA5}">
                      <a16:colId xmlns:a16="http://schemas.microsoft.com/office/drawing/2014/main" val="30504422"/>
                    </a:ext>
                  </a:extLst>
                </a:gridCol>
                <a:gridCol w="2208579">
                  <a:extLst>
                    <a:ext uri="{9D8B030D-6E8A-4147-A177-3AD203B41FA5}">
                      <a16:colId xmlns:a16="http://schemas.microsoft.com/office/drawing/2014/main" val="1250315140"/>
                    </a:ext>
                  </a:extLst>
                </a:gridCol>
                <a:gridCol w="1104289">
                  <a:extLst>
                    <a:ext uri="{9D8B030D-6E8A-4147-A177-3AD203B41FA5}">
                      <a16:colId xmlns:a16="http://schemas.microsoft.com/office/drawing/2014/main" val="3334671890"/>
                    </a:ext>
                  </a:extLst>
                </a:gridCol>
                <a:gridCol w="1104289">
                  <a:extLst>
                    <a:ext uri="{9D8B030D-6E8A-4147-A177-3AD203B41FA5}">
                      <a16:colId xmlns:a16="http://schemas.microsoft.com/office/drawing/2014/main" val="3014375389"/>
                    </a:ext>
                  </a:extLst>
                </a:gridCol>
                <a:gridCol w="175787">
                  <a:extLst>
                    <a:ext uri="{9D8B030D-6E8A-4147-A177-3AD203B41FA5}">
                      <a16:colId xmlns:a16="http://schemas.microsoft.com/office/drawing/2014/main" val="1212849469"/>
                    </a:ext>
                  </a:extLst>
                </a:gridCol>
                <a:gridCol w="1084347">
                  <a:extLst>
                    <a:ext uri="{9D8B030D-6E8A-4147-A177-3AD203B41FA5}">
                      <a16:colId xmlns:a16="http://schemas.microsoft.com/office/drawing/2014/main" val="4243131371"/>
                    </a:ext>
                  </a:extLst>
                </a:gridCol>
                <a:gridCol w="948444">
                  <a:extLst>
                    <a:ext uri="{9D8B030D-6E8A-4147-A177-3AD203B41FA5}">
                      <a16:colId xmlns:a16="http://schemas.microsoft.com/office/drawing/2014/main" val="3094319064"/>
                    </a:ext>
                  </a:extLst>
                </a:gridCol>
              </a:tblGrid>
              <a:tr h="2944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lost comm failure rate from 9.68%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4042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05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9337">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565384">
                <a:tc gridSpan="7">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Flex PDA production First Pass Yield was affected by intermittent lost communication between tester and Unit Under Test during final test in many years. This project is to reduce this lost comm failure from 9.68 % to 5%.</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9337">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411487">
                <a:tc rowSpan="2" gridSpan="2">
                  <a:txBody>
                    <a:bodyPr/>
                    <a:lstStyle/>
                    <a:p>
                      <a:pPr marL="285750" indent="-285750">
                        <a:buFont typeface="Arial" panose="020B0604020202020204" pitchFamily="34" charset="0"/>
                        <a:buChar char="•"/>
                      </a:pPr>
                      <a:r>
                        <a:rPr lang="en-US" sz="1200" dirty="0"/>
                        <a:t>Q1 2020, this lost communication issue was identified as an area to improve. Team did some evaluation on testers set up/test software configuration</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Q2 2020, an evaluation plan was implemented to collect 100 units test yield on each testers from total 6 testers and monitor loading port performance (4 loading port each tester)</a:t>
                      </a:r>
                    </a:p>
                    <a:p>
                      <a:pPr marL="0" indent="0">
                        <a:buFont typeface="Arial" panose="020B0604020202020204" pitchFamily="34" charset="0"/>
                        <a:buNone/>
                      </a:pPr>
                      <a:endParaRPr lang="en-SG" sz="1200" dirty="0"/>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1684533">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Complete data collection</a:t>
                      </a:r>
                      <a:endParaRPr lang="en-SG" sz="1200" dirty="0"/>
                    </a:p>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endParaRPr lang="en-SG" dirty="0"/>
                    </a:p>
                  </a:txBody>
                  <a:tcPr>
                    <a:solidFill>
                      <a:srgbClr val="B7F7EF"/>
                    </a:solidFill>
                  </a:tcPr>
                </a:tc>
                <a:extLst>
                  <a:ext uri="{0D108BD9-81ED-4DB2-BD59-A6C34878D82A}">
                    <a16:rowId xmlns:a16="http://schemas.microsoft.com/office/drawing/2014/main" val="3193120187"/>
                  </a:ext>
                </a:extLst>
              </a:tr>
              <a:tr h="349337">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222678">
                <a:tc gridSpan="2">
                  <a:txBody>
                    <a:bodyPr/>
                    <a:lstStyle/>
                    <a:p>
                      <a:pPr marL="285750" indent="-285750">
                        <a:buFont typeface="Arial" panose="020B0604020202020204" pitchFamily="34" charset="0"/>
                        <a:buChar char="•"/>
                      </a:pPr>
                      <a:r>
                        <a:rPr lang="en-US" sz="1200" dirty="0"/>
                        <a:t>Do analysis to see which port or tester is having higher failure rate as compared to the others.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Investigate the particular port or tester to improve the overall FPY on PDA testing</a:t>
                      </a:r>
                    </a:p>
                    <a:p>
                      <a:endParaRPr lang="en-SG" dirty="0"/>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r>
                        <a:rPr lang="en-US" sz="1200" dirty="0"/>
                        <a:t>The data collection process will take longer than expecting with low loading volume</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9" name="Oval 8">
            <a:extLst>
              <a:ext uri="{FF2B5EF4-FFF2-40B4-BE49-F238E27FC236}">
                <a16:creationId xmlns:a16="http://schemas.microsoft.com/office/drawing/2014/main" id="{480B9FC3-0803-404D-BE19-55BF64FFFD02}"/>
              </a:ext>
            </a:extLst>
          </p:cNvPr>
          <p:cNvSpPr/>
          <p:nvPr/>
        </p:nvSpPr>
        <p:spPr bwMode="auto">
          <a:xfrm>
            <a:off x="4788024"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6626251" cy="832161"/>
          </a:xfrm>
        </p:spPr>
        <p:txBody>
          <a:bodyPr/>
          <a:lstStyle/>
          <a:p>
            <a:r>
              <a:rPr lang="en-US" dirty="0"/>
              <a:t>&lt;FPY improvement on PDA Testing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spTree>
    <p:extLst>
      <p:ext uri="{BB962C8B-B14F-4D97-AF65-F5344CB8AC3E}">
        <p14:creationId xmlns:p14="http://schemas.microsoft.com/office/powerpoint/2010/main" val="412817903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A close up of a map&#10;&#10;Description automatically generated">
            <a:extLst>
              <a:ext uri="{FF2B5EF4-FFF2-40B4-BE49-F238E27FC236}">
                <a16:creationId xmlns:a16="http://schemas.microsoft.com/office/drawing/2014/main" id="{0FB65786-9C67-4197-A810-FE85A260B4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766133"/>
            <a:ext cx="8629763" cy="5615196"/>
          </a:xfrm>
        </p:spPr>
      </p:pic>
      <p:pic>
        <p:nvPicPr>
          <p:cNvPr id="15" name="Picture 14">
            <a:extLst>
              <a:ext uri="{FF2B5EF4-FFF2-40B4-BE49-F238E27FC236}">
                <a16:creationId xmlns:a16="http://schemas.microsoft.com/office/drawing/2014/main" id="{A7B543E8-87B6-499E-90D2-74AC5BDCD55D}"/>
              </a:ext>
            </a:extLst>
          </p:cNvPr>
          <p:cNvPicPr>
            <a:picLocks noChangeAspect="1"/>
          </p:cNvPicPr>
          <p:nvPr/>
        </p:nvPicPr>
        <p:blipFill>
          <a:blip r:embed="rId3"/>
          <a:stretch>
            <a:fillRect/>
          </a:stretch>
        </p:blipFill>
        <p:spPr>
          <a:xfrm>
            <a:off x="699630" y="2545746"/>
            <a:ext cx="4160402" cy="2964286"/>
          </a:xfrm>
          <a:prstGeom prst="rect">
            <a:avLst/>
          </a:prstGeom>
        </p:spPr>
      </p:pic>
    </p:spTree>
    <p:extLst>
      <p:ext uri="{BB962C8B-B14F-4D97-AF65-F5344CB8AC3E}">
        <p14:creationId xmlns:p14="http://schemas.microsoft.com/office/powerpoint/2010/main" val="889357919"/>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3A9D131-C9C2-4CB6-A796-E86F9912BB19}"/>
              </a:ext>
            </a:extLst>
          </p:cNvPr>
          <p:cNvPicPr>
            <a:picLocks noGrp="1" noChangeAspect="1"/>
          </p:cNvPicPr>
          <p:nvPr>
            <p:ph idx="1"/>
          </p:nvPr>
        </p:nvPicPr>
        <p:blipFill>
          <a:blip r:embed="rId2"/>
          <a:stretch>
            <a:fillRect/>
          </a:stretch>
        </p:blipFill>
        <p:spPr>
          <a:xfrm>
            <a:off x="130175" y="1375860"/>
            <a:ext cx="8686800" cy="4900029"/>
          </a:xfrm>
          <a:prstGeom prst="rect">
            <a:avLst/>
          </a:prstGeom>
        </p:spPr>
      </p:pic>
      <p:sp>
        <p:nvSpPr>
          <p:cNvPr id="3" name="Title 2">
            <a:extLst>
              <a:ext uri="{FF2B5EF4-FFF2-40B4-BE49-F238E27FC236}">
                <a16:creationId xmlns:a16="http://schemas.microsoft.com/office/drawing/2014/main" id="{393B52FB-D7CE-49F7-BE60-2B7F5A667102}"/>
              </a:ext>
            </a:extLst>
          </p:cNvPr>
          <p:cNvSpPr>
            <a:spLocks noGrp="1"/>
          </p:cNvSpPr>
          <p:nvPr>
            <p:ph type="title"/>
          </p:nvPr>
        </p:nvSpPr>
        <p:spPr/>
        <p:txBody>
          <a:bodyPr/>
          <a:lstStyle/>
          <a:p>
            <a:r>
              <a:rPr lang="en-US" dirty="0"/>
              <a:t>Data collection for testers in progress</a:t>
            </a:r>
            <a:endParaRPr lang="en-SG" dirty="0"/>
          </a:p>
        </p:txBody>
      </p:sp>
    </p:spTree>
    <p:extLst>
      <p:ext uri="{BB962C8B-B14F-4D97-AF65-F5344CB8AC3E}">
        <p14:creationId xmlns:p14="http://schemas.microsoft.com/office/powerpoint/2010/main" val="2254129791"/>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nvPr>
        </p:nvGraphicFramePr>
        <p:xfrm>
          <a:off x="130175" y="1006397"/>
          <a:ext cx="8690297" cy="5637452"/>
        </p:xfrm>
        <a:graphic>
          <a:graphicData uri="http://schemas.openxmlformats.org/drawingml/2006/table">
            <a:tbl>
              <a:tblPr>
                <a:tableStyleId>{5C22544A-7EE6-4342-B048-85BDC9FD1C3A}</a:tableStyleId>
              </a:tblPr>
              <a:tblGrid>
                <a:gridCol w="1828230">
                  <a:extLst>
                    <a:ext uri="{9D8B030D-6E8A-4147-A177-3AD203B41FA5}">
                      <a16:colId xmlns:a16="http://schemas.microsoft.com/office/drawing/2014/main" val="30504422"/>
                    </a:ext>
                  </a:extLst>
                </a:gridCol>
                <a:gridCol w="1828230">
                  <a:extLst>
                    <a:ext uri="{9D8B030D-6E8A-4147-A177-3AD203B41FA5}">
                      <a16:colId xmlns:a16="http://schemas.microsoft.com/office/drawing/2014/main" val="1250315140"/>
                    </a:ext>
                  </a:extLst>
                </a:gridCol>
                <a:gridCol w="914115">
                  <a:extLst>
                    <a:ext uri="{9D8B030D-6E8A-4147-A177-3AD203B41FA5}">
                      <a16:colId xmlns:a16="http://schemas.microsoft.com/office/drawing/2014/main" val="3334671890"/>
                    </a:ext>
                  </a:extLst>
                </a:gridCol>
                <a:gridCol w="914115">
                  <a:extLst>
                    <a:ext uri="{9D8B030D-6E8A-4147-A177-3AD203B41FA5}">
                      <a16:colId xmlns:a16="http://schemas.microsoft.com/office/drawing/2014/main" val="3014375389"/>
                    </a:ext>
                  </a:extLst>
                </a:gridCol>
                <a:gridCol w="145513">
                  <a:extLst>
                    <a:ext uri="{9D8B030D-6E8A-4147-A177-3AD203B41FA5}">
                      <a16:colId xmlns:a16="http://schemas.microsoft.com/office/drawing/2014/main" val="1212849469"/>
                    </a:ext>
                  </a:extLst>
                </a:gridCol>
                <a:gridCol w="1146250">
                  <a:extLst>
                    <a:ext uri="{9D8B030D-6E8A-4147-A177-3AD203B41FA5}">
                      <a16:colId xmlns:a16="http://schemas.microsoft.com/office/drawing/2014/main" val="4243131371"/>
                    </a:ext>
                  </a:extLst>
                </a:gridCol>
                <a:gridCol w="1913844">
                  <a:extLst>
                    <a:ext uri="{9D8B030D-6E8A-4147-A177-3AD203B41FA5}">
                      <a16:colId xmlns:a16="http://schemas.microsoft.com/office/drawing/2014/main" val="3094319064"/>
                    </a:ext>
                  </a:extLst>
                </a:gridCol>
              </a:tblGrid>
              <a:tr h="567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Dual Noise failure rate from 9.68%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3286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05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7529">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868821">
                <a:tc gridSpan="7">
                  <a:txBody>
                    <a:bodyPr/>
                    <a:lstStyle/>
                    <a:p>
                      <a:endParaRPr lang="en-SG" sz="1800" b="0" i="0" u="none" strike="noStrike" kern="1200" baseline="0" dirty="0">
                        <a:solidFill>
                          <a:schemeClr val="dk1"/>
                        </a:solidFill>
                        <a:latin typeface="+mn-lt"/>
                        <a:ea typeface="+mn-ea"/>
                        <a:cs typeface="+mn-cs"/>
                      </a:endParaRPr>
                    </a:p>
                    <a:p>
                      <a:r>
                        <a:rPr lang="en-SG" sz="1800" b="0" i="0" u="none" strike="noStrike" kern="1200" baseline="0" dirty="0">
                          <a:solidFill>
                            <a:schemeClr val="dk1"/>
                          </a:solidFill>
                          <a:latin typeface="+mn-lt"/>
                          <a:ea typeface="+mn-ea"/>
                          <a:cs typeface="+mn-cs"/>
                        </a:rPr>
                        <a:t>To improve Dual Noise failure rate by 50% </a:t>
                      </a:r>
                    </a:p>
                    <a:p>
                      <a:r>
                        <a:rPr lang="en-SG" sz="1800" b="0" i="0" u="none" strike="noStrike" kern="1200" baseline="0" dirty="0">
                          <a:solidFill>
                            <a:schemeClr val="dk1"/>
                          </a:solidFill>
                          <a:latin typeface="+mn-lt"/>
                          <a:ea typeface="+mn-ea"/>
                          <a:cs typeface="+mn-cs"/>
                        </a:rPr>
                        <a:t>	</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752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347529">
                <a:tc rowSpan="2" gridSpan="2">
                  <a:txBody>
                    <a:bodyPr/>
                    <a:lstStyle/>
                    <a:p>
                      <a:pPr marL="0" indent="0">
                        <a:buFont typeface="Arial" panose="020B0604020202020204" pitchFamily="34" charset="0"/>
                        <a:buNone/>
                      </a:pPr>
                      <a:endParaRPr lang="en-SG" sz="1200" dirty="0"/>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1369685">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Complete data collection</a:t>
                      </a:r>
                      <a:endParaRPr lang="en-SG" sz="1800" dirty="0"/>
                    </a:p>
                    <a:p>
                      <a:endParaRPr lang="en-SG" dirty="0"/>
                    </a:p>
                  </a:txBody>
                  <a:tcPr>
                    <a:solidFill>
                      <a:srgbClr val="B7F7EF"/>
                    </a:solidFill>
                  </a:tcPr>
                </a:tc>
                <a:extLst>
                  <a:ext uri="{0D108BD9-81ED-4DB2-BD59-A6C34878D82A}">
                    <a16:rowId xmlns:a16="http://schemas.microsoft.com/office/drawing/2014/main" val="3193120187"/>
                  </a:ext>
                </a:extLst>
              </a:tr>
              <a:tr h="347529">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994154">
                <a:tc gridSpan="2">
                  <a:txBody>
                    <a:bodyPr/>
                    <a:lstStyle/>
                    <a:p>
                      <a:endParaRPr lang="en-SG" dirty="0"/>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endParaRPr lang="en-US" sz="1200" dirty="0"/>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9" name="Oval 8">
            <a:extLst>
              <a:ext uri="{FF2B5EF4-FFF2-40B4-BE49-F238E27FC236}">
                <a16:creationId xmlns:a16="http://schemas.microsoft.com/office/drawing/2014/main" id="{480B9FC3-0803-404D-BE19-55BF64FFFD02}"/>
              </a:ext>
            </a:extLst>
          </p:cNvPr>
          <p:cNvSpPr/>
          <p:nvPr/>
        </p:nvSpPr>
        <p:spPr bwMode="auto">
          <a:xfrm>
            <a:off x="6012160" y="4149080"/>
            <a:ext cx="576064"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dirty="0">
              <a:ln>
                <a:noFill/>
              </a:ln>
              <a:solidFill>
                <a:schemeClr val="tx1"/>
              </a:solidFill>
              <a:effectLst/>
              <a:latin typeface="Verdana" pitchFamily="34" charset="0"/>
            </a:endParaRPr>
          </a:p>
        </p:txBody>
      </p:sp>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6626251" cy="832161"/>
          </a:xfrm>
        </p:spPr>
        <p:txBody>
          <a:bodyPr/>
          <a:lstStyle/>
          <a:p>
            <a:r>
              <a:rPr lang="en-US" dirty="0"/>
              <a:t>&lt;FPY improvement on TUV Testing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spTree>
    <p:extLst>
      <p:ext uri="{BB962C8B-B14F-4D97-AF65-F5344CB8AC3E}">
        <p14:creationId xmlns:p14="http://schemas.microsoft.com/office/powerpoint/2010/main" val="2951448625"/>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extLst>
              <p:ext uri="{D42A27DB-BD31-4B8C-83A1-F6EECF244321}">
                <p14:modId xmlns:p14="http://schemas.microsoft.com/office/powerpoint/2010/main" val="3541312308"/>
              </p:ext>
            </p:extLst>
          </p:nvPr>
        </p:nvGraphicFramePr>
        <p:xfrm>
          <a:off x="130174" y="832163"/>
          <a:ext cx="8834314" cy="5840405"/>
        </p:xfrm>
        <a:graphic>
          <a:graphicData uri="http://schemas.openxmlformats.org/drawingml/2006/table">
            <a:tbl>
              <a:tblPr>
                <a:tableStyleId>{5C22544A-7EE6-4342-B048-85BDC9FD1C3A}</a:tableStyleId>
              </a:tblPr>
              <a:tblGrid>
                <a:gridCol w="2208579">
                  <a:extLst>
                    <a:ext uri="{9D8B030D-6E8A-4147-A177-3AD203B41FA5}">
                      <a16:colId xmlns:a16="http://schemas.microsoft.com/office/drawing/2014/main" val="30504422"/>
                    </a:ext>
                  </a:extLst>
                </a:gridCol>
                <a:gridCol w="2208579">
                  <a:extLst>
                    <a:ext uri="{9D8B030D-6E8A-4147-A177-3AD203B41FA5}">
                      <a16:colId xmlns:a16="http://schemas.microsoft.com/office/drawing/2014/main" val="1250315140"/>
                    </a:ext>
                  </a:extLst>
                </a:gridCol>
                <a:gridCol w="1104289">
                  <a:extLst>
                    <a:ext uri="{9D8B030D-6E8A-4147-A177-3AD203B41FA5}">
                      <a16:colId xmlns:a16="http://schemas.microsoft.com/office/drawing/2014/main" val="3334671890"/>
                    </a:ext>
                  </a:extLst>
                </a:gridCol>
                <a:gridCol w="1104289">
                  <a:extLst>
                    <a:ext uri="{9D8B030D-6E8A-4147-A177-3AD203B41FA5}">
                      <a16:colId xmlns:a16="http://schemas.microsoft.com/office/drawing/2014/main" val="3014375389"/>
                    </a:ext>
                  </a:extLst>
                </a:gridCol>
                <a:gridCol w="175787">
                  <a:extLst>
                    <a:ext uri="{9D8B030D-6E8A-4147-A177-3AD203B41FA5}">
                      <a16:colId xmlns:a16="http://schemas.microsoft.com/office/drawing/2014/main" val="1212849469"/>
                    </a:ext>
                  </a:extLst>
                </a:gridCol>
                <a:gridCol w="952671">
                  <a:extLst>
                    <a:ext uri="{9D8B030D-6E8A-4147-A177-3AD203B41FA5}">
                      <a16:colId xmlns:a16="http://schemas.microsoft.com/office/drawing/2014/main" val="4243131371"/>
                    </a:ext>
                  </a:extLst>
                </a:gridCol>
                <a:gridCol w="1080120">
                  <a:extLst>
                    <a:ext uri="{9D8B030D-6E8A-4147-A177-3AD203B41FA5}">
                      <a16:colId xmlns:a16="http://schemas.microsoft.com/office/drawing/2014/main" val="3094319064"/>
                    </a:ext>
                  </a:extLst>
                </a:gridCol>
              </a:tblGrid>
              <a:tr h="2944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failure rate from 10.67%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4042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29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9337">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565384">
                <a:tc gridSpan="7">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SG" sz="1200" dirty="0"/>
                        <a:t>To improve soft failure rate by 53%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SG" sz="1200" dirty="0"/>
                        <a:t>➢ To gather 100 data points per station for 8 Tester (total of 800 data)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SG" sz="1200" dirty="0"/>
                        <a:t>➢ To publish status on weekly Engineering Meeting</a:t>
                      </a:r>
                      <a:endParaRPr lang="en-US" sz="1200" dirty="0"/>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9337">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411487">
                <a:tc rowSpan="2" gridSpan="2">
                  <a:txBody>
                    <a:bodyPr/>
                    <a:lstStyle/>
                    <a:p>
                      <a:pPr marL="0" indent="0">
                        <a:buFont typeface="Arial" panose="020B0604020202020204" pitchFamily="34" charset="0"/>
                        <a:buNone/>
                      </a:pPr>
                      <a:endParaRPr lang="en-SG" sz="1200" dirty="0"/>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1684533">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r>
                        <a:rPr lang="en-SG" dirty="0"/>
                        <a:t>Complete data collection</a:t>
                      </a:r>
                    </a:p>
                    <a:p>
                      <a:endParaRPr lang="en-SG" dirty="0"/>
                    </a:p>
                    <a:p>
                      <a:endParaRPr lang="en-SG" dirty="0"/>
                    </a:p>
                  </a:txBody>
                  <a:tcPr>
                    <a:solidFill>
                      <a:srgbClr val="B7F7EF"/>
                    </a:solidFill>
                  </a:tcPr>
                </a:tc>
                <a:extLst>
                  <a:ext uri="{0D108BD9-81ED-4DB2-BD59-A6C34878D82A}">
                    <a16:rowId xmlns:a16="http://schemas.microsoft.com/office/drawing/2014/main" val="3193120187"/>
                  </a:ext>
                </a:extLst>
              </a:tr>
              <a:tr h="349337">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222678">
                <a:tc gridSpan="2">
                  <a:txBody>
                    <a:bodyPr/>
                    <a:lstStyle/>
                    <a:p>
                      <a:endParaRPr lang="en-SG" dirty="0"/>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endParaRPr lang="en-US" sz="1200" dirty="0"/>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7130308" cy="832161"/>
          </a:xfrm>
        </p:spPr>
        <p:txBody>
          <a:bodyPr/>
          <a:lstStyle/>
          <a:p>
            <a:r>
              <a:rPr lang="en-US" dirty="0"/>
              <a:t>&lt;FPY improvement on Interfacing Tubing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pic>
        <p:nvPicPr>
          <p:cNvPr id="2" name="Picture 1">
            <a:extLst>
              <a:ext uri="{FF2B5EF4-FFF2-40B4-BE49-F238E27FC236}">
                <a16:creationId xmlns:a16="http://schemas.microsoft.com/office/drawing/2014/main" id="{8CA48982-3C1A-444F-AC79-643736B97E69}"/>
              </a:ext>
            </a:extLst>
          </p:cNvPr>
          <p:cNvPicPr>
            <a:picLocks noChangeAspect="1"/>
          </p:cNvPicPr>
          <p:nvPr/>
        </p:nvPicPr>
        <p:blipFill>
          <a:blip r:embed="rId4"/>
          <a:stretch>
            <a:fillRect/>
          </a:stretch>
        </p:blipFill>
        <p:spPr>
          <a:xfrm>
            <a:off x="6084168" y="3820828"/>
            <a:ext cx="506012" cy="432854"/>
          </a:xfrm>
          <a:prstGeom prst="rect">
            <a:avLst/>
          </a:prstGeom>
        </p:spPr>
      </p:pic>
      <p:sp>
        <p:nvSpPr>
          <p:cNvPr id="11" name="Oval 10">
            <a:extLst>
              <a:ext uri="{FF2B5EF4-FFF2-40B4-BE49-F238E27FC236}">
                <a16:creationId xmlns:a16="http://schemas.microsoft.com/office/drawing/2014/main" id="{6BD20B67-3C4F-4513-B711-0DE132D59C71}"/>
              </a:ext>
            </a:extLst>
          </p:cNvPr>
          <p:cNvSpPr/>
          <p:nvPr/>
        </p:nvSpPr>
        <p:spPr bwMode="auto">
          <a:xfrm>
            <a:off x="7128283" y="382082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3465544218"/>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071189E4-6FB0-8440-99CE-089CC2731234}" vid="{EA955FC7-6E1C-7142-AA89-99602EE4D2DB}"/>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71189E4-6FB0-8440-99CE-089CC2731234}" vid="{A994EC05-D934-F340-9D49-F95179E3C3D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335D39ECF8F6C4EA7C6F0EFBFCE6F83" ma:contentTypeVersion="13" ma:contentTypeDescription="Create a new document." ma:contentTypeScope="" ma:versionID="2567b8c1df124a04afdef1de0026b8a8">
  <xsd:schema xmlns:xsd="http://www.w3.org/2001/XMLSchema" xmlns:xs="http://www.w3.org/2001/XMLSchema" xmlns:p="http://schemas.microsoft.com/office/2006/metadata/properties" xmlns:ns3="aea9ea73-34d9-45e8-acbb-0ab804ccd4f6" xmlns:ns4="5ca6415a-0c97-4c39-b3bb-ffce26572dde" targetNamespace="http://schemas.microsoft.com/office/2006/metadata/properties" ma:root="true" ma:fieldsID="612dc4c29a9879ac89423509c8336713" ns3:_="" ns4:_="">
    <xsd:import namespace="aea9ea73-34d9-45e8-acbb-0ab804ccd4f6"/>
    <xsd:import namespace="5ca6415a-0c97-4c39-b3bb-ffce26572dd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a9ea73-34d9-45e8-acbb-0ab804ccd4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ca6415a-0c97-4c39-b3bb-ffce26572dd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F0256E-8CE6-4FD2-91C5-5601FCC82AA0}">
  <ds:schemaRefs>
    <ds:schemaRef ds:uri="http://schemas.microsoft.com/sharepoint/v3/contenttype/forms"/>
  </ds:schemaRefs>
</ds:datastoreItem>
</file>

<file path=customXml/itemProps2.xml><?xml version="1.0" encoding="utf-8"?>
<ds:datastoreItem xmlns:ds="http://schemas.openxmlformats.org/officeDocument/2006/customXml" ds:itemID="{EFC57A6C-3851-4B62-844F-4AB1F4E415FD}">
  <ds:schemaRefs>
    <ds:schemaRef ds:uri="http://purl.org/dc/dcmitype/"/>
    <ds:schemaRef ds:uri="http://www.w3.org/XML/1998/namespace"/>
    <ds:schemaRef ds:uri="http://schemas.microsoft.com/office/2006/documentManagement/types"/>
    <ds:schemaRef ds:uri="aea9ea73-34d9-45e8-acbb-0ab804ccd4f6"/>
    <ds:schemaRef ds:uri="http://purl.org/dc/terms/"/>
    <ds:schemaRef ds:uri="http://schemas.microsoft.com/office/2006/metadata/properties"/>
    <ds:schemaRef ds:uri="5ca6415a-0c97-4c39-b3bb-ffce26572dde"/>
    <ds:schemaRef ds:uri="http://purl.org/dc/elements/1.1/"/>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77B4C67B-2D34-48E3-BD40-5C81509567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a9ea73-34d9-45e8-acbb-0ab804ccd4f6"/>
    <ds:schemaRef ds:uri="5ca6415a-0c97-4c39-b3bb-ffce26572d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2020 Waters standard 4-3</Template>
  <TotalTime>5644</TotalTime>
  <Words>354</Words>
  <Application>Microsoft Office PowerPoint</Application>
  <PresentationFormat>On-screen Show (4:3)</PresentationFormat>
  <Paragraphs>72</Paragraphs>
  <Slides>5</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Arial</vt:lpstr>
      <vt:lpstr>Calibri</vt:lpstr>
      <vt:lpstr>Courier New</vt:lpstr>
      <vt:lpstr>Verdana</vt:lpstr>
      <vt:lpstr>Wingdings 2</vt:lpstr>
      <vt:lpstr>2019 Waters standard 4-3</vt:lpstr>
      <vt:lpstr>2017 Waters Brand</vt:lpstr>
      <vt:lpstr>&lt;FPY improvement on PDA Testing in Flex&gt;</vt:lpstr>
      <vt:lpstr>PowerPoint Presentation</vt:lpstr>
      <vt:lpstr>Data collection for testers in progress</vt:lpstr>
      <vt:lpstr>&lt;FPY improvement on TUV Testing in Flex&gt;</vt:lpstr>
      <vt:lpstr>&lt;FPY improvement on Interfacing Tubing in Flex&gt;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Teo</dc:creator>
  <cp:lastModifiedBy>HuaZhen Luo</cp:lastModifiedBy>
  <cp:revision>45</cp:revision>
  <dcterms:created xsi:type="dcterms:W3CDTF">2020-03-31T01:44:02Z</dcterms:created>
  <dcterms:modified xsi:type="dcterms:W3CDTF">2020-05-29T08:54:04Z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0x010100F335D39ECF8F6C4EA7C6F0EFBFCE6F83</vt:lpwstr>
  </property>
</Properties>
</file>