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1"/>
  </p:notesMasterIdLst>
  <p:handoutMasterIdLst>
    <p:handoutMasterId r:id="rId12"/>
  </p:handoutMasterIdLst>
  <p:sldIdLst>
    <p:sldId id="272" r:id="rId6"/>
    <p:sldId id="273" r:id="rId7"/>
    <p:sldId id="274" r:id="rId8"/>
    <p:sldId id="828" r:id="rId9"/>
    <p:sldId id="829" r:id="rId10"/>
  </p:sldIdLst>
  <p:sldSz cx="9144000" cy="6858000" type="screen4x3"/>
  <p:notesSz cx="6896100" cy="9236075"/>
  <p:custDataLst>
    <p:tags r:id="rId1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F9F75A-5FD2-4E3E-B09A-83613ED6C3E8}" v="5" dt="2020-09-25T06:36:57.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40" autoAdjust="0"/>
    <p:restoredTop sz="94249" autoAdjust="0"/>
  </p:normalViewPr>
  <p:slideViewPr>
    <p:cSldViewPr>
      <p:cViewPr varScale="1">
        <p:scale>
          <a:sx n="49" d="100"/>
          <a:sy n="49" d="100"/>
        </p:scale>
        <p:origin x="414"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A1F9F75A-5FD2-4E3E-B09A-83613ED6C3E8}"/>
    <pc:docChg chg="custSel modSld">
      <pc:chgData name="HuaZhen Luo" userId="6ae18c9d-9535-414f-ac39-75271190dd91" providerId="ADAL" clId="{A1F9F75A-5FD2-4E3E-B09A-83613ED6C3E8}" dt="2020-09-25T06:38:36.841" v="363" actId="20577"/>
      <pc:docMkLst>
        <pc:docMk/>
      </pc:docMkLst>
      <pc:sldChg chg="addSp modSp">
        <pc:chgData name="HuaZhen Luo" userId="6ae18c9d-9535-414f-ac39-75271190dd91" providerId="ADAL" clId="{A1F9F75A-5FD2-4E3E-B09A-83613ED6C3E8}" dt="2020-09-25T06:38:36.841" v="363" actId="20577"/>
        <pc:sldMkLst>
          <pc:docMk/>
          <pc:sldMk cId="4128179033" sldId="272"/>
        </pc:sldMkLst>
        <pc:spChg chg="add mod">
          <ac:chgData name="HuaZhen Luo" userId="6ae18c9d-9535-414f-ac39-75271190dd91" providerId="ADAL" clId="{A1F9F75A-5FD2-4E3E-B09A-83613ED6C3E8}" dt="2020-09-25T06:37:00.995" v="278" actId="1076"/>
          <ac:spMkLst>
            <pc:docMk/>
            <pc:sldMk cId="4128179033" sldId="272"/>
            <ac:spMk id="7" creationId="{2EB6BD87-E672-4943-9A00-AB85AE9A6596}"/>
          </ac:spMkLst>
        </pc:spChg>
        <pc:spChg chg="add mod">
          <ac:chgData name="HuaZhen Luo" userId="6ae18c9d-9535-414f-ac39-75271190dd91" providerId="ADAL" clId="{A1F9F75A-5FD2-4E3E-B09A-83613ED6C3E8}" dt="2020-09-25T06:36:58.975" v="277" actId="1076"/>
          <ac:spMkLst>
            <pc:docMk/>
            <pc:sldMk cId="4128179033" sldId="272"/>
            <ac:spMk id="8" creationId="{7D967D66-0592-46F9-87BE-0F0AF1603AD5}"/>
          </ac:spMkLst>
        </pc:spChg>
        <pc:graphicFrameChg chg="mod modGraphic">
          <ac:chgData name="HuaZhen Luo" userId="6ae18c9d-9535-414f-ac39-75271190dd91" providerId="ADAL" clId="{A1F9F75A-5FD2-4E3E-B09A-83613ED6C3E8}" dt="2020-09-25T06:38:36.841" v="363" actId="20577"/>
          <ac:graphicFrameMkLst>
            <pc:docMk/>
            <pc:sldMk cId="4128179033" sldId="272"/>
            <ac:graphicFrameMk id="4" creationId="{B0AA30B0-BEF8-41EC-BA34-768789275B31}"/>
          </ac:graphicFrameMkLst>
        </pc:graphicFrameChg>
      </pc:sldChg>
    </pc:docChg>
  </pc:docChgLst>
  <pc:docChgLst>
    <pc:chgData name="HuaZhen Luo" userId="6ae18c9d-9535-414f-ac39-75271190dd91" providerId="ADAL" clId="{2503B326-FFEE-4B17-97F1-2B169587F0EA}"/>
    <pc:docChg chg="custSel modSld">
      <pc:chgData name="HuaZhen Luo" userId="6ae18c9d-9535-414f-ac39-75271190dd91" providerId="ADAL" clId="{2503B326-FFEE-4B17-97F1-2B169587F0EA}" dt="2020-06-15T01:06:13.404" v="227" actId="1076"/>
      <pc:docMkLst>
        <pc:docMk/>
      </pc:docMkLst>
      <pc:sldChg chg="addSp modSp">
        <pc:chgData name="HuaZhen Luo" userId="6ae18c9d-9535-414f-ac39-75271190dd91" providerId="ADAL" clId="{2503B326-FFEE-4B17-97F1-2B169587F0EA}" dt="2020-06-15T01:06:13.404" v="227" actId="1076"/>
        <pc:sldMkLst>
          <pc:docMk/>
          <pc:sldMk cId="4128179033" sldId="272"/>
        </pc:sldMkLst>
        <pc:spChg chg="add mod">
          <ac:chgData name="HuaZhen Luo" userId="6ae18c9d-9535-414f-ac39-75271190dd91" providerId="ADAL" clId="{2503B326-FFEE-4B17-97F1-2B169587F0EA}" dt="2020-06-15T01:06:13.404" v="227" actId="1076"/>
          <ac:spMkLst>
            <pc:docMk/>
            <pc:sldMk cId="4128179033" sldId="272"/>
            <ac:spMk id="6" creationId="{D18B0D85-87A6-474B-BB8E-7540BA7E42EB}"/>
          </ac:spMkLst>
        </pc:spChg>
        <pc:graphicFrameChg chg="mod modGraphic">
          <ac:chgData name="HuaZhen Luo" userId="6ae18c9d-9535-414f-ac39-75271190dd91" providerId="ADAL" clId="{2503B326-FFEE-4B17-97F1-2B169587F0EA}" dt="2020-06-15T01:06:00.137" v="225" actId="255"/>
          <ac:graphicFrameMkLst>
            <pc:docMk/>
            <pc:sldMk cId="4128179033" sldId="272"/>
            <ac:graphicFrameMk id="4" creationId="{B0AA30B0-BEF8-41EC-BA34-768789275B3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9/25/2020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9/25/2020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4</a:t>
            </a:fld>
            <a:endParaRPr lang="en-US"/>
          </a:p>
        </p:txBody>
      </p:sp>
    </p:spTree>
    <p:extLst>
      <p:ext uri="{BB962C8B-B14F-4D97-AF65-F5344CB8AC3E}">
        <p14:creationId xmlns:p14="http://schemas.microsoft.com/office/powerpoint/2010/main" val="234789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5</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2213599881"/>
              </p:ext>
            </p:extLst>
          </p:nvPr>
        </p:nvGraphicFramePr>
        <p:xfrm>
          <a:off x="130174" y="832163"/>
          <a:ext cx="8834314" cy="5712882"/>
        </p:xfrm>
        <a:graphic>
          <a:graphicData uri="http://schemas.openxmlformats.org/drawingml/2006/table">
            <a:tbl>
              <a:tblPr>
                <a:tableStyleId>{5C22544A-7EE6-4342-B048-85BDC9FD1C3A}</a:tableStyleId>
              </a:tblPr>
              <a:tblGrid>
                <a:gridCol w="2208579">
                  <a:extLst>
                    <a:ext uri="{9D8B030D-6E8A-4147-A177-3AD203B41FA5}">
                      <a16:colId xmlns:a16="http://schemas.microsoft.com/office/drawing/2014/main" val="30504422"/>
                    </a:ext>
                  </a:extLst>
                </a:gridCol>
                <a:gridCol w="2208579">
                  <a:extLst>
                    <a:ext uri="{9D8B030D-6E8A-4147-A177-3AD203B41FA5}">
                      <a16:colId xmlns:a16="http://schemas.microsoft.com/office/drawing/2014/main" val="1250315140"/>
                    </a:ext>
                  </a:extLst>
                </a:gridCol>
                <a:gridCol w="1104289">
                  <a:extLst>
                    <a:ext uri="{9D8B030D-6E8A-4147-A177-3AD203B41FA5}">
                      <a16:colId xmlns:a16="http://schemas.microsoft.com/office/drawing/2014/main" val="3334671890"/>
                    </a:ext>
                  </a:extLst>
                </a:gridCol>
                <a:gridCol w="1104289">
                  <a:extLst>
                    <a:ext uri="{9D8B030D-6E8A-4147-A177-3AD203B41FA5}">
                      <a16:colId xmlns:a16="http://schemas.microsoft.com/office/drawing/2014/main" val="3014375389"/>
                    </a:ext>
                  </a:extLst>
                </a:gridCol>
                <a:gridCol w="175787">
                  <a:extLst>
                    <a:ext uri="{9D8B030D-6E8A-4147-A177-3AD203B41FA5}">
                      <a16:colId xmlns:a16="http://schemas.microsoft.com/office/drawing/2014/main" val="1212849469"/>
                    </a:ext>
                  </a:extLst>
                </a:gridCol>
                <a:gridCol w="1084347">
                  <a:extLst>
                    <a:ext uri="{9D8B030D-6E8A-4147-A177-3AD203B41FA5}">
                      <a16:colId xmlns:a16="http://schemas.microsoft.com/office/drawing/2014/main" val="4243131371"/>
                    </a:ext>
                  </a:extLst>
                </a:gridCol>
                <a:gridCol w="948444">
                  <a:extLst>
                    <a:ext uri="{9D8B030D-6E8A-4147-A177-3AD203B41FA5}">
                      <a16:colId xmlns:a16="http://schemas.microsoft.com/office/drawing/2014/main" val="3094319064"/>
                    </a:ext>
                  </a:extLst>
                </a:gridCol>
              </a:tblGrid>
              <a:tr h="294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4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93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565384">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9.68 %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93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411487">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on 29 Jul 20 and it shows Tester TE82882-8,-11 and -13 has higher failure rate than other station.  Milford team was informed and made change on 3x stations above and advise to monitor these 3 stations FPY. </a:t>
                      </a:r>
                      <a:endParaRPr lang="en-US" sz="11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68453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dirty="0"/>
                    </a:p>
                  </a:txBody>
                  <a:tcPr>
                    <a:solidFill>
                      <a:srgbClr val="B7F7EF"/>
                    </a:solidFill>
                  </a:tcPr>
                </a:tc>
                <a:extLst>
                  <a:ext uri="{0D108BD9-81ED-4DB2-BD59-A6C34878D82A}">
                    <a16:rowId xmlns:a16="http://schemas.microsoft.com/office/drawing/2014/main" val="3193120187"/>
                  </a:ext>
                </a:extLst>
              </a:tr>
              <a:tr h="349337">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222678">
                <a:tc gridSpan="2">
                  <a:txBody>
                    <a:bodyPr/>
                    <a:lstStyle/>
                    <a:p>
                      <a:r>
                        <a:rPr lang="en-US" dirty="0"/>
                        <a:t>Complete 10 units on each port data collection </a:t>
                      </a:r>
                      <a:r>
                        <a:rPr lang="en-US"/>
                        <a:t>on station TE82882-8,-10 and -13</a:t>
                      </a:r>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The data collection process will take longer than expecting with low loading volume</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93429"/>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8" name="Oval 7">
            <a:extLst>
              <a:ext uri="{FF2B5EF4-FFF2-40B4-BE49-F238E27FC236}">
                <a16:creationId xmlns:a16="http://schemas.microsoft.com/office/drawing/2014/main" id="{7D967D66-0592-46F9-87BE-0F0AF1603AD5}"/>
              </a:ext>
            </a:extLst>
          </p:cNvPr>
          <p:cNvSpPr/>
          <p:nvPr/>
        </p:nvSpPr>
        <p:spPr bwMode="auto">
          <a:xfrm>
            <a:off x="8244406" y="3893429"/>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close up of a map&#10;&#10;Description automatically generated">
            <a:extLst>
              <a:ext uri="{FF2B5EF4-FFF2-40B4-BE49-F238E27FC236}">
                <a16:creationId xmlns:a16="http://schemas.microsoft.com/office/drawing/2014/main" id="{0FB65786-9C67-4197-A810-FE85A260B4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766133"/>
            <a:ext cx="8629763" cy="5615196"/>
          </a:xfrm>
        </p:spPr>
      </p:pic>
      <p:pic>
        <p:nvPicPr>
          <p:cNvPr id="15" name="Picture 14">
            <a:extLst>
              <a:ext uri="{FF2B5EF4-FFF2-40B4-BE49-F238E27FC236}">
                <a16:creationId xmlns:a16="http://schemas.microsoft.com/office/drawing/2014/main" id="{A7B543E8-87B6-499E-90D2-74AC5BDCD55D}"/>
              </a:ext>
            </a:extLst>
          </p:cNvPr>
          <p:cNvPicPr>
            <a:picLocks noChangeAspect="1"/>
          </p:cNvPicPr>
          <p:nvPr/>
        </p:nvPicPr>
        <p:blipFill>
          <a:blip r:embed="rId3"/>
          <a:stretch>
            <a:fillRect/>
          </a:stretch>
        </p:blipFill>
        <p:spPr>
          <a:xfrm>
            <a:off x="699630" y="2545746"/>
            <a:ext cx="4160402" cy="2964286"/>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A9D131-C9C2-4CB6-A796-E86F9912BB19}"/>
              </a:ext>
            </a:extLst>
          </p:cNvPr>
          <p:cNvPicPr>
            <a:picLocks noGrp="1" noChangeAspect="1"/>
          </p:cNvPicPr>
          <p:nvPr>
            <p:ph idx="1"/>
          </p:nvPr>
        </p:nvPicPr>
        <p:blipFill>
          <a:blip r:embed="rId2"/>
          <a:stretch>
            <a:fillRect/>
          </a:stretch>
        </p:blipFill>
        <p:spPr>
          <a:xfrm>
            <a:off x="130175" y="1375860"/>
            <a:ext cx="8686800" cy="4900029"/>
          </a:xfrm>
          <a:prstGeom prst="rect">
            <a:avLst/>
          </a:prstGeom>
        </p:spPr>
      </p:pic>
      <p:sp>
        <p:nvSpPr>
          <p:cNvPr id="3" name="Title 2">
            <a:extLst>
              <a:ext uri="{FF2B5EF4-FFF2-40B4-BE49-F238E27FC236}">
                <a16:creationId xmlns:a16="http://schemas.microsoft.com/office/drawing/2014/main" id="{393B52FB-D7CE-49F7-BE60-2B7F5A667102}"/>
              </a:ext>
            </a:extLst>
          </p:cNvPr>
          <p:cNvSpPr>
            <a:spLocks noGrp="1"/>
          </p:cNvSpPr>
          <p:nvPr>
            <p:ph type="title"/>
          </p:nvPr>
        </p:nvSpPr>
        <p:spPr/>
        <p:txBody>
          <a:bodyPr/>
          <a:lstStyle/>
          <a:p>
            <a:r>
              <a:rPr lang="en-US" dirty="0"/>
              <a:t>Data collection for testers in progress</a:t>
            </a:r>
            <a:endParaRPr lang="en-SG" dirty="0"/>
          </a:p>
        </p:txBody>
      </p:sp>
    </p:spTree>
    <p:extLst>
      <p:ext uri="{BB962C8B-B14F-4D97-AF65-F5344CB8AC3E}">
        <p14:creationId xmlns:p14="http://schemas.microsoft.com/office/powerpoint/2010/main" val="2254129791"/>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nvPr>
        </p:nvGraphicFramePr>
        <p:xfrm>
          <a:off x="130175" y="1006397"/>
          <a:ext cx="8690297" cy="5637452"/>
        </p:xfrm>
        <a:graphic>
          <a:graphicData uri="http://schemas.openxmlformats.org/drawingml/2006/table">
            <a:tbl>
              <a:tblPr>
                <a:tableStyleId>{5C22544A-7EE6-4342-B048-85BDC9FD1C3A}</a:tableStyleId>
              </a:tblPr>
              <a:tblGrid>
                <a:gridCol w="1828230">
                  <a:extLst>
                    <a:ext uri="{9D8B030D-6E8A-4147-A177-3AD203B41FA5}">
                      <a16:colId xmlns:a16="http://schemas.microsoft.com/office/drawing/2014/main" val="30504422"/>
                    </a:ext>
                  </a:extLst>
                </a:gridCol>
                <a:gridCol w="1828230">
                  <a:extLst>
                    <a:ext uri="{9D8B030D-6E8A-4147-A177-3AD203B41FA5}">
                      <a16:colId xmlns:a16="http://schemas.microsoft.com/office/drawing/2014/main" val="1250315140"/>
                    </a:ext>
                  </a:extLst>
                </a:gridCol>
                <a:gridCol w="914115">
                  <a:extLst>
                    <a:ext uri="{9D8B030D-6E8A-4147-A177-3AD203B41FA5}">
                      <a16:colId xmlns:a16="http://schemas.microsoft.com/office/drawing/2014/main" val="3334671890"/>
                    </a:ext>
                  </a:extLst>
                </a:gridCol>
                <a:gridCol w="914115">
                  <a:extLst>
                    <a:ext uri="{9D8B030D-6E8A-4147-A177-3AD203B41FA5}">
                      <a16:colId xmlns:a16="http://schemas.microsoft.com/office/drawing/2014/main" val="3014375389"/>
                    </a:ext>
                  </a:extLst>
                </a:gridCol>
                <a:gridCol w="145513">
                  <a:extLst>
                    <a:ext uri="{9D8B030D-6E8A-4147-A177-3AD203B41FA5}">
                      <a16:colId xmlns:a16="http://schemas.microsoft.com/office/drawing/2014/main" val="1212849469"/>
                    </a:ext>
                  </a:extLst>
                </a:gridCol>
                <a:gridCol w="1146250">
                  <a:extLst>
                    <a:ext uri="{9D8B030D-6E8A-4147-A177-3AD203B41FA5}">
                      <a16:colId xmlns:a16="http://schemas.microsoft.com/office/drawing/2014/main" val="4243131371"/>
                    </a:ext>
                  </a:extLst>
                </a:gridCol>
                <a:gridCol w="1913844">
                  <a:extLst>
                    <a:ext uri="{9D8B030D-6E8A-4147-A177-3AD203B41FA5}">
                      <a16:colId xmlns:a16="http://schemas.microsoft.com/office/drawing/2014/main" val="3094319064"/>
                    </a:ext>
                  </a:extLst>
                </a:gridCol>
              </a:tblGrid>
              <a:tr h="567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Dual Noise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328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29">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868821">
                <a:tc gridSpan="7">
                  <a:txBody>
                    <a:bodyPr/>
                    <a:lstStyle/>
                    <a:p>
                      <a:endParaRPr lang="en-SG" sz="1800" b="0" i="0" u="none" strike="noStrike" kern="1200" baseline="0" dirty="0">
                        <a:solidFill>
                          <a:schemeClr val="dk1"/>
                        </a:solidFill>
                        <a:latin typeface="+mn-lt"/>
                        <a:ea typeface="+mn-ea"/>
                        <a:cs typeface="+mn-cs"/>
                      </a:endParaRPr>
                    </a:p>
                    <a:p>
                      <a:r>
                        <a:rPr lang="en-SG" sz="1800" b="0" i="0" u="none" strike="noStrike" kern="1200" baseline="0" dirty="0">
                          <a:solidFill>
                            <a:schemeClr val="dk1"/>
                          </a:solidFill>
                          <a:latin typeface="+mn-lt"/>
                          <a:ea typeface="+mn-ea"/>
                          <a:cs typeface="+mn-cs"/>
                        </a:rPr>
                        <a:t>To improve Dual Noise failure rate by 50% </a:t>
                      </a:r>
                    </a:p>
                    <a:p>
                      <a:r>
                        <a:rPr lang="en-SG" sz="1800" b="0" i="0" u="none" strike="noStrike" kern="1200" baseline="0" dirty="0">
                          <a:solidFill>
                            <a:schemeClr val="dk1"/>
                          </a:solidFill>
                          <a:latin typeface="+mn-lt"/>
                          <a:ea typeface="+mn-ea"/>
                          <a:cs typeface="+mn-cs"/>
                        </a:rPr>
                        <a:t>	</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2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29">
                <a:tc rowSpan="2" gridSpan="2">
                  <a:txBody>
                    <a:bodyPr/>
                    <a:lstStyle/>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369685">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Complete data collection</a:t>
                      </a:r>
                      <a:endParaRPr lang="en-SG" sz="1800" dirty="0"/>
                    </a:p>
                    <a:p>
                      <a:endParaRPr lang="en-SG" dirty="0"/>
                    </a:p>
                  </a:txBody>
                  <a:tcPr>
                    <a:solidFill>
                      <a:srgbClr val="B7F7EF"/>
                    </a:solidFill>
                  </a:tcPr>
                </a:tc>
                <a:extLst>
                  <a:ext uri="{0D108BD9-81ED-4DB2-BD59-A6C34878D82A}">
                    <a16:rowId xmlns:a16="http://schemas.microsoft.com/office/drawing/2014/main" val="3193120187"/>
                  </a:ext>
                </a:extLst>
              </a:tr>
              <a:tr h="347529">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994154">
                <a:tc gridSpan="2">
                  <a:txBody>
                    <a:bodyPr/>
                    <a:lstStyle/>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6012160" y="4149080"/>
            <a:ext cx="576064"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dirty="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TUV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Tree>
    <p:extLst>
      <p:ext uri="{BB962C8B-B14F-4D97-AF65-F5344CB8AC3E}">
        <p14:creationId xmlns:p14="http://schemas.microsoft.com/office/powerpoint/2010/main" val="2951448625"/>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nvPr>
        </p:nvGraphicFramePr>
        <p:xfrm>
          <a:off x="130174" y="832163"/>
          <a:ext cx="8834314" cy="5840405"/>
        </p:xfrm>
        <a:graphic>
          <a:graphicData uri="http://schemas.openxmlformats.org/drawingml/2006/table">
            <a:tbl>
              <a:tblPr>
                <a:tableStyleId>{5C22544A-7EE6-4342-B048-85BDC9FD1C3A}</a:tableStyleId>
              </a:tblPr>
              <a:tblGrid>
                <a:gridCol w="2208579">
                  <a:extLst>
                    <a:ext uri="{9D8B030D-6E8A-4147-A177-3AD203B41FA5}">
                      <a16:colId xmlns:a16="http://schemas.microsoft.com/office/drawing/2014/main" val="30504422"/>
                    </a:ext>
                  </a:extLst>
                </a:gridCol>
                <a:gridCol w="2208579">
                  <a:extLst>
                    <a:ext uri="{9D8B030D-6E8A-4147-A177-3AD203B41FA5}">
                      <a16:colId xmlns:a16="http://schemas.microsoft.com/office/drawing/2014/main" val="1250315140"/>
                    </a:ext>
                  </a:extLst>
                </a:gridCol>
                <a:gridCol w="1104289">
                  <a:extLst>
                    <a:ext uri="{9D8B030D-6E8A-4147-A177-3AD203B41FA5}">
                      <a16:colId xmlns:a16="http://schemas.microsoft.com/office/drawing/2014/main" val="3334671890"/>
                    </a:ext>
                  </a:extLst>
                </a:gridCol>
                <a:gridCol w="1104289">
                  <a:extLst>
                    <a:ext uri="{9D8B030D-6E8A-4147-A177-3AD203B41FA5}">
                      <a16:colId xmlns:a16="http://schemas.microsoft.com/office/drawing/2014/main" val="3014375389"/>
                    </a:ext>
                  </a:extLst>
                </a:gridCol>
                <a:gridCol w="175787">
                  <a:extLst>
                    <a:ext uri="{9D8B030D-6E8A-4147-A177-3AD203B41FA5}">
                      <a16:colId xmlns:a16="http://schemas.microsoft.com/office/drawing/2014/main" val="1212849469"/>
                    </a:ext>
                  </a:extLst>
                </a:gridCol>
                <a:gridCol w="952671">
                  <a:extLst>
                    <a:ext uri="{9D8B030D-6E8A-4147-A177-3AD203B41FA5}">
                      <a16:colId xmlns:a16="http://schemas.microsoft.com/office/drawing/2014/main" val="4243131371"/>
                    </a:ext>
                  </a:extLst>
                </a:gridCol>
                <a:gridCol w="1080120">
                  <a:extLst>
                    <a:ext uri="{9D8B030D-6E8A-4147-A177-3AD203B41FA5}">
                      <a16:colId xmlns:a16="http://schemas.microsoft.com/office/drawing/2014/main" val="3094319064"/>
                    </a:ext>
                  </a:extLst>
                </a:gridCol>
              </a:tblGrid>
              <a:tr h="294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10.67%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4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29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93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565384">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To improve soft failure rate by 53%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 To gather 100 data points per station for 8 Tester (total of 800 data)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 To publish status on weekly Engineering Meeting</a:t>
                      </a: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93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411487">
                <a:tc rowSpan="2" gridSpan="2">
                  <a:txBody>
                    <a:bodyPr/>
                    <a:lstStyle/>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68453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SG" dirty="0"/>
                        <a:t>Complete data collection</a:t>
                      </a:r>
                    </a:p>
                    <a:p>
                      <a:endParaRPr lang="en-SG" dirty="0"/>
                    </a:p>
                    <a:p>
                      <a:endParaRPr lang="en-SG" dirty="0"/>
                    </a:p>
                  </a:txBody>
                  <a:tcPr>
                    <a:solidFill>
                      <a:srgbClr val="B7F7EF"/>
                    </a:solidFill>
                  </a:tcPr>
                </a:tc>
                <a:extLst>
                  <a:ext uri="{0D108BD9-81ED-4DB2-BD59-A6C34878D82A}">
                    <a16:rowId xmlns:a16="http://schemas.microsoft.com/office/drawing/2014/main" val="3193120187"/>
                  </a:ext>
                </a:extLst>
              </a:tr>
              <a:tr h="349337">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222678">
                <a:tc gridSpan="2">
                  <a:txBody>
                    <a:bodyPr/>
                    <a:lstStyle/>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7130308" cy="832161"/>
          </a:xfrm>
        </p:spPr>
        <p:txBody>
          <a:bodyPr/>
          <a:lstStyle/>
          <a:p>
            <a:r>
              <a:rPr lang="en-US" dirty="0"/>
              <a:t>&lt;FPY improvement on Interfacing Tubing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pic>
        <p:nvPicPr>
          <p:cNvPr id="2" name="Picture 1">
            <a:extLst>
              <a:ext uri="{FF2B5EF4-FFF2-40B4-BE49-F238E27FC236}">
                <a16:creationId xmlns:a16="http://schemas.microsoft.com/office/drawing/2014/main" id="{8CA48982-3C1A-444F-AC79-643736B97E69}"/>
              </a:ext>
            </a:extLst>
          </p:cNvPr>
          <p:cNvPicPr>
            <a:picLocks noChangeAspect="1"/>
          </p:cNvPicPr>
          <p:nvPr/>
        </p:nvPicPr>
        <p:blipFill>
          <a:blip r:embed="rId4"/>
          <a:stretch>
            <a:fillRect/>
          </a:stretch>
        </p:blipFill>
        <p:spPr>
          <a:xfrm>
            <a:off x="6084168" y="3820828"/>
            <a:ext cx="506012" cy="432854"/>
          </a:xfrm>
          <a:prstGeom prst="rect">
            <a:avLst/>
          </a:prstGeom>
        </p:spPr>
      </p:pic>
      <p:sp>
        <p:nvSpPr>
          <p:cNvPr id="11" name="Oval 10">
            <a:extLst>
              <a:ext uri="{FF2B5EF4-FFF2-40B4-BE49-F238E27FC236}">
                <a16:creationId xmlns:a16="http://schemas.microsoft.com/office/drawing/2014/main" id="{6BD20B67-3C4F-4513-B711-0DE132D59C71}"/>
              </a:ext>
            </a:extLst>
          </p:cNvPr>
          <p:cNvSpPr/>
          <p:nvPr/>
        </p:nvSpPr>
        <p:spPr bwMode="auto">
          <a:xfrm>
            <a:off x="7128283" y="382082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3465544218"/>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5644</TotalTime>
  <Words>388</Words>
  <Application>Microsoft Office PowerPoint</Application>
  <PresentationFormat>On-screen Show (4:3)</PresentationFormat>
  <Paragraphs>69</Paragraphs>
  <Slides>5</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Courier New</vt:lpstr>
      <vt:lpstr>Verdana</vt:lpstr>
      <vt:lpstr>Wingdings 2</vt:lpstr>
      <vt:lpstr>2019 Waters standard 4-3</vt:lpstr>
      <vt:lpstr>2017 Waters Brand</vt:lpstr>
      <vt:lpstr>&lt;FPY improvement on PDA Testing in Flex&gt;</vt:lpstr>
      <vt:lpstr>PowerPoint Presentation</vt:lpstr>
      <vt:lpstr>Data collection for testers in progress</vt:lpstr>
      <vt:lpstr>&lt;FPY improvement on TUV Testing in Flex&gt;</vt:lpstr>
      <vt:lpstr>&lt;FPY improvement on Interfacing Tubing in Flex&gt;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44</cp:revision>
  <dcterms:created xsi:type="dcterms:W3CDTF">2020-03-31T01:44:02Z</dcterms:created>
  <dcterms:modified xsi:type="dcterms:W3CDTF">2020-09-25T06:38:37Z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