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4"/>
    <p:sldMasterId id="2147484900" r:id="rId5"/>
  </p:sldMasterIdLst>
  <p:notesMasterIdLst>
    <p:notesMasterId r:id="rId11"/>
  </p:notesMasterIdLst>
  <p:handoutMasterIdLst>
    <p:handoutMasterId r:id="rId12"/>
  </p:handoutMasterIdLst>
  <p:sldIdLst>
    <p:sldId id="836" r:id="rId6"/>
    <p:sldId id="277" r:id="rId7"/>
    <p:sldId id="273" r:id="rId8"/>
    <p:sldId id="5960" r:id="rId9"/>
    <p:sldId id="5961" r:id="rId10"/>
  </p:sldIdLst>
  <p:sldSz cx="9144000" cy="6858000" type="screen4x3"/>
  <p:notesSz cx="6896100" cy="9236075"/>
  <p:custDataLst>
    <p:tags r:id="rId1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D"/>
    <a:srgbClr val="AAAA00"/>
    <a:srgbClr val="F5DFE6"/>
    <a:srgbClr val="993355"/>
    <a:srgbClr val="FFE8D1"/>
    <a:srgbClr val="B7F7EF"/>
    <a:srgbClr val="119988"/>
    <a:srgbClr val="D1EDFF"/>
    <a:srgbClr val="E7F6FF"/>
    <a:srgbClr val="C1E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97" autoAdjust="0"/>
    <p:restoredTop sz="94249" autoAdjust="0"/>
  </p:normalViewPr>
  <p:slideViewPr>
    <p:cSldViewPr>
      <p:cViewPr varScale="1">
        <p:scale>
          <a:sx n="114" d="100"/>
          <a:sy n="114" d="100"/>
        </p:scale>
        <p:origin x="162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aZhen Luo" userId="6ae18c9d-9535-414f-ac39-75271190dd91" providerId="ADAL" clId="{B010399F-AE2E-4A46-9D62-D9DB194D6553}"/>
    <pc:docChg chg="modSld">
      <pc:chgData name="HuaZhen Luo" userId="6ae18c9d-9535-414f-ac39-75271190dd91" providerId="ADAL" clId="{B010399F-AE2E-4A46-9D62-D9DB194D6553}" dt="2021-07-06T01:36:00.897" v="0" actId="14734"/>
      <pc:docMkLst>
        <pc:docMk/>
      </pc:docMkLst>
      <pc:sldChg chg="modSp mod">
        <pc:chgData name="HuaZhen Luo" userId="6ae18c9d-9535-414f-ac39-75271190dd91" providerId="ADAL" clId="{B010399F-AE2E-4A46-9D62-D9DB194D6553}" dt="2021-07-06T01:36:00.897" v="0" actId="14734"/>
        <pc:sldMkLst>
          <pc:docMk/>
          <pc:sldMk cId="1533439940" sldId="5961"/>
        </pc:sldMkLst>
        <pc:graphicFrameChg chg="modGraphic">
          <ac:chgData name="HuaZhen Luo" userId="6ae18c9d-9535-414f-ac39-75271190dd91" providerId="ADAL" clId="{B010399F-AE2E-4A46-9D62-D9DB194D6553}" dt="2021-07-06T01:36:00.897" v="0" actId="14734"/>
          <ac:graphicFrameMkLst>
            <pc:docMk/>
            <pc:sldMk cId="1533439940" sldId="5961"/>
            <ac:graphicFrameMk id="23" creationId="{7C8ECD23-EDF8-4EA1-B487-9284810741C6}"/>
          </ac:graphicFrameMkLst>
        </pc:graphicFrameChg>
      </pc:sldChg>
    </pc:docChg>
  </pc:docChgLst>
  <pc:docChgLst>
    <pc:chgData name="HuaZhen Luo" userId="6ae18c9d-9535-414f-ac39-75271190dd91" providerId="ADAL" clId="{0D238875-16CE-49AC-9316-3F9C0510BE23}"/>
    <pc:docChg chg="custSel modSld">
      <pc:chgData name="HuaZhen Luo" userId="6ae18c9d-9535-414f-ac39-75271190dd91" providerId="ADAL" clId="{0D238875-16CE-49AC-9316-3F9C0510BE23}" dt="2020-11-12T06:27:21.846" v="515" actId="20577"/>
      <pc:docMkLst>
        <pc:docMk/>
      </pc:docMkLst>
      <pc:sldChg chg="modSp">
        <pc:chgData name="HuaZhen Luo" userId="6ae18c9d-9535-414f-ac39-75271190dd91" providerId="ADAL" clId="{0D238875-16CE-49AC-9316-3F9C0510BE23}" dt="2020-11-12T06:26:34.707" v="489" actId="1076"/>
        <pc:sldMkLst>
          <pc:docMk/>
          <pc:sldMk cId="3146872925" sldId="276"/>
        </pc:sldMkLst>
        <pc:picChg chg="mod">
          <ac:chgData name="HuaZhen Luo" userId="6ae18c9d-9535-414f-ac39-75271190dd91" providerId="ADAL" clId="{0D238875-16CE-49AC-9316-3F9C0510BE23}" dt="2020-11-12T06:26:34.707" v="489" actId="1076"/>
          <ac:picMkLst>
            <pc:docMk/>
            <pc:sldMk cId="3146872925" sldId="276"/>
            <ac:picMk id="4" creationId="{8C0FB9AE-EDF8-4002-AA67-EEE615AC27F7}"/>
          </ac:picMkLst>
        </pc:picChg>
      </pc:sldChg>
      <pc:sldChg chg="modSp">
        <pc:chgData name="HuaZhen Luo" userId="6ae18c9d-9535-414f-ac39-75271190dd91" providerId="ADAL" clId="{0D238875-16CE-49AC-9316-3F9C0510BE23}" dt="2020-11-11T02:01:58.880" v="436" actId="20577"/>
        <pc:sldMkLst>
          <pc:docMk/>
          <pc:sldMk cId="3259618986" sldId="278"/>
        </pc:sldMkLst>
        <pc:spChg chg="mod">
          <ac:chgData name="HuaZhen Luo" userId="6ae18c9d-9535-414f-ac39-75271190dd91" providerId="ADAL" clId="{0D238875-16CE-49AC-9316-3F9C0510BE23}" dt="2020-11-11T02:01:58.880" v="436" actId="20577"/>
          <ac:spMkLst>
            <pc:docMk/>
            <pc:sldMk cId="3259618986" sldId="278"/>
            <ac:spMk id="2" creationId="{89C090FF-F30F-4AF2-BF66-B273325C2477}"/>
          </ac:spMkLst>
        </pc:spChg>
      </pc:sldChg>
      <pc:sldChg chg="modSp">
        <pc:chgData name="HuaZhen Luo" userId="6ae18c9d-9535-414f-ac39-75271190dd91" providerId="ADAL" clId="{0D238875-16CE-49AC-9316-3F9C0510BE23}" dt="2020-11-12T06:27:21.846" v="515" actId="20577"/>
        <pc:sldMkLst>
          <pc:docMk/>
          <pc:sldMk cId="412588595" sldId="279"/>
        </pc:sldMkLst>
        <pc:spChg chg="mod">
          <ac:chgData name="HuaZhen Luo" userId="6ae18c9d-9535-414f-ac39-75271190dd91" providerId="ADAL" clId="{0D238875-16CE-49AC-9316-3F9C0510BE23}" dt="2020-11-12T06:27:21.846" v="515" actId="20577"/>
          <ac:spMkLst>
            <pc:docMk/>
            <pc:sldMk cId="412588595" sldId="279"/>
            <ac:spMk id="2" creationId="{C91908BD-E092-4E58-835C-4793781A51C0}"/>
          </ac:spMkLst>
        </pc:spChg>
      </pc:sldChg>
    </pc:docChg>
  </pc:docChgLst>
  <pc:docChgLst>
    <pc:chgData name="HuaZhen Luo" userId="6ae18c9d-9535-414f-ac39-75271190dd91" providerId="ADAL" clId="{1B9ABD98-F1F3-4038-872E-16E3CE055E97}"/>
    <pc:docChg chg="undo custSel modSld">
      <pc:chgData name="HuaZhen Luo" userId="6ae18c9d-9535-414f-ac39-75271190dd91" providerId="ADAL" clId="{1B9ABD98-F1F3-4038-872E-16E3CE055E97}" dt="2020-11-11T01:31:36.706" v="537" actId="20577"/>
      <pc:docMkLst>
        <pc:docMk/>
      </pc:docMkLst>
      <pc:sldChg chg="modSp">
        <pc:chgData name="HuaZhen Luo" userId="6ae18c9d-9535-414f-ac39-75271190dd91" providerId="ADAL" clId="{1B9ABD98-F1F3-4038-872E-16E3CE055E97}" dt="2020-11-11T01:14:13.549" v="138" actId="1076"/>
        <pc:sldMkLst>
          <pc:docMk/>
          <pc:sldMk cId="3146872925" sldId="276"/>
        </pc:sldMkLst>
        <pc:spChg chg="mod">
          <ac:chgData name="HuaZhen Luo" userId="6ae18c9d-9535-414f-ac39-75271190dd91" providerId="ADAL" clId="{1B9ABD98-F1F3-4038-872E-16E3CE055E97}" dt="2020-11-11T01:14:13.549" v="138" actId="1076"/>
          <ac:spMkLst>
            <pc:docMk/>
            <pc:sldMk cId="3146872925" sldId="276"/>
            <ac:spMk id="3" creationId="{D51A05BD-2808-424A-A91A-BD170C4BD32C}"/>
          </ac:spMkLst>
        </pc:spChg>
      </pc:sldChg>
      <pc:sldChg chg="modSp">
        <pc:chgData name="HuaZhen Luo" userId="6ae18c9d-9535-414f-ac39-75271190dd91" providerId="ADAL" clId="{1B9ABD98-F1F3-4038-872E-16E3CE055E97}" dt="2020-11-11T01:20:31.992" v="234" actId="27636"/>
        <pc:sldMkLst>
          <pc:docMk/>
          <pc:sldMk cId="3259618986" sldId="278"/>
        </pc:sldMkLst>
        <pc:spChg chg="mod">
          <ac:chgData name="HuaZhen Luo" userId="6ae18c9d-9535-414f-ac39-75271190dd91" providerId="ADAL" clId="{1B9ABD98-F1F3-4038-872E-16E3CE055E97}" dt="2020-11-11T01:20:31.992" v="234" actId="27636"/>
          <ac:spMkLst>
            <pc:docMk/>
            <pc:sldMk cId="3259618986" sldId="278"/>
            <ac:spMk id="2" creationId="{89C090FF-F30F-4AF2-BF66-B273325C2477}"/>
          </ac:spMkLst>
        </pc:spChg>
      </pc:sldChg>
      <pc:sldChg chg="modSp">
        <pc:chgData name="HuaZhen Luo" userId="6ae18c9d-9535-414f-ac39-75271190dd91" providerId="ADAL" clId="{1B9ABD98-F1F3-4038-872E-16E3CE055E97}" dt="2020-11-11T01:31:36.706" v="537" actId="20577"/>
        <pc:sldMkLst>
          <pc:docMk/>
          <pc:sldMk cId="412588595" sldId="279"/>
        </pc:sldMkLst>
        <pc:spChg chg="mod">
          <ac:chgData name="HuaZhen Luo" userId="6ae18c9d-9535-414f-ac39-75271190dd91" providerId="ADAL" clId="{1B9ABD98-F1F3-4038-872E-16E3CE055E97}" dt="2020-11-11T01:31:36.706" v="537" actId="20577"/>
          <ac:spMkLst>
            <pc:docMk/>
            <pc:sldMk cId="412588595" sldId="279"/>
            <ac:spMk id="2" creationId="{C91908BD-E092-4E58-835C-4793781A51C0}"/>
          </ac:spMkLst>
        </pc:spChg>
        <pc:spChg chg="mod">
          <ac:chgData name="HuaZhen Luo" userId="6ae18c9d-9535-414f-ac39-75271190dd91" providerId="ADAL" clId="{1B9ABD98-F1F3-4038-872E-16E3CE055E97}" dt="2020-11-11T01:28:01.688" v="516" actId="20577"/>
          <ac:spMkLst>
            <pc:docMk/>
            <pc:sldMk cId="412588595" sldId="279"/>
            <ac:spMk id="3" creationId="{C6E66583-F074-43B9-B1D8-0D6C745CC3A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ysClr val="windowText" lastClr="000000"/>
                </a:solidFill>
                <a:latin typeface="Century Gothic" panose="020B0502020202020204" pitchFamily="34" charset="0"/>
                <a:ea typeface="+mn-ea"/>
                <a:cs typeface="+mn-cs"/>
              </a:defRPr>
            </a:pPr>
            <a:r>
              <a:rPr lang="en-US"/>
              <a:t>TE2882 PDA FINAL TESTER</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Century Gothic" panose="020B0502020202020204" pitchFamily="34" charset="0"/>
              <a:ea typeface="+mn-ea"/>
              <a:cs typeface="+mn-cs"/>
            </a:defRPr>
          </a:pPr>
          <a:endParaRPr lang="en-US"/>
        </a:p>
      </c:txPr>
    </c:title>
    <c:autoTitleDeleted val="0"/>
    <c:plotArea>
      <c:layout/>
      <c:barChart>
        <c:barDir val="col"/>
        <c:grouping val="clustered"/>
        <c:varyColors val="0"/>
        <c:ser>
          <c:idx val="0"/>
          <c:order val="0"/>
          <c:tx>
            <c:strRef>
              <c:f>'PN per Tester 24 Sep to 27 Nov'!$M$7</c:f>
              <c:strCache>
                <c:ptCount val="1"/>
                <c:pt idx="0">
                  <c:v>FPY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Century Gothic" panose="020B0502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'PN per Tester 24 Sep to 27 Nov'!$N$6:$P$6</c:f>
              <c:strCache>
                <c:ptCount val="3"/>
                <c:pt idx="0">
                  <c:v>TE82882-8</c:v>
                </c:pt>
                <c:pt idx="1">
                  <c:v>TE82882-11</c:v>
                </c:pt>
                <c:pt idx="2">
                  <c:v>TE82882-13</c:v>
                </c:pt>
              </c:strCache>
            </c:strRef>
          </c:cat>
          <c:val>
            <c:numRef>
              <c:f>'PN per Tester 24 Sep to 27 Nov'!$N$7:$P$7</c:f>
              <c:numCache>
                <c:formatCode>0.00%</c:formatCode>
                <c:ptCount val="3"/>
                <c:pt idx="0">
                  <c:v>0.74545454545454548</c:v>
                </c:pt>
                <c:pt idx="1">
                  <c:v>0.8984375</c:v>
                </c:pt>
                <c:pt idx="2">
                  <c:v>0.76315789473684215</c:v>
                </c:pt>
              </c:numCache>
            </c:numRef>
          </c:val>
          <c:extLst>
            <c:ext xmlns:c16="http://schemas.microsoft.com/office/drawing/2014/chart" uri="{C3380CC4-5D6E-409C-BE32-E72D297353CC}">
              <c16:uniqueId val="{00000000-BBB2-4A01-A5B4-7384E2AFE782}"/>
            </c:ext>
          </c:extLst>
        </c:ser>
        <c:ser>
          <c:idx val="1"/>
          <c:order val="1"/>
          <c:tx>
            <c:strRef>
              <c:f>'PN per Tester 24 Sep to 27 Nov'!$M$8</c:f>
              <c:strCache>
                <c:ptCount val="1"/>
                <c:pt idx="0">
                  <c:v>Baseline (EVALS20015)</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'PN per Tester 24 Sep to 27 Nov'!$N$6:$P$6</c:f>
              <c:strCache>
                <c:ptCount val="3"/>
                <c:pt idx="0">
                  <c:v>TE82882-8</c:v>
                </c:pt>
                <c:pt idx="1">
                  <c:v>TE82882-11</c:v>
                </c:pt>
                <c:pt idx="2">
                  <c:v>TE82882-13</c:v>
                </c:pt>
              </c:strCache>
            </c:strRef>
          </c:cat>
          <c:val>
            <c:numRef>
              <c:f>'PN per Tester 24 Sep to 27 Nov'!$N$8:$P$8</c:f>
              <c:numCache>
                <c:formatCode>0.00%</c:formatCode>
                <c:ptCount val="3"/>
                <c:pt idx="0">
                  <c:v>0.55000000000000004</c:v>
                </c:pt>
                <c:pt idx="1">
                  <c:v>0.58000000000000007</c:v>
                </c:pt>
                <c:pt idx="2">
                  <c:v>0.57000000000000006</c:v>
                </c:pt>
              </c:numCache>
            </c:numRef>
          </c:val>
          <c:extLst>
            <c:ext xmlns:c16="http://schemas.microsoft.com/office/drawing/2014/chart" uri="{C3380CC4-5D6E-409C-BE32-E72D297353CC}">
              <c16:uniqueId val="{00000001-BBB2-4A01-A5B4-7384E2AFE782}"/>
            </c:ext>
          </c:extLst>
        </c:ser>
        <c:dLbls>
          <c:showLegendKey val="0"/>
          <c:showVal val="0"/>
          <c:showCatName val="0"/>
          <c:showSerName val="0"/>
          <c:showPercent val="0"/>
          <c:showBubbleSize val="0"/>
        </c:dLbls>
        <c:gapWidth val="219"/>
        <c:axId val="100478264"/>
        <c:axId val="100474000"/>
      </c:barChart>
      <c:lineChart>
        <c:grouping val="standard"/>
        <c:varyColors val="0"/>
        <c:ser>
          <c:idx val="2"/>
          <c:order val="2"/>
          <c:tx>
            <c:strRef>
              <c:f>'PN per Tester 24 Sep to 27 Nov'!$M$9</c:f>
              <c:strCache>
                <c:ptCount val="1"/>
                <c:pt idx="0">
                  <c:v>Target</c:v>
                </c:pt>
              </c:strCache>
            </c:strRef>
          </c:tx>
          <c:spPr>
            <a:ln w="28575" cap="rnd">
              <a:solidFill>
                <a:schemeClr val="accent5"/>
              </a:solidFill>
              <a:round/>
            </a:ln>
            <a:effectLst/>
          </c:spPr>
          <c:marker>
            <c:symbol val="none"/>
          </c:marker>
          <c:cat>
            <c:strRef>
              <c:f>'PN per Tester 24 Sep to 27 Nov'!$N$6:$P$6</c:f>
              <c:strCache>
                <c:ptCount val="3"/>
                <c:pt idx="0">
                  <c:v>TE82882-8</c:v>
                </c:pt>
                <c:pt idx="1">
                  <c:v>TE82882-11</c:v>
                </c:pt>
                <c:pt idx="2">
                  <c:v>TE82882-13</c:v>
                </c:pt>
              </c:strCache>
            </c:strRef>
          </c:cat>
          <c:val>
            <c:numRef>
              <c:f>'PN per Tester 24 Sep to 27 Nov'!$N$9:$P$9</c:f>
              <c:numCache>
                <c:formatCode>0.00%</c:formatCode>
                <c:ptCount val="3"/>
                <c:pt idx="0">
                  <c:v>0.8</c:v>
                </c:pt>
                <c:pt idx="1">
                  <c:v>0.8</c:v>
                </c:pt>
                <c:pt idx="2">
                  <c:v>0.8</c:v>
                </c:pt>
              </c:numCache>
            </c:numRef>
          </c:val>
          <c:smooth val="0"/>
          <c:extLst>
            <c:ext xmlns:c16="http://schemas.microsoft.com/office/drawing/2014/chart" uri="{C3380CC4-5D6E-409C-BE32-E72D297353CC}">
              <c16:uniqueId val="{00000002-BBB2-4A01-A5B4-7384E2AFE782}"/>
            </c:ext>
          </c:extLst>
        </c:ser>
        <c:dLbls>
          <c:showLegendKey val="0"/>
          <c:showVal val="0"/>
          <c:showCatName val="0"/>
          <c:showSerName val="0"/>
          <c:showPercent val="0"/>
          <c:showBubbleSize val="0"/>
        </c:dLbls>
        <c:marker val="1"/>
        <c:smooth val="0"/>
        <c:axId val="100478264"/>
        <c:axId val="100474000"/>
      </c:lineChart>
      <c:catAx>
        <c:axId val="10047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n-US"/>
          </a:p>
        </c:txPr>
        <c:crossAx val="100474000"/>
        <c:crosses val="autoZero"/>
        <c:auto val="1"/>
        <c:lblAlgn val="ctr"/>
        <c:lblOffset val="100"/>
        <c:noMultiLvlLbl val="0"/>
      </c:catAx>
      <c:valAx>
        <c:axId val="10047400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n-US"/>
          </a:p>
        </c:txPr>
        <c:crossAx val="10047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Century Gothic" panose="020B0502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70C0"/>
      </a:solidFill>
    </a:ln>
    <a:effectLst/>
  </c:spPr>
  <c:txPr>
    <a:bodyPr/>
    <a:lstStyle/>
    <a:p>
      <a:pPr>
        <a:defRPr>
          <a:solidFill>
            <a:sysClr val="windowText" lastClr="000000"/>
          </a:solidFill>
          <a:latin typeface="Century Gothic" panose="020B0502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t>7/6/2021</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t>7/6/2021</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1</a:t>
            </a:fld>
            <a:endParaRPr lang="en-US"/>
          </a:p>
        </p:txBody>
      </p:sp>
    </p:spTree>
    <p:extLst>
      <p:ext uri="{BB962C8B-B14F-4D97-AF65-F5344CB8AC3E}">
        <p14:creationId xmlns:p14="http://schemas.microsoft.com/office/powerpoint/2010/main" val="234789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10000"/>
            <a:ext cx="6400800" cy="129540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906713"/>
            <a:ext cx="9144000" cy="1500187"/>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37A7DCFC-897A-D744-8B80-63FEB32B084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3" name="Rectangle 16">
            <a:extLst>
              <a:ext uri="{FF2B5EF4-FFF2-40B4-BE49-F238E27FC236}">
                <a16:creationId xmlns:a16="http://schemas.microsoft.com/office/drawing/2014/main" id="{608E0356-F064-F241-A8E5-63CBB970D108}"/>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E4FF0E74-7B39-8F45-AB4C-DD0E754523CA}"/>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10" name="Content Placeholder 3"/>
          <p:cNvSpPr>
            <a:spLocks noGrp="1"/>
          </p:cNvSpPr>
          <p:nvPr>
            <p:ph sz="half" idx="12"/>
          </p:nvPr>
        </p:nvSpPr>
        <p:spPr>
          <a:xfrm>
            <a:off x="228600" y="3886200"/>
            <a:ext cx="8686800" cy="228600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397036"/>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1AFCCFE9-7D1F-5841-BA16-21F19B9276E0}"/>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228600" y="2133600"/>
            <a:ext cx="4267200" cy="4114800"/>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629400" cy="1005840"/>
          </a:xfrm>
          <a:prstGeom prst="rect">
            <a:avLst/>
          </a:prstGeom>
          <a:noFill/>
          <a:ln w="9525">
            <a:noFill/>
            <a:miter lim="800000"/>
            <a:headEnd/>
            <a:tailEnd/>
          </a:ln>
          <a:effectLst/>
        </p:spPr>
        <p:txBody>
          <a:bodyPr/>
          <a:lstStyle>
            <a:lvl1pPr>
              <a:defRPr lang="en-US" sz="2400" b="0" dirty="0" smtClean="0">
                <a:solidFill>
                  <a:srgbClr val="0077BB"/>
                </a:solidFill>
                <a:effectLst/>
                <a:latin typeface="Arial"/>
                <a:ea typeface="MS PGothic" pitchFamily="34" charset="-128"/>
                <a:cs typeface="Arial"/>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4648200" y="2139402"/>
            <a:ext cx="4267200" cy="4108998"/>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17 4 Box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3838" y="13387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16">
            <a:extLst>
              <a:ext uri="{FF2B5EF4-FFF2-40B4-BE49-F238E27FC236}">
                <a16:creationId xmlns:a16="http://schemas.microsoft.com/office/drawing/2014/main" id="{E4DAA415-28AC-2045-97A2-F64F8DFF232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10" name="Content Placeholder 2"/>
          <p:cNvSpPr>
            <a:spLocks noGrp="1"/>
          </p:cNvSpPr>
          <p:nvPr>
            <p:ph sz="half" idx="1"/>
          </p:nvPr>
        </p:nvSpPr>
        <p:spPr>
          <a:xfrm>
            <a:off x="223838" y="13389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222609"/>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55F01823-6462-A740-8F3E-AC50FDF4718E}"/>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Bullet Slide">
    <p:bg>
      <p:bgPr>
        <a:blipFill dpi="0" rotWithShape="1">
          <a:blip r:embed="rId2" cstate="email">
            <a:extLst>
              <a:ext uri="{BEBA8EAE-BF5A-486C-A8C5-ECC9F3942E4B}">
                <a14:imgProps xmlns:a14="http://schemas.microsoft.com/office/drawing/2010/main">
                  <a14:imgLayer r:embed="rId3">
                    <a14:imgEffect>
                      <a14:brightnessContrast bright="5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78045" y="6356352"/>
            <a:ext cx="2133600" cy="366183"/>
          </a:xfrm>
        </p:spPr>
        <p:txBody>
          <a:bodyPr/>
          <a:lstStyle>
            <a:lvl1pPr>
              <a:defRPr>
                <a:solidFill>
                  <a:srgbClr val="009ADD"/>
                </a:solidFill>
                <a:latin typeface="+mn-lt"/>
              </a:defRPr>
            </a:lvl1pPr>
          </a:lstStyle>
          <a:p>
            <a:fld id="{C48D9196-7146-4672-A4BA-DB29036C6B41}" type="slidenum">
              <a:rPr lang="en-US" smtClean="0"/>
              <a:pPr/>
              <a:t>‹#›</a:t>
            </a:fld>
            <a:endParaRPr lang="en-US" dirty="0"/>
          </a:p>
        </p:txBody>
      </p:sp>
      <p:sp>
        <p:nvSpPr>
          <p:cNvPr id="6" name="Title 10"/>
          <p:cNvSpPr>
            <a:spLocks noGrp="1"/>
          </p:cNvSpPr>
          <p:nvPr>
            <p:ph type="title" hasCustomPrompt="1"/>
          </p:nvPr>
        </p:nvSpPr>
        <p:spPr>
          <a:xfrm>
            <a:off x="178043" y="275170"/>
            <a:ext cx="8787914" cy="627944"/>
          </a:xfrm>
          <a:prstGeom prst="rect">
            <a:avLst/>
          </a:prstGeom>
        </p:spPr>
        <p:txBody>
          <a:bodyPr vert="horz">
            <a:noAutofit/>
          </a:bodyPr>
          <a:lstStyle>
            <a:lvl1pPr algn="l">
              <a:defRPr sz="2250" b="1">
                <a:solidFill>
                  <a:srgbClr val="009BDE"/>
                </a:solidFill>
                <a:latin typeface="+mj-lt"/>
              </a:defRPr>
            </a:lvl1pPr>
          </a:lstStyle>
          <a:p>
            <a:r>
              <a:rPr lang="en-US" dirty="0"/>
              <a:t>Subject Title</a:t>
            </a:r>
          </a:p>
        </p:txBody>
      </p:sp>
      <p:sp>
        <p:nvSpPr>
          <p:cNvPr id="8" name="Text Placeholder 8"/>
          <p:cNvSpPr>
            <a:spLocks noGrp="1"/>
          </p:cNvSpPr>
          <p:nvPr>
            <p:ph type="body" sz="quarter" idx="15" hasCustomPrompt="1"/>
          </p:nvPr>
        </p:nvSpPr>
        <p:spPr>
          <a:xfrm>
            <a:off x="178045" y="1222023"/>
            <a:ext cx="8788157" cy="621828"/>
          </a:xfrm>
          <a:prstGeom prst="rect">
            <a:avLst/>
          </a:prstGeom>
        </p:spPr>
        <p:txBody>
          <a:bodyPr vert="horz" lIns="162547" tIns="81273" rIns="162547" bIns="81273"/>
          <a:lstStyle>
            <a:lvl1pPr marL="0" marR="0" indent="0" algn="l" defTabSz="457009" rtl="0" eaLnBrk="1" fontAlgn="auto" latinLnBrk="0" hangingPunct="1">
              <a:lnSpc>
                <a:spcPct val="100000"/>
              </a:lnSpc>
              <a:spcBef>
                <a:spcPct val="20000"/>
              </a:spcBef>
              <a:spcAft>
                <a:spcPts val="0"/>
              </a:spcAft>
              <a:buClrTx/>
              <a:buSzTx/>
              <a:buFont typeface="Arial"/>
              <a:buNone/>
              <a:tabLst/>
              <a:defRPr sz="1800" b="1">
                <a:solidFill>
                  <a:srgbClr val="005486"/>
                </a:solidFill>
                <a:latin typeface="+mn-lt"/>
              </a:defRPr>
            </a:lvl1pPr>
            <a:lvl2pPr>
              <a:defRPr sz="1631"/>
            </a:lvl2pPr>
            <a:lvl3pPr>
              <a:defRPr sz="1406"/>
            </a:lvl3pPr>
            <a:lvl4pPr>
              <a:defRPr sz="1181"/>
            </a:lvl4pPr>
            <a:lvl5pPr>
              <a:defRPr sz="1181"/>
            </a:lvl5pPr>
          </a:lstStyle>
          <a:p>
            <a:pPr lvl="0"/>
            <a:r>
              <a:rPr lang="en-US" dirty="0"/>
              <a:t>Subhead Goes Here</a:t>
            </a:r>
          </a:p>
        </p:txBody>
      </p:sp>
      <p:sp>
        <p:nvSpPr>
          <p:cNvPr id="10" name="Text Placeholder 8"/>
          <p:cNvSpPr>
            <a:spLocks noGrp="1"/>
          </p:cNvSpPr>
          <p:nvPr>
            <p:ph type="body" sz="quarter" idx="16" hasCustomPrompt="1"/>
          </p:nvPr>
        </p:nvSpPr>
        <p:spPr>
          <a:xfrm>
            <a:off x="178045" y="1843857"/>
            <a:ext cx="8788157" cy="1066175"/>
          </a:xfrm>
          <a:prstGeom prst="rect">
            <a:avLst/>
          </a:prstGeom>
        </p:spPr>
        <p:txBody>
          <a:bodyPr vert="horz" lIns="162547" tIns="81273" rIns="162547" bIns="81273"/>
          <a:lstStyle>
            <a:lvl1pPr marL="0" marR="0" indent="0" algn="l" defTabSz="457009" rtl="0" eaLnBrk="1" fontAlgn="auto" latinLnBrk="0" hangingPunct="1">
              <a:lnSpc>
                <a:spcPct val="100000"/>
              </a:lnSpc>
              <a:spcBef>
                <a:spcPct val="20000"/>
              </a:spcBef>
              <a:spcAft>
                <a:spcPts val="0"/>
              </a:spcAft>
              <a:buClrTx/>
              <a:buSzTx/>
              <a:buFont typeface="Arial"/>
              <a:buNone/>
              <a:tabLst/>
              <a:defRPr sz="1406" b="1">
                <a:solidFill>
                  <a:srgbClr val="787878"/>
                </a:solidFill>
                <a:latin typeface="+mn-lt"/>
              </a:defRPr>
            </a:lvl1pPr>
            <a:lvl2pPr>
              <a:defRPr sz="1631"/>
            </a:lvl2pPr>
            <a:lvl3pPr>
              <a:defRPr sz="1406"/>
            </a:lvl3pPr>
            <a:lvl4pPr>
              <a:defRPr sz="1181"/>
            </a:lvl4pPr>
            <a:lvl5pPr>
              <a:defRPr sz="1181"/>
            </a:lvl5pPr>
          </a:lstStyle>
          <a:p>
            <a:pPr lvl="0"/>
            <a:r>
              <a:rPr lang="en-US" dirty="0"/>
              <a:t>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r>
              <a:rPr lang="en-US" dirty="0" err="1"/>
              <a:t>Decima</a:t>
            </a:r>
            <a:r>
              <a:rPr lang="en-US" dirty="0"/>
              <a:t> </a:t>
            </a:r>
            <a:r>
              <a:rPr lang="en-US" dirty="0" err="1"/>
              <a:t>eodem</a:t>
            </a:r>
            <a:r>
              <a:rPr lang="en-US" dirty="0"/>
              <a:t> </a:t>
            </a:r>
            <a:r>
              <a:rPr lang="en-US" dirty="0" err="1"/>
              <a:t>modo</a:t>
            </a:r>
            <a:r>
              <a:rPr lang="en-US" dirty="0"/>
              <a:t> </a:t>
            </a:r>
            <a:r>
              <a:rPr lang="en-US" dirty="0" err="1"/>
              <a:t>typi</a:t>
            </a:r>
            <a:r>
              <a:rPr lang="en-US" dirty="0"/>
              <a:t>, qui </a:t>
            </a:r>
            <a:r>
              <a:rPr lang="en-US" dirty="0" err="1"/>
              <a:t>nunc</a:t>
            </a:r>
            <a:r>
              <a:rPr lang="en-US" dirty="0"/>
              <a:t> </a:t>
            </a:r>
            <a:r>
              <a:rPr lang="en-US" dirty="0" err="1"/>
              <a:t>nobis</a:t>
            </a:r>
            <a:r>
              <a:rPr lang="en-US" dirty="0"/>
              <a:t> </a:t>
            </a:r>
            <a:r>
              <a:rPr lang="en-US" dirty="0" err="1"/>
              <a:t>videntu</a:t>
            </a:r>
            <a:r>
              <a:rPr lang="en-US" dirty="0"/>
              <a:t> </a:t>
            </a:r>
            <a:r>
              <a:rPr lang="en-US" dirty="0" err="1"/>
              <a:t>parum</a:t>
            </a:r>
            <a:r>
              <a:rPr lang="en-US" dirty="0"/>
              <a:t> </a:t>
            </a:r>
            <a:r>
              <a:rPr lang="en-US" dirty="0" err="1"/>
              <a:t>consequat</a:t>
            </a:r>
            <a:r>
              <a:rPr lang="en-US" dirty="0"/>
              <a:t> </a:t>
            </a:r>
            <a:r>
              <a:rPr lang="en-US" dirty="0" err="1"/>
              <a:t>vel</a:t>
            </a:r>
            <a:r>
              <a:rPr lang="en-US" dirty="0"/>
              <a:t> qui </a:t>
            </a:r>
            <a:r>
              <a:rPr lang="en-US" dirty="0" err="1"/>
              <a:t>nunc</a:t>
            </a:r>
            <a:r>
              <a:rPr lang="en-US" dirty="0"/>
              <a:t> </a:t>
            </a:r>
            <a:r>
              <a:rPr lang="en-US" dirty="0" err="1"/>
              <a:t>nobis</a:t>
            </a:r>
            <a:r>
              <a:rPr lang="en-US" dirty="0"/>
              <a:t> </a:t>
            </a:r>
            <a:r>
              <a:rPr lang="en-US" dirty="0" err="1"/>
              <a:t>videntur</a:t>
            </a:r>
            <a:r>
              <a:rPr lang="en-US" dirty="0"/>
              <a:t> </a:t>
            </a:r>
            <a:r>
              <a:rPr lang="en-US" dirty="0" err="1"/>
              <a:t>parum</a:t>
            </a:r>
            <a:r>
              <a:rPr lang="en-US" dirty="0"/>
              <a:t> </a:t>
            </a:r>
            <a:r>
              <a:rPr lang="en-US" dirty="0" err="1"/>
              <a:t>clari</a:t>
            </a:r>
            <a:r>
              <a:rPr lang="en-US" dirty="0"/>
              <a:t> </a:t>
            </a:r>
            <a:r>
              <a:rPr lang="en-US" dirty="0" err="1"/>
              <a:t>fiant</a:t>
            </a:r>
            <a:r>
              <a:rPr lang="en-US" dirty="0"/>
              <a:t>.</a:t>
            </a:r>
          </a:p>
        </p:txBody>
      </p:sp>
      <p:sp>
        <p:nvSpPr>
          <p:cNvPr id="12" name="Text Placeholder 11"/>
          <p:cNvSpPr>
            <a:spLocks noGrp="1"/>
          </p:cNvSpPr>
          <p:nvPr>
            <p:ph type="body" sz="quarter" idx="17" hasCustomPrompt="1"/>
          </p:nvPr>
        </p:nvSpPr>
        <p:spPr>
          <a:xfrm>
            <a:off x="177801" y="3104447"/>
            <a:ext cx="6129867" cy="3116440"/>
          </a:xfrm>
          <a:prstGeom prst="rect">
            <a:avLst/>
          </a:prstGeom>
        </p:spPr>
        <p:txBody>
          <a:bodyPr vert="horz" lIns="162547" tIns="81273" rIns="162547" bIns="81273"/>
          <a:lstStyle>
            <a:lvl1pPr marL="255925" indent="-255925">
              <a:spcAft>
                <a:spcPts val="600"/>
              </a:spcAft>
              <a:buSzPct val="90000"/>
              <a:buFontTx/>
              <a:buBlip>
                <a:blip r:embed="rId4"/>
              </a:buBlip>
              <a:defRPr sz="1406">
                <a:solidFill>
                  <a:srgbClr val="787878"/>
                </a:solidFill>
                <a:latin typeface="+mn-lt"/>
              </a:defRPr>
            </a:lvl1pPr>
            <a:lvl2pPr marL="594112" indent="-283346">
              <a:spcAft>
                <a:spcPts val="600"/>
              </a:spcAft>
              <a:defRPr sz="1181">
                <a:solidFill>
                  <a:srgbClr val="787878"/>
                </a:solidFill>
                <a:latin typeface="+mn-lt"/>
              </a:defRPr>
            </a:lvl2pPr>
            <a:lvl3pPr>
              <a:defRPr sz="1181">
                <a:solidFill>
                  <a:srgbClr val="787878"/>
                </a:solidFill>
              </a:defRPr>
            </a:lvl3pPr>
            <a:lvl4pPr>
              <a:defRPr sz="1181">
                <a:solidFill>
                  <a:srgbClr val="787878"/>
                </a:solidFill>
              </a:defRPr>
            </a:lvl4pPr>
            <a:lvl5pPr>
              <a:defRPr sz="1181">
                <a:solidFill>
                  <a:srgbClr val="787878"/>
                </a:solidFill>
              </a:defRPr>
            </a:lvl5pPr>
          </a:lstStyle>
          <a:p>
            <a:pPr lvl="0"/>
            <a:r>
              <a:rPr lang="en-US" dirty="0"/>
              <a:t>Lorem </a:t>
            </a:r>
            <a:r>
              <a:rPr lang="en-US" dirty="0" err="1"/>
              <a:t>ipsum</a:t>
            </a:r>
            <a:r>
              <a:rPr lang="en-US" dirty="0"/>
              <a:t> </a:t>
            </a:r>
            <a:r>
              <a:rPr lang="en-US" dirty="0" err="1"/>
              <a:t>delores</a:t>
            </a:r>
            <a:r>
              <a:rPr lang="en-US" dirty="0"/>
              <a:t> eta </a:t>
            </a:r>
            <a:r>
              <a:rPr lang="en-US" dirty="0" err="1"/>
              <a:t>commecturere</a:t>
            </a:r>
            <a:r>
              <a:rPr lang="en-US" dirty="0"/>
              <a:t> </a:t>
            </a:r>
            <a:r>
              <a:rPr lang="en-US" dirty="0" err="1"/>
              <a:t>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est</a:t>
            </a:r>
            <a:r>
              <a:rPr lang="en-US" dirty="0"/>
              <a:t> </a:t>
            </a:r>
            <a:r>
              <a:rPr lang="en-US" dirty="0" err="1"/>
              <a:t>suscipit</a:t>
            </a:r>
            <a:r>
              <a:rPr lang="en-US" dirty="0"/>
              <a:t> verdure aurora</a:t>
            </a:r>
          </a:p>
          <a:p>
            <a:pPr lvl="1"/>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consequat</a:t>
            </a:r>
            <a:r>
              <a:rPr lang="en-US" dirty="0"/>
              <a:t> </a:t>
            </a:r>
            <a:r>
              <a:rPr lang="en-US" dirty="0" err="1"/>
              <a:t>vel</a:t>
            </a:r>
            <a:r>
              <a:rPr lang="en-US" dirty="0"/>
              <a:t> qui </a:t>
            </a:r>
            <a:r>
              <a:rPr lang="en-US" dirty="0" err="1"/>
              <a:t>nunc</a:t>
            </a:r>
            <a:r>
              <a:rPr lang="en-US" dirty="0"/>
              <a:t> </a:t>
            </a:r>
            <a:r>
              <a:rPr lang="en-US" dirty="0" err="1"/>
              <a:t>nobis</a:t>
            </a:r>
            <a:r>
              <a:rPr lang="en-US" dirty="0"/>
              <a:t> </a:t>
            </a:r>
            <a:r>
              <a:rPr lang="en-US" dirty="0" err="1"/>
              <a:t>videntur</a:t>
            </a:r>
            <a:r>
              <a:rPr lang="en-US" dirty="0"/>
              <a:t> </a:t>
            </a:r>
            <a:r>
              <a:rPr lang="en-US" dirty="0" err="1"/>
              <a:t>parum</a:t>
            </a:r>
            <a:r>
              <a:rPr lang="en-US" dirty="0"/>
              <a:t> </a:t>
            </a:r>
            <a:r>
              <a:rPr lang="en-US" dirty="0" err="1"/>
              <a:t>clari</a:t>
            </a:r>
            <a:r>
              <a:rPr lang="en-US" dirty="0"/>
              <a:t> </a:t>
            </a:r>
            <a:r>
              <a:rPr lang="en-US" dirty="0" err="1"/>
              <a:t>fiant</a:t>
            </a:r>
            <a:r>
              <a:rPr lang="en-US" dirty="0"/>
              <a:t> </a:t>
            </a:r>
            <a:r>
              <a:rPr lang="en-US" dirty="0" err="1"/>
              <a:t>sollemnes</a:t>
            </a:r>
            <a:r>
              <a:rPr lang="en-US" dirty="0"/>
              <a:t> in</a:t>
            </a:r>
          </a:p>
        </p:txBody>
      </p:sp>
      <p:pic>
        <p:nvPicPr>
          <p:cNvPr id="9" name="Pictur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408101" y="6371288"/>
            <a:ext cx="535256" cy="286690"/>
          </a:xfrm>
          <a:prstGeom prst="rect">
            <a:avLst/>
          </a:prstGeom>
        </p:spPr>
      </p:pic>
    </p:spTree>
    <p:extLst>
      <p:ext uri="{BB962C8B-B14F-4D97-AF65-F5344CB8AC3E}">
        <p14:creationId xmlns:p14="http://schemas.microsoft.com/office/powerpoint/2010/main" val="325598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9" name="Rectangle 16"/>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12" name="Graphic 11">
            <a:extLst>
              <a:ext uri="{FF2B5EF4-FFF2-40B4-BE49-F238E27FC236}">
                <a16:creationId xmlns:a16="http://schemas.microsoft.com/office/drawing/2014/main" id="{B45F8AC5-6544-B545-8590-8F5A03704CF4}"/>
              </a:ext>
            </a:extLst>
          </p:cNvPr>
          <p:cNvPicPr>
            <a:picLocks/>
          </p:cNvPicPr>
          <p:nvPr/>
        </p:nvPicPr>
        <p:blipFill rotWithShape="1">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22692" y="-2656"/>
            <a:ext cx="9153144" cy="457200"/>
          </a:xfrm>
          <a:prstGeom prst="rect">
            <a:avLst/>
          </a:prstGeom>
        </p:spPr>
      </p:pic>
      <p:sp>
        <p:nvSpPr>
          <p:cNvPr id="10" name="Text Box 4">
            <a:extLst>
              <a:ext uri="{FF2B5EF4-FFF2-40B4-BE49-F238E27FC236}">
                <a16:creationId xmlns:a16="http://schemas.microsoft.com/office/drawing/2014/main" id="{386CBDA7-59DA-D44F-BD03-8C3E6CFEDCB7}"/>
              </a:ext>
            </a:extLst>
          </p:cNvPr>
          <p:cNvSpPr txBox="1">
            <a:spLocks noChangeArrowheads="1"/>
          </p:cNvSpPr>
          <p:nvPr userDrawn="1"/>
        </p:nvSpPr>
        <p:spPr bwMode="auto">
          <a:xfrm>
            <a:off x="100361" y="6657945"/>
            <a:ext cx="2464137" cy="200055"/>
          </a:xfrm>
          <a:prstGeom prst="rect">
            <a:avLst/>
          </a:prstGeom>
          <a:noFill/>
          <a:ln>
            <a:noFill/>
          </a:ln>
        </p:spPr>
        <p:txBody>
          <a:bodyPr wrap="none">
            <a:spAutoFit/>
          </a:bodyPr>
          <a:lstStyle/>
          <a:p>
            <a:pPr algn="l" eaLnBrk="0" hangingPunct="0">
              <a:buFont typeface="Verdana" pitchFamily="34" charset="0"/>
              <a:buNone/>
            </a:pPr>
            <a:r>
              <a:rPr lang="en-US" sz="700" dirty="0">
                <a:solidFill>
                  <a:schemeClr val="bg1">
                    <a:lumMod val="65000"/>
                  </a:schemeClr>
                </a:solidFill>
                <a:latin typeface="+mn-lt"/>
              </a:rPr>
              <a:t>©2020 Waters Corporation.  COMPANY CONFIDENTIAL</a:t>
            </a:r>
          </a:p>
        </p:txBody>
      </p:sp>
      <p:pic>
        <p:nvPicPr>
          <p:cNvPr id="11" name="Picture 10">
            <a:extLst>
              <a:ext uri="{FF2B5EF4-FFF2-40B4-BE49-F238E27FC236}">
                <a16:creationId xmlns:a16="http://schemas.microsoft.com/office/drawing/2014/main" id="{6CC64C2C-0EAA-3A4D-8401-92921C74B9A4}"/>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596064" y="361950"/>
            <a:ext cx="1402115" cy="322107"/>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Lst>
  <p:transition>
    <p:wipe dir="r"/>
  </p:transition>
  <p:txStyles>
    <p:titleStyle>
      <a:lvl1pPr algn="l" rtl="0" eaLnBrk="1" fontAlgn="base" hangingPunct="1">
        <a:spcBef>
          <a:spcPct val="0"/>
        </a:spcBef>
        <a:spcAft>
          <a:spcPct val="0"/>
        </a:spcAft>
        <a:defRPr sz="24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20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2895889"/>
            <a:ext cx="4620294" cy="1066221"/>
          </a:xfrm>
          <a:prstGeom prst="rect">
            <a:avLst/>
          </a:prstGeom>
        </p:spPr>
      </p:pic>
      <p:pic>
        <p:nvPicPr>
          <p:cNvPr id="5" name="Picture 4" descr="WATERS_PPT_ARTBAR_10x.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nvPr>
        </p:nvGraphicFramePr>
        <p:xfrm>
          <a:off x="-2225" y="764135"/>
          <a:ext cx="9146225" cy="6076320"/>
        </p:xfrm>
        <a:graphic>
          <a:graphicData uri="http://schemas.openxmlformats.org/drawingml/2006/table">
            <a:tbl>
              <a:tblPr>
                <a:tableStyleId>{5C22544A-7EE6-4342-B048-85BDC9FD1C3A}</a:tableStyleId>
              </a:tblPr>
              <a:tblGrid>
                <a:gridCol w="2286559">
                  <a:extLst>
                    <a:ext uri="{9D8B030D-6E8A-4147-A177-3AD203B41FA5}">
                      <a16:colId xmlns:a16="http://schemas.microsoft.com/office/drawing/2014/main" val="30504422"/>
                    </a:ext>
                  </a:extLst>
                </a:gridCol>
                <a:gridCol w="2286559">
                  <a:extLst>
                    <a:ext uri="{9D8B030D-6E8A-4147-A177-3AD203B41FA5}">
                      <a16:colId xmlns:a16="http://schemas.microsoft.com/office/drawing/2014/main" val="1250315140"/>
                    </a:ext>
                  </a:extLst>
                </a:gridCol>
                <a:gridCol w="1143276">
                  <a:extLst>
                    <a:ext uri="{9D8B030D-6E8A-4147-A177-3AD203B41FA5}">
                      <a16:colId xmlns:a16="http://schemas.microsoft.com/office/drawing/2014/main" val="3334671890"/>
                    </a:ext>
                  </a:extLst>
                </a:gridCol>
                <a:gridCol w="1143276">
                  <a:extLst>
                    <a:ext uri="{9D8B030D-6E8A-4147-A177-3AD203B41FA5}">
                      <a16:colId xmlns:a16="http://schemas.microsoft.com/office/drawing/2014/main" val="3014375389"/>
                    </a:ext>
                  </a:extLst>
                </a:gridCol>
                <a:gridCol w="181994">
                  <a:extLst>
                    <a:ext uri="{9D8B030D-6E8A-4147-A177-3AD203B41FA5}">
                      <a16:colId xmlns:a16="http://schemas.microsoft.com/office/drawing/2014/main" val="1212849469"/>
                    </a:ext>
                  </a:extLst>
                </a:gridCol>
                <a:gridCol w="1122632">
                  <a:extLst>
                    <a:ext uri="{9D8B030D-6E8A-4147-A177-3AD203B41FA5}">
                      <a16:colId xmlns:a16="http://schemas.microsoft.com/office/drawing/2014/main" val="4243131371"/>
                    </a:ext>
                  </a:extLst>
                </a:gridCol>
                <a:gridCol w="981929">
                  <a:extLst>
                    <a:ext uri="{9D8B030D-6E8A-4147-A177-3AD203B41FA5}">
                      <a16:colId xmlns:a16="http://schemas.microsoft.com/office/drawing/2014/main" val="3094319064"/>
                    </a:ext>
                  </a:extLst>
                </a:gridCol>
              </a:tblGrid>
              <a:tr h="2896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lost comm failure rate from 10.26%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4055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05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7584">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434480">
                <a:tc gridSpan="7">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Flex PDA production First Pass Yield was affected by intermittent lost communication between tester and Unit Under Test during final test in many years. This project is to reduce this lost comm soft failure from 10.26 % to 5%.</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758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347584">
                <a:tc rowSpan="2" gridSpan="2">
                  <a:txBody>
                    <a:bodyPr/>
                    <a:lstStyle/>
                    <a:p>
                      <a:pPr marL="285750" indent="-285750">
                        <a:buFont typeface="Arial" panose="020B0604020202020204" pitchFamily="34" charset="0"/>
                        <a:buChar char="•"/>
                      </a:pPr>
                      <a:r>
                        <a:rPr lang="en-US" sz="1100" dirty="0"/>
                        <a:t>Q1 2020, this lost communication issue was identified as an area to improve. Team did some evaluation on testers set up/test software configuration</a:t>
                      </a:r>
                    </a:p>
                    <a:p>
                      <a:pPr marL="285750" indent="-285750">
                        <a:buFont typeface="Arial" panose="020B0604020202020204" pitchFamily="34" charset="0"/>
                        <a:buChar char="•"/>
                      </a:pPr>
                      <a:r>
                        <a:rPr lang="en-US" sz="1100" dirty="0"/>
                        <a:t>Q2 2020, an evaluation plan was implemented to collect 100 units test yield on each testers from total 6 testers and monitor loading port performance (4 loading port each tester)</a:t>
                      </a:r>
                    </a:p>
                    <a:p>
                      <a:pPr marL="285750" indent="-285750">
                        <a:buFont typeface="Arial" panose="020B0604020202020204" pitchFamily="34" charset="0"/>
                        <a:buChar char="•"/>
                      </a:pPr>
                      <a:r>
                        <a:rPr lang="en-US" sz="1100" dirty="0"/>
                        <a:t>Q3 2020, </a:t>
                      </a:r>
                      <a:r>
                        <a:rPr lang="en-SG" sz="1100" dirty="0"/>
                        <a:t>Completed total 600 data points (100each station) on 29 Jul 20 and it shows Tester TE82882-8,-11 and -13 has higher failure rate than other station. Result was shared with Milford team. These 3x high lost comm stations were checked by Eric Turner and testers database was adjusted. Team was advised to monitor performance on tester TE82882-8,-11 and -13.</a:t>
                      </a:r>
                    </a:p>
                    <a:p>
                      <a:pPr marL="285750" indent="-285750">
                        <a:buFont typeface="Arial" panose="020B0604020202020204" pitchFamily="34" charset="0"/>
                        <a:buChar char="•"/>
                      </a:pPr>
                      <a:r>
                        <a:rPr lang="en-SG" sz="1100" dirty="0">
                          <a:solidFill>
                            <a:schemeClr val="accent1"/>
                          </a:solidFill>
                        </a:rPr>
                        <a:t>Q4 2020, The average yield improved from 56% to 84% in Nov &amp; Dec on 3 Low FPY stations. Overall yield improved </a:t>
                      </a:r>
                      <a:r>
                        <a:rPr lang="en-SG" sz="1100">
                          <a:solidFill>
                            <a:schemeClr val="accent1"/>
                          </a:solidFill>
                        </a:rPr>
                        <a:t>to 93.7% </a:t>
                      </a:r>
                      <a:r>
                        <a:rPr lang="en-SG" sz="1100" dirty="0">
                          <a:solidFill>
                            <a:schemeClr val="accent1"/>
                          </a:solidFill>
                        </a:rPr>
                        <a:t>in Nov and 92% in Dec for loss comm.</a:t>
                      </a:r>
                      <a:endParaRPr lang="en-US" sz="1100" dirty="0">
                        <a:solidFill>
                          <a:schemeClr val="accent1"/>
                        </a:solidFill>
                      </a:endParaRPr>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2128953">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endParaRPr lang="en-SG" sz="1000" dirty="0"/>
                    </a:p>
                  </a:txBody>
                  <a:tcPr>
                    <a:solidFill>
                      <a:srgbClr val="B7F7EF"/>
                    </a:solidFill>
                  </a:tcPr>
                </a:tc>
                <a:extLst>
                  <a:ext uri="{0D108BD9-81ED-4DB2-BD59-A6C34878D82A}">
                    <a16:rowId xmlns:a16="http://schemas.microsoft.com/office/drawing/2014/main" val="3193120187"/>
                  </a:ext>
                </a:extLst>
              </a:tr>
              <a:tr h="347584">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1184280">
                <a:tc gridSpan="2">
                  <a:txBody>
                    <a:bodyPr/>
                    <a:lstStyle/>
                    <a:p>
                      <a:r>
                        <a:rPr lang="en-US" sz="1100" dirty="0"/>
                        <a:t>Projected closed but improvement is continuing</a:t>
                      </a:r>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r>
                        <a:rPr lang="en-US" sz="1200" dirty="0"/>
                        <a:t>NA</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9" name="Oval 8">
            <a:extLst>
              <a:ext uri="{FF2B5EF4-FFF2-40B4-BE49-F238E27FC236}">
                <a16:creationId xmlns:a16="http://schemas.microsoft.com/office/drawing/2014/main" id="{480B9FC3-0803-404D-BE19-55BF64FFFD02}"/>
              </a:ext>
            </a:extLst>
          </p:cNvPr>
          <p:cNvSpPr/>
          <p:nvPr/>
        </p:nvSpPr>
        <p:spPr bwMode="auto">
          <a:xfrm>
            <a:off x="4788024"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6626251" cy="832161"/>
          </a:xfrm>
        </p:spPr>
        <p:txBody>
          <a:bodyPr/>
          <a:lstStyle/>
          <a:p>
            <a:r>
              <a:rPr lang="en-US" dirty="0"/>
              <a:t>&lt;FPY improvement on PDA Testing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sp>
        <p:nvSpPr>
          <p:cNvPr id="6" name="Oval 5">
            <a:extLst>
              <a:ext uri="{FF2B5EF4-FFF2-40B4-BE49-F238E27FC236}">
                <a16:creationId xmlns:a16="http://schemas.microsoft.com/office/drawing/2014/main" id="{D18B0D85-87A6-474B-BB8E-7540BA7E42EB}"/>
              </a:ext>
            </a:extLst>
          </p:cNvPr>
          <p:cNvSpPr/>
          <p:nvPr/>
        </p:nvSpPr>
        <p:spPr bwMode="auto">
          <a:xfrm>
            <a:off x="6012160"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7" name="Oval 6">
            <a:extLst>
              <a:ext uri="{FF2B5EF4-FFF2-40B4-BE49-F238E27FC236}">
                <a16:creationId xmlns:a16="http://schemas.microsoft.com/office/drawing/2014/main" id="{2EB6BD87-E672-4943-9A00-AB85AE9A6596}"/>
              </a:ext>
            </a:extLst>
          </p:cNvPr>
          <p:cNvSpPr/>
          <p:nvPr/>
        </p:nvSpPr>
        <p:spPr bwMode="auto">
          <a:xfrm>
            <a:off x="7236296"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8" name="Oval 7">
            <a:extLst>
              <a:ext uri="{FF2B5EF4-FFF2-40B4-BE49-F238E27FC236}">
                <a16:creationId xmlns:a16="http://schemas.microsoft.com/office/drawing/2014/main" id="{5AA998AD-8370-4D4F-B8AA-1300B9F53301}"/>
              </a:ext>
            </a:extLst>
          </p:cNvPr>
          <p:cNvSpPr/>
          <p:nvPr/>
        </p:nvSpPr>
        <p:spPr bwMode="auto">
          <a:xfrm>
            <a:off x="8438526"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3366021448"/>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B5170F-B47B-413F-924F-C3A8C4FA6D85}"/>
              </a:ext>
            </a:extLst>
          </p:cNvPr>
          <p:cNvSpPr>
            <a:spLocks noGrp="1"/>
          </p:cNvSpPr>
          <p:nvPr>
            <p:ph type="title"/>
          </p:nvPr>
        </p:nvSpPr>
        <p:spPr>
          <a:xfrm>
            <a:off x="0" y="313275"/>
            <a:ext cx="8460432" cy="883476"/>
          </a:xfrm>
        </p:spPr>
        <p:txBody>
          <a:bodyPr/>
          <a:lstStyle/>
          <a:p>
            <a:r>
              <a:rPr lang="en-US" dirty="0"/>
              <a:t>1. Loss Comm (10.26 %) was identified as area to improve</a:t>
            </a:r>
            <a:endParaRPr lang="en-SG" dirty="0"/>
          </a:p>
        </p:txBody>
      </p:sp>
      <p:pic>
        <p:nvPicPr>
          <p:cNvPr id="7" name="Content Placeholder 6">
            <a:extLst>
              <a:ext uri="{FF2B5EF4-FFF2-40B4-BE49-F238E27FC236}">
                <a16:creationId xmlns:a16="http://schemas.microsoft.com/office/drawing/2014/main" id="{F510D346-0150-49C2-9DBB-4021ACFE1CFE}"/>
              </a:ext>
            </a:extLst>
          </p:cNvPr>
          <p:cNvPicPr>
            <a:picLocks noGrp="1" noChangeAspect="1"/>
          </p:cNvPicPr>
          <p:nvPr>
            <p:ph idx="1"/>
          </p:nvPr>
        </p:nvPicPr>
        <p:blipFill>
          <a:blip r:embed="rId2"/>
          <a:stretch>
            <a:fillRect/>
          </a:stretch>
        </p:blipFill>
        <p:spPr>
          <a:xfrm>
            <a:off x="131762" y="1196752"/>
            <a:ext cx="8686800" cy="2542258"/>
          </a:xfrm>
          <a:prstGeom prst="rect">
            <a:avLst/>
          </a:prstGeom>
        </p:spPr>
      </p:pic>
      <p:pic>
        <p:nvPicPr>
          <p:cNvPr id="8" name="Picture 7">
            <a:extLst>
              <a:ext uri="{FF2B5EF4-FFF2-40B4-BE49-F238E27FC236}">
                <a16:creationId xmlns:a16="http://schemas.microsoft.com/office/drawing/2014/main" id="{073C3311-7A8D-4292-AA27-3484A77BA3F4}"/>
              </a:ext>
            </a:extLst>
          </p:cNvPr>
          <p:cNvPicPr>
            <a:picLocks noChangeAspect="1"/>
          </p:cNvPicPr>
          <p:nvPr/>
        </p:nvPicPr>
        <p:blipFill>
          <a:blip r:embed="rId3"/>
          <a:stretch>
            <a:fillRect/>
          </a:stretch>
        </p:blipFill>
        <p:spPr>
          <a:xfrm>
            <a:off x="325438" y="3715075"/>
            <a:ext cx="8493124" cy="2829650"/>
          </a:xfrm>
          <a:prstGeom prst="rect">
            <a:avLst/>
          </a:prstGeom>
        </p:spPr>
      </p:pic>
    </p:spTree>
    <p:extLst>
      <p:ext uri="{BB962C8B-B14F-4D97-AF65-F5344CB8AC3E}">
        <p14:creationId xmlns:p14="http://schemas.microsoft.com/office/powerpoint/2010/main" val="2440529646"/>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E7E9682-6689-4270-A40A-537411218CA2}"/>
              </a:ext>
            </a:extLst>
          </p:cNvPr>
          <p:cNvSpPr txBox="1"/>
          <p:nvPr/>
        </p:nvSpPr>
        <p:spPr>
          <a:xfrm>
            <a:off x="48315" y="668707"/>
            <a:ext cx="8700149" cy="400110"/>
          </a:xfrm>
          <a:prstGeom prst="rect">
            <a:avLst/>
          </a:prstGeom>
          <a:noFill/>
        </p:spPr>
        <p:txBody>
          <a:bodyPr wrap="square" rtlCol="0">
            <a:spAutoFit/>
          </a:bodyPr>
          <a:lstStyle/>
          <a:p>
            <a:r>
              <a:rPr lang="en-US" sz="2000" dirty="0">
                <a:solidFill>
                  <a:schemeClr val="accent1"/>
                </a:solidFill>
                <a:latin typeface="Arial"/>
                <a:cs typeface="Arial"/>
              </a:rPr>
              <a:t>2. Machine (Testers) was identified as area to improve for loss comm issue</a:t>
            </a:r>
            <a:endParaRPr lang="en-SG" sz="2000" dirty="0">
              <a:solidFill>
                <a:schemeClr val="accent1"/>
              </a:solidFill>
              <a:latin typeface="Arial"/>
              <a:cs typeface="Arial"/>
            </a:endParaRPr>
          </a:p>
        </p:txBody>
      </p:sp>
      <p:pic>
        <p:nvPicPr>
          <p:cNvPr id="7" name="Content Placeholder 6">
            <a:extLst>
              <a:ext uri="{FF2B5EF4-FFF2-40B4-BE49-F238E27FC236}">
                <a16:creationId xmlns:a16="http://schemas.microsoft.com/office/drawing/2014/main" id="{C15C5B20-050D-453B-A3A4-1DBC6AE25C8F}"/>
              </a:ext>
            </a:extLst>
          </p:cNvPr>
          <p:cNvPicPr>
            <a:picLocks noGrp="1" noChangeAspect="1"/>
          </p:cNvPicPr>
          <p:nvPr>
            <p:ph idx="1"/>
          </p:nvPr>
        </p:nvPicPr>
        <p:blipFill>
          <a:blip r:embed="rId2"/>
          <a:stretch>
            <a:fillRect/>
          </a:stretch>
        </p:blipFill>
        <p:spPr>
          <a:xfrm>
            <a:off x="83473" y="1340768"/>
            <a:ext cx="8664991" cy="4315863"/>
          </a:xfrm>
          <a:prstGeom prst="rect">
            <a:avLst/>
          </a:prstGeom>
        </p:spPr>
      </p:pic>
    </p:spTree>
    <p:extLst>
      <p:ext uri="{BB962C8B-B14F-4D97-AF65-F5344CB8AC3E}">
        <p14:creationId xmlns:p14="http://schemas.microsoft.com/office/powerpoint/2010/main" val="889357919"/>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a:extLst>
              <a:ext uri="{FF2B5EF4-FFF2-40B4-BE49-F238E27FC236}">
                <a16:creationId xmlns:a16="http://schemas.microsoft.com/office/drawing/2014/main" id="{A963EA92-6658-4B50-B32F-864965C6DF10}"/>
              </a:ext>
            </a:extLst>
          </p:cNvPr>
          <p:cNvGraphicFramePr>
            <a:graphicFrameLocks/>
          </p:cNvGraphicFramePr>
          <p:nvPr/>
        </p:nvGraphicFramePr>
        <p:xfrm>
          <a:off x="4846198" y="1299166"/>
          <a:ext cx="3965270" cy="2364999"/>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2">
            <a:extLst>
              <a:ext uri="{FF2B5EF4-FFF2-40B4-BE49-F238E27FC236}">
                <a16:creationId xmlns:a16="http://schemas.microsoft.com/office/drawing/2014/main" id="{AE2A7A20-6BE0-4109-9C07-B9A4C2314926}"/>
              </a:ext>
            </a:extLst>
          </p:cNvPr>
          <p:cNvSpPr>
            <a:spLocks noGrp="1"/>
          </p:cNvSpPr>
          <p:nvPr>
            <p:ph type="title"/>
          </p:nvPr>
        </p:nvSpPr>
        <p:spPr/>
        <p:txBody>
          <a:bodyPr/>
          <a:lstStyle/>
          <a:p>
            <a:r>
              <a:rPr lang="en-US" dirty="0"/>
              <a:t>Yield Improvement – Communication Failure</a:t>
            </a:r>
          </a:p>
        </p:txBody>
      </p:sp>
      <p:sp>
        <p:nvSpPr>
          <p:cNvPr id="11" name="Rectangle 10">
            <a:extLst>
              <a:ext uri="{FF2B5EF4-FFF2-40B4-BE49-F238E27FC236}">
                <a16:creationId xmlns:a16="http://schemas.microsoft.com/office/drawing/2014/main" id="{89E81324-00DC-4DE8-95C2-D74E1B538ED6}"/>
              </a:ext>
            </a:extLst>
          </p:cNvPr>
          <p:cNvSpPr/>
          <p:nvPr/>
        </p:nvSpPr>
        <p:spPr>
          <a:xfrm>
            <a:off x="204553" y="2542605"/>
            <a:ext cx="4167620" cy="230832"/>
          </a:xfrm>
          <a:prstGeom prst="rect">
            <a:avLst/>
          </a:prstGeom>
        </p:spPr>
        <p:txBody>
          <a:bodyPr wrap="square">
            <a:spAutoFit/>
          </a:bodyPr>
          <a:lstStyle/>
          <a:p>
            <a:pPr marL="90488" indent="-90488"/>
            <a:r>
              <a:rPr lang="en-US" sz="900" dirty="0">
                <a:ea typeface="Calibri" panose="020F0502020204030204" pitchFamily="34" charset="0"/>
                <a:cs typeface="Times New Roman" panose="02020603050405020304" pitchFamily="18" charset="0"/>
              </a:rPr>
              <a:t>- </a:t>
            </a:r>
            <a:r>
              <a:rPr lang="en-US" sz="900" dirty="0"/>
              <a:t>Refer to manual data collection table as of 27 Nov 20.</a:t>
            </a:r>
            <a:endParaRPr lang="en-US" sz="900" dirty="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CBB1A6AF-8AD8-4491-8C0D-47B1F596392E}"/>
              </a:ext>
            </a:extLst>
          </p:cNvPr>
          <p:cNvSpPr/>
          <p:nvPr/>
        </p:nvSpPr>
        <p:spPr>
          <a:xfrm>
            <a:off x="204553" y="876231"/>
            <a:ext cx="4791696" cy="323165"/>
          </a:xfrm>
          <a:prstGeom prst="rect">
            <a:avLst/>
          </a:prstGeom>
        </p:spPr>
        <p:txBody>
          <a:bodyPr wrap="none">
            <a:spAutoFit/>
          </a:bodyPr>
          <a:lstStyle/>
          <a:p>
            <a:r>
              <a:rPr lang="en-US" sz="1500" b="1" dirty="0"/>
              <a:t>Collect min 120x data points for 3 Testers:</a:t>
            </a:r>
          </a:p>
        </p:txBody>
      </p:sp>
      <p:sp>
        <p:nvSpPr>
          <p:cNvPr id="2" name="Rectangle 1">
            <a:extLst>
              <a:ext uri="{FF2B5EF4-FFF2-40B4-BE49-F238E27FC236}">
                <a16:creationId xmlns:a16="http://schemas.microsoft.com/office/drawing/2014/main" id="{1C11BF33-F591-4974-BAFA-4D60D7CE825B}"/>
              </a:ext>
            </a:extLst>
          </p:cNvPr>
          <p:cNvSpPr/>
          <p:nvPr/>
        </p:nvSpPr>
        <p:spPr>
          <a:xfrm>
            <a:off x="257348" y="2756654"/>
            <a:ext cx="4216388" cy="507831"/>
          </a:xfrm>
          <a:prstGeom prst="rect">
            <a:avLst/>
          </a:prstGeom>
        </p:spPr>
        <p:txBody>
          <a:bodyPr wrap="square">
            <a:spAutoFit/>
          </a:bodyPr>
          <a:lstStyle/>
          <a:p>
            <a:r>
              <a:rPr lang="en-US" sz="900" dirty="0"/>
              <a:t>Eric Turner increased data base for affected 3x testers TE82882-8, 11, 13. </a:t>
            </a:r>
          </a:p>
          <a:p>
            <a:pPr marL="128588" indent="-128588">
              <a:buFont typeface="Wingdings" panose="05000000000000000000" pitchFamily="2" charset="2"/>
              <a:buChar char="q"/>
            </a:pPr>
            <a:r>
              <a:rPr lang="en-US" sz="900" dirty="0"/>
              <a:t>Min120x data points collection per EVALS20033 in progress.</a:t>
            </a:r>
          </a:p>
        </p:txBody>
      </p:sp>
      <p:graphicFrame>
        <p:nvGraphicFramePr>
          <p:cNvPr id="4" name="Table 3">
            <a:extLst>
              <a:ext uri="{FF2B5EF4-FFF2-40B4-BE49-F238E27FC236}">
                <a16:creationId xmlns:a16="http://schemas.microsoft.com/office/drawing/2014/main" id="{94511157-452D-4154-8FA3-66B4E54DEA2F}"/>
              </a:ext>
            </a:extLst>
          </p:cNvPr>
          <p:cNvGraphicFramePr>
            <a:graphicFrameLocks noGrp="1"/>
          </p:cNvGraphicFramePr>
          <p:nvPr/>
        </p:nvGraphicFramePr>
        <p:xfrm>
          <a:off x="281733" y="1291137"/>
          <a:ext cx="4167619" cy="1159187"/>
        </p:xfrm>
        <a:graphic>
          <a:graphicData uri="http://schemas.openxmlformats.org/drawingml/2006/table">
            <a:tbl>
              <a:tblPr/>
              <a:tblGrid>
                <a:gridCol w="1124793">
                  <a:extLst>
                    <a:ext uri="{9D8B030D-6E8A-4147-A177-3AD203B41FA5}">
                      <a16:colId xmlns:a16="http://schemas.microsoft.com/office/drawing/2014/main" val="2230090935"/>
                    </a:ext>
                  </a:extLst>
                </a:gridCol>
                <a:gridCol w="778119">
                  <a:extLst>
                    <a:ext uri="{9D8B030D-6E8A-4147-A177-3AD203B41FA5}">
                      <a16:colId xmlns:a16="http://schemas.microsoft.com/office/drawing/2014/main" val="3194135780"/>
                    </a:ext>
                  </a:extLst>
                </a:gridCol>
                <a:gridCol w="792545">
                  <a:extLst>
                    <a:ext uri="{9D8B030D-6E8A-4147-A177-3AD203B41FA5}">
                      <a16:colId xmlns:a16="http://schemas.microsoft.com/office/drawing/2014/main" val="2167363758"/>
                    </a:ext>
                  </a:extLst>
                </a:gridCol>
                <a:gridCol w="862266">
                  <a:extLst>
                    <a:ext uri="{9D8B030D-6E8A-4147-A177-3AD203B41FA5}">
                      <a16:colId xmlns:a16="http://schemas.microsoft.com/office/drawing/2014/main" val="1756543044"/>
                    </a:ext>
                  </a:extLst>
                </a:gridCol>
                <a:gridCol w="609896">
                  <a:extLst>
                    <a:ext uri="{9D8B030D-6E8A-4147-A177-3AD203B41FA5}">
                      <a16:colId xmlns:a16="http://schemas.microsoft.com/office/drawing/2014/main" val="888833635"/>
                    </a:ext>
                  </a:extLst>
                </a:gridCol>
              </a:tblGrid>
              <a:tr h="186266">
                <a:tc gridSpan="5">
                  <a:txBody>
                    <a:bodyPr/>
                    <a:lstStyle/>
                    <a:p>
                      <a:pPr algn="l" fontAlgn="t"/>
                      <a:r>
                        <a:rPr lang="en-US" sz="800" b="1" i="0" u="none" strike="noStrike" dirty="0">
                          <a:solidFill>
                            <a:schemeClr val="tx1"/>
                          </a:solidFill>
                          <a:effectLst/>
                          <a:latin typeface="Century Gothic" panose="020B0502020202020204" pitchFamily="34" charset="0"/>
                        </a:rPr>
                        <a:t> Manual Data Collection from after Eric Turner suggestion Start: 13 Oct 2020 (EVALS20033)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53211587"/>
                  </a:ext>
                </a:extLst>
              </a:tr>
              <a:tr h="152558">
                <a:tc>
                  <a:txBody>
                    <a:bodyPr/>
                    <a:lstStyle/>
                    <a:p>
                      <a:pPr algn="l" fontAlgn="ctr"/>
                      <a:r>
                        <a:rPr lang="en-US" sz="800" b="1" i="0" u="none" strike="noStrike" dirty="0">
                          <a:solidFill>
                            <a:schemeClr val="tx1"/>
                          </a:solidFill>
                          <a:effectLst/>
                          <a:latin typeface="Century Gothic" panose="020B0502020202020204" pitchFamily="34" charset="0"/>
                        </a:rPr>
                        <a:t> TE82882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r>
                        <a:rPr lang="en-US" sz="800" b="1" i="0" u="none" strike="noStrike" dirty="0">
                          <a:solidFill>
                            <a:schemeClr val="tx1"/>
                          </a:solidFill>
                          <a:effectLst/>
                          <a:latin typeface="Century Gothic" panose="020B0502020202020204" pitchFamily="34" charset="0"/>
                        </a:rPr>
                        <a:t>TE82882-8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sz="800" b="1" i="0" u="none" strike="noStrike" dirty="0">
                          <a:solidFill>
                            <a:schemeClr val="tx1"/>
                          </a:solidFill>
                          <a:effectLst/>
                          <a:latin typeface="Century Gothic" panose="020B0502020202020204" pitchFamily="34" charset="0"/>
                        </a:rPr>
                        <a:t>TE82882-11</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sz="800" b="1" i="0" u="none" strike="noStrike">
                          <a:solidFill>
                            <a:schemeClr val="tx1"/>
                          </a:solidFill>
                          <a:effectLst/>
                          <a:latin typeface="Century Gothic" panose="020B0502020202020204" pitchFamily="34" charset="0"/>
                        </a:rPr>
                        <a:t>TE82882-13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sz="800" b="1" i="0" u="none" strike="noStrike" dirty="0">
                          <a:solidFill>
                            <a:schemeClr val="tx1"/>
                          </a:solidFill>
                          <a:effectLst/>
                          <a:latin typeface="Century Gothic" panose="020B0502020202020204" pitchFamily="34" charset="0"/>
                        </a:rPr>
                        <a:t>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436495924"/>
                  </a:ext>
                </a:extLst>
              </a:tr>
              <a:tr h="152558">
                <a:tc>
                  <a:txBody>
                    <a:bodyPr/>
                    <a:lstStyle/>
                    <a:p>
                      <a:pPr algn="l" fontAlgn="ctr"/>
                      <a:r>
                        <a:rPr lang="en-US" sz="800" b="1" i="0" u="none" strike="noStrike" dirty="0">
                          <a:solidFill>
                            <a:schemeClr val="tx1"/>
                          </a:solidFill>
                          <a:effectLst/>
                          <a:latin typeface="Century Gothic" panose="020B0502020202020204" pitchFamily="34" charset="0"/>
                        </a:rPr>
                        <a:t> TESTED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800" b="0" i="0" u="none" strike="noStrike">
                          <a:solidFill>
                            <a:schemeClr val="tx1"/>
                          </a:solidFill>
                          <a:effectLst/>
                          <a:latin typeface="Century Gothic" panose="020B0502020202020204" pitchFamily="34" charset="0"/>
                        </a:rPr>
                        <a:t>55</a:t>
                      </a:r>
                      <a:endParaRPr lang="en-US" sz="800" b="0" i="0" u="none" strike="noStrike" dirty="0">
                        <a:solidFill>
                          <a:schemeClr val="tx1"/>
                        </a:solidFill>
                        <a:effectLst/>
                        <a:latin typeface="Century Gothic" panose="020B0502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800" b="0" i="0" u="none" strike="noStrike" dirty="0">
                          <a:solidFill>
                            <a:schemeClr val="tx1"/>
                          </a:solidFill>
                          <a:effectLst/>
                          <a:latin typeface="Century Gothic" panose="020B0502020202020204" pitchFamily="34" charset="0"/>
                        </a:rPr>
                        <a:t>128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800" b="0" i="0" u="none" strike="noStrike" dirty="0">
                          <a:solidFill>
                            <a:schemeClr val="tx1"/>
                          </a:solidFill>
                          <a:effectLst/>
                          <a:latin typeface="Century Gothic" panose="020B0502020202020204" pitchFamily="34" charset="0"/>
                        </a:rPr>
                        <a:t>76</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algn="ctr" defTabSz="609345" rtl="0" eaLnBrk="1" fontAlgn="ctr" latinLnBrk="0" hangingPunct="1"/>
                      <a:r>
                        <a:rPr lang="en-US" sz="800" b="0" i="0" u="none" strike="noStrike" kern="1200" dirty="0">
                          <a:solidFill>
                            <a:schemeClr val="tx1"/>
                          </a:solidFill>
                          <a:effectLst/>
                          <a:latin typeface="Century Gothic" panose="020B0502020202020204" pitchFamily="34" charset="0"/>
                          <a:ea typeface="+mn-ea"/>
                          <a:cs typeface="+mn-cs"/>
                        </a:rPr>
                        <a:t>259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698855611"/>
                  </a:ext>
                </a:extLst>
              </a:tr>
              <a:tr h="152558">
                <a:tc>
                  <a:txBody>
                    <a:bodyPr/>
                    <a:lstStyle/>
                    <a:p>
                      <a:pPr algn="l" fontAlgn="ctr"/>
                      <a:r>
                        <a:rPr lang="en-US" sz="800" b="1" i="0" u="none" strike="noStrike" dirty="0">
                          <a:solidFill>
                            <a:schemeClr val="tx1"/>
                          </a:solidFill>
                          <a:effectLst/>
                          <a:latin typeface="Century Gothic" panose="020B0502020202020204" pitchFamily="34" charset="0"/>
                        </a:rPr>
                        <a:t> LOSS COMM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800" b="0" i="0" u="none" strike="noStrike">
                          <a:solidFill>
                            <a:schemeClr val="tx1"/>
                          </a:solidFill>
                          <a:effectLst/>
                          <a:latin typeface="Century Gothic" panose="020B0502020202020204" pitchFamily="34" charset="0"/>
                        </a:rPr>
                        <a:t>14</a:t>
                      </a:r>
                      <a:endParaRPr lang="en-US" sz="800" b="0" i="0" u="none" strike="noStrike" dirty="0">
                        <a:solidFill>
                          <a:schemeClr val="tx1"/>
                        </a:solidFill>
                        <a:effectLst/>
                        <a:latin typeface="Century Gothic" panose="020B0502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800" b="0" i="0" u="none" strike="noStrike" dirty="0">
                          <a:solidFill>
                            <a:schemeClr val="tx1"/>
                          </a:solidFill>
                          <a:effectLst/>
                          <a:latin typeface="Century Gothic" panose="020B0502020202020204" pitchFamily="34" charset="0"/>
                        </a:rPr>
                        <a:t>13</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800" b="0" i="0" u="none" strike="noStrike" dirty="0">
                          <a:solidFill>
                            <a:schemeClr val="tx1"/>
                          </a:solidFill>
                          <a:effectLst/>
                          <a:latin typeface="Century Gothic" panose="020B0502020202020204" pitchFamily="34" charset="0"/>
                        </a:rPr>
                        <a:t>18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algn="ctr" defTabSz="609345" rtl="0" eaLnBrk="1" fontAlgn="ctr" latinLnBrk="0" hangingPunct="1"/>
                      <a:r>
                        <a:rPr lang="en-US" sz="800" b="0" i="0" u="none" strike="noStrike" kern="1200" dirty="0">
                          <a:solidFill>
                            <a:schemeClr val="tx1"/>
                          </a:solidFill>
                          <a:effectLst/>
                          <a:latin typeface="Century Gothic" panose="020B0502020202020204" pitchFamily="34" charset="0"/>
                          <a:ea typeface="+mn-ea"/>
                          <a:cs typeface="+mn-cs"/>
                        </a:rPr>
                        <a:t>45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282821802"/>
                  </a:ext>
                </a:extLst>
              </a:tr>
              <a:tr h="152558">
                <a:tc>
                  <a:txBody>
                    <a:bodyPr/>
                    <a:lstStyle/>
                    <a:p>
                      <a:pPr algn="l" fontAlgn="ctr"/>
                      <a:r>
                        <a:rPr lang="en-US" sz="800" b="1" i="0" u="none" strike="noStrike" dirty="0">
                          <a:solidFill>
                            <a:schemeClr val="tx1"/>
                          </a:solidFill>
                          <a:effectLst/>
                          <a:latin typeface="Century Gothic" panose="020B0502020202020204" pitchFamily="34" charset="0"/>
                        </a:rPr>
                        <a:t> FPY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800" b="1" i="0" u="none" strike="noStrike" dirty="0">
                          <a:solidFill>
                            <a:schemeClr val="tx1"/>
                          </a:solidFill>
                          <a:effectLst/>
                          <a:latin typeface="Century Gothic" panose="020B0502020202020204" pitchFamily="34" charset="0"/>
                        </a:rPr>
                        <a:t>74.55%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800" b="1" i="0" u="none" strike="noStrike" dirty="0">
                          <a:solidFill>
                            <a:schemeClr val="tx1"/>
                          </a:solidFill>
                          <a:effectLst/>
                          <a:latin typeface="Century Gothic" panose="020B0502020202020204" pitchFamily="34" charset="0"/>
                        </a:rPr>
                        <a:t>89.84%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800" b="1" i="0" u="none" strike="noStrike" dirty="0">
                          <a:solidFill>
                            <a:schemeClr val="tx1"/>
                          </a:solidFill>
                          <a:effectLst/>
                          <a:latin typeface="Century Gothic" panose="020B0502020202020204" pitchFamily="34" charset="0"/>
                        </a:rPr>
                        <a:t>76.32%</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algn="ctr" defTabSz="609345" rtl="0" eaLnBrk="1" fontAlgn="ctr" latinLnBrk="0" hangingPunct="1"/>
                      <a:r>
                        <a:rPr lang="en-US" sz="800" b="1" i="0" u="none" strike="noStrike" kern="1200" dirty="0">
                          <a:solidFill>
                            <a:schemeClr val="tx1"/>
                          </a:solidFill>
                          <a:effectLst/>
                          <a:latin typeface="Century Gothic" panose="020B0502020202020204" pitchFamily="34" charset="0"/>
                          <a:ea typeface="+mn-ea"/>
                          <a:cs typeface="+mn-cs"/>
                        </a:rPr>
                        <a:t>84.39%</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849042274"/>
                  </a:ext>
                </a:extLst>
              </a:tr>
              <a:tr h="143584">
                <a:tc>
                  <a:txBody>
                    <a:bodyPr/>
                    <a:lstStyle/>
                    <a:p>
                      <a:pPr algn="l" fontAlgn="ctr"/>
                      <a:r>
                        <a:rPr lang="en-US" sz="800" b="1" i="0" u="none" strike="noStrike" dirty="0">
                          <a:solidFill>
                            <a:schemeClr val="tx1"/>
                          </a:solidFill>
                          <a:effectLst/>
                          <a:latin typeface="Century Gothic" panose="020B0502020202020204" pitchFamily="34" charset="0"/>
                        </a:rPr>
                        <a:t> Baseline (EVALS20015)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800" b="1" i="0" u="none" strike="noStrike" dirty="0">
                          <a:solidFill>
                            <a:schemeClr val="tx1"/>
                          </a:solidFill>
                          <a:effectLst/>
                          <a:latin typeface="Century Gothic" panose="020B0502020202020204" pitchFamily="34" charset="0"/>
                        </a:rPr>
                        <a:t>55.00%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800" b="1" i="0" u="none" strike="noStrike">
                          <a:solidFill>
                            <a:schemeClr val="tx1"/>
                          </a:solidFill>
                          <a:effectLst/>
                          <a:latin typeface="Century Gothic" panose="020B0502020202020204" pitchFamily="34" charset="0"/>
                        </a:rPr>
                        <a:t>58.00%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800" b="1" i="0" u="none" strike="noStrike" dirty="0">
                          <a:solidFill>
                            <a:schemeClr val="tx1"/>
                          </a:solidFill>
                          <a:effectLst/>
                          <a:latin typeface="Century Gothic" panose="020B0502020202020204" pitchFamily="34" charset="0"/>
                        </a:rPr>
                        <a:t>57.00%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algn="ctr" defTabSz="609345" rtl="0" eaLnBrk="1" fontAlgn="ctr" latinLnBrk="0" hangingPunct="1"/>
                      <a:r>
                        <a:rPr lang="en-US" sz="800" b="1" i="0" u="none" strike="noStrike" kern="1200" dirty="0">
                          <a:solidFill>
                            <a:schemeClr val="tx1"/>
                          </a:solidFill>
                          <a:effectLst/>
                          <a:latin typeface="Century Gothic" panose="020B0502020202020204" pitchFamily="34" charset="0"/>
                          <a:ea typeface="+mn-ea"/>
                          <a:cs typeface="+mn-cs"/>
                        </a:rPr>
                        <a:t>56.67%</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243462914"/>
                  </a:ext>
                </a:extLst>
              </a:tr>
              <a:tr h="161531">
                <a:tc>
                  <a:txBody>
                    <a:bodyPr/>
                    <a:lstStyle/>
                    <a:p>
                      <a:pPr algn="l" fontAlgn="b"/>
                      <a:r>
                        <a:rPr lang="en-US" sz="800" b="1" i="0" u="none" strike="noStrike" dirty="0">
                          <a:solidFill>
                            <a:schemeClr val="tx1"/>
                          </a:solidFill>
                          <a:effectLst/>
                          <a:latin typeface="Century Gothic" panose="020B0502020202020204" pitchFamily="34" charset="0"/>
                        </a:rPr>
                        <a:t> Target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800" b="1" i="0" u="none" strike="noStrike" dirty="0">
                          <a:solidFill>
                            <a:schemeClr val="tx1"/>
                          </a:solidFill>
                          <a:effectLst/>
                          <a:latin typeface="Century Gothic" panose="020B0502020202020204" pitchFamily="34" charset="0"/>
                        </a:rPr>
                        <a:t>80.00%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800" b="1" i="0" u="none" strike="noStrike" dirty="0">
                          <a:solidFill>
                            <a:schemeClr val="tx1"/>
                          </a:solidFill>
                          <a:effectLst/>
                          <a:latin typeface="Century Gothic" panose="020B0502020202020204" pitchFamily="34" charset="0"/>
                        </a:rPr>
                        <a:t>80.00%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800" b="1" i="0" u="none" strike="noStrike" dirty="0">
                          <a:solidFill>
                            <a:schemeClr val="tx1"/>
                          </a:solidFill>
                          <a:effectLst/>
                          <a:latin typeface="Century Gothic" panose="020B0502020202020204" pitchFamily="34" charset="0"/>
                        </a:rPr>
                        <a:t>80.00%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609345" rtl="0" eaLnBrk="1" fontAlgn="ctr" latinLnBrk="0" hangingPunct="1"/>
                      <a:r>
                        <a:rPr lang="en-US" sz="800" b="1" i="0" u="none" strike="noStrike" kern="1200" dirty="0">
                          <a:solidFill>
                            <a:schemeClr val="tx1"/>
                          </a:solidFill>
                          <a:effectLst/>
                          <a:latin typeface="Century Gothic" panose="020B0502020202020204" pitchFamily="34" charset="0"/>
                          <a:ea typeface="+mn-ea"/>
                          <a:cs typeface="+mn-cs"/>
                        </a:rPr>
                        <a:t>80.00%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7252520"/>
                  </a:ext>
                </a:extLst>
              </a:tr>
            </a:tbl>
          </a:graphicData>
        </a:graphic>
      </p:graphicFrame>
      <p:sp>
        <p:nvSpPr>
          <p:cNvPr id="5" name="Rectangle 4">
            <a:extLst>
              <a:ext uri="{FF2B5EF4-FFF2-40B4-BE49-F238E27FC236}">
                <a16:creationId xmlns:a16="http://schemas.microsoft.com/office/drawing/2014/main" id="{5F64D9BE-49CC-4E5A-AE09-D860A0B6A012}"/>
              </a:ext>
            </a:extLst>
          </p:cNvPr>
          <p:cNvSpPr/>
          <p:nvPr/>
        </p:nvSpPr>
        <p:spPr>
          <a:xfrm>
            <a:off x="283762" y="3264485"/>
            <a:ext cx="4288238" cy="1892826"/>
          </a:xfrm>
          <a:prstGeom prst="rect">
            <a:avLst/>
          </a:prstGeom>
        </p:spPr>
        <p:txBody>
          <a:bodyPr wrap="square">
            <a:spAutoFit/>
          </a:bodyPr>
          <a:lstStyle/>
          <a:p>
            <a:pPr marL="128588" indent="-128588">
              <a:buFont typeface="Wingdings" panose="05000000000000000000" pitchFamily="2" charset="2"/>
              <a:buChar char="q"/>
            </a:pPr>
            <a:r>
              <a:rPr lang="en-US" sz="900" dirty="0"/>
              <a:t>EVALS20033 To collect min.10x data points per port per tester to TE82882-8, TE82882-11, TE82882-13</a:t>
            </a:r>
          </a:p>
          <a:p>
            <a:pPr marL="128588" indent="-128588">
              <a:buFont typeface="Wingdings" panose="05000000000000000000" pitchFamily="2" charset="2"/>
              <a:buChar char="v"/>
            </a:pPr>
            <a:r>
              <a:rPr lang="en-US" sz="900" u="sng" dirty="0"/>
              <a:t>TE82882-8</a:t>
            </a:r>
          </a:p>
          <a:p>
            <a:pPr marL="471488" lvl="1" indent="-128588">
              <a:buFont typeface="Wingdings" panose="05000000000000000000" pitchFamily="2" charset="2"/>
              <a:buChar char="ü"/>
            </a:pPr>
            <a:r>
              <a:rPr lang="en-US" sz="900" dirty="0"/>
              <a:t>Relay box caused high loss comm; Going to replace relay box</a:t>
            </a:r>
          </a:p>
          <a:p>
            <a:pPr marL="471488" lvl="1" indent="-128588">
              <a:buFont typeface="Wingdings" panose="05000000000000000000" pitchFamily="2" charset="2"/>
              <a:buChar char="ü"/>
            </a:pPr>
            <a:r>
              <a:rPr lang="en-US" sz="900" dirty="0"/>
              <a:t>Tester can use direct LAN cable to continue test</a:t>
            </a:r>
          </a:p>
          <a:p>
            <a:pPr marL="128588" indent="-128588">
              <a:buFont typeface="Wingdings" panose="05000000000000000000" pitchFamily="2" charset="2"/>
              <a:buChar char="v"/>
            </a:pPr>
            <a:r>
              <a:rPr lang="en-US" sz="900" u="sng" dirty="0"/>
              <a:t>TE82882-11</a:t>
            </a:r>
          </a:p>
          <a:p>
            <a:pPr marL="471488" lvl="1" indent="-128588">
              <a:buFont typeface="Wingdings" panose="05000000000000000000" pitchFamily="2" charset="2"/>
              <a:buChar char="ü"/>
            </a:pPr>
            <a:r>
              <a:rPr lang="en-US" sz="900" dirty="0"/>
              <a:t>FPY improved from 58% to 76% after database adjustment.</a:t>
            </a:r>
          </a:p>
          <a:p>
            <a:pPr marL="471488" lvl="1" indent="-128588">
              <a:buFont typeface="Wingdings" panose="05000000000000000000" pitchFamily="2" charset="2"/>
              <a:buChar char="ü"/>
            </a:pPr>
            <a:r>
              <a:rPr lang="en-US" sz="900" dirty="0"/>
              <a:t>Checking on relay box and cables to see if can improve further for this testers.</a:t>
            </a:r>
          </a:p>
          <a:p>
            <a:pPr marL="128588" indent="-128588">
              <a:buFont typeface="Wingdings" panose="05000000000000000000" pitchFamily="2" charset="2"/>
              <a:buChar char="v"/>
            </a:pPr>
            <a:r>
              <a:rPr lang="en-US" sz="900" u="sng" dirty="0"/>
              <a:t>TE2882-13</a:t>
            </a:r>
          </a:p>
          <a:p>
            <a:pPr marL="471488" lvl="1" indent="-128588">
              <a:buFont typeface="Wingdings" panose="05000000000000000000" pitchFamily="2" charset="2"/>
              <a:buChar char="ü"/>
            </a:pPr>
            <a:r>
              <a:rPr lang="en-US" sz="900" dirty="0"/>
              <a:t>Port 3 LAN cable caused high loss comm. Fixed by replacing LAN cable.</a:t>
            </a:r>
          </a:p>
          <a:p>
            <a:pPr marL="471488" lvl="1" indent="-128588">
              <a:buFont typeface="Wingdings" panose="05000000000000000000" pitchFamily="2" charset="2"/>
              <a:buChar char="ü"/>
            </a:pPr>
            <a:r>
              <a:rPr lang="en-US" sz="900" dirty="0"/>
              <a:t>Data collection is in progress</a:t>
            </a:r>
          </a:p>
        </p:txBody>
      </p:sp>
      <p:sp>
        <p:nvSpPr>
          <p:cNvPr id="14" name="Rectangle 13">
            <a:extLst>
              <a:ext uri="{FF2B5EF4-FFF2-40B4-BE49-F238E27FC236}">
                <a16:creationId xmlns:a16="http://schemas.microsoft.com/office/drawing/2014/main" id="{8E0DF04C-9E05-4CED-A5CB-59A899726FEC}"/>
              </a:ext>
            </a:extLst>
          </p:cNvPr>
          <p:cNvSpPr/>
          <p:nvPr/>
        </p:nvSpPr>
        <p:spPr>
          <a:xfrm>
            <a:off x="4846198" y="3763935"/>
            <a:ext cx="3965269" cy="553998"/>
          </a:xfrm>
          <a:prstGeom prst="rect">
            <a:avLst/>
          </a:prstGeom>
        </p:spPr>
        <p:txBody>
          <a:bodyPr wrap="square">
            <a:spAutoFit/>
          </a:bodyPr>
          <a:lstStyle/>
          <a:p>
            <a:pPr marL="128588" indent="-128588">
              <a:buFont typeface="Arial" panose="020B0604020202020204" pitchFamily="34" charset="0"/>
              <a:buChar char="•"/>
            </a:pPr>
            <a:r>
              <a:rPr lang="en-US" sz="1000" dirty="0">
                <a:ea typeface="Calibri" panose="020F0502020204030204" pitchFamily="34" charset="0"/>
                <a:cs typeface="Times New Roman" panose="02020603050405020304" pitchFamily="18" charset="0"/>
              </a:rPr>
              <a:t>TE82882-8 Implementing of direct ethernet</a:t>
            </a:r>
          </a:p>
          <a:p>
            <a:pPr marL="128588" indent="-128588">
              <a:buFont typeface="Arial" panose="020B0604020202020204" pitchFamily="34" charset="0"/>
              <a:buChar char="•"/>
            </a:pPr>
            <a:r>
              <a:rPr lang="en-US" sz="1000" dirty="0">
                <a:ea typeface="Calibri" panose="020F0502020204030204" pitchFamily="34" charset="0"/>
                <a:cs typeface="Calibri" panose="020F0502020204030204" pitchFamily="34" charset="0"/>
              </a:rPr>
              <a:t>TE82882-11 Increased database table size</a:t>
            </a:r>
          </a:p>
          <a:p>
            <a:pPr marL="128588" indent="-128588">
              <a:buFont typeface="Arial" panose="020B0604020202020204" pitchFamily="34" charset="0"/>
              <a:buChar char="•"/>
            </a:pPr>
            <a:r>
              <a:rPr lang="en-US" sz="1000" dirty="0">
                <a:ea typeface="Calibri" panose="020F0502020204030204" pitchFamily="34" charset="0"/>
                <a:cs typeface="Calibri" panose="020F0502020204030204" pitchFamily="34" charset="0"/>
              </a:rPr>
              <a:t>TE82882-13 replaced ethernet head at POS3</a:t>
            </a:r>
            <a:endParaRPr lang="en-US" sz="6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4249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2DA54C37-0C5C-4D76-9E5F-D253BDBCD049}"/>
              </a:ext>
            </a:extLst>
          </p:cNvPr>
          <p:cNvSpPr>
            <a:spLocks noGrp="1"/>
          </p:cNvSpPr>
          <p:nvPr>
            <p:ph type="title"/>
          </p:nvPr>
        </p:nvSpPr>
        <p:spPr>
          <a:xfrm>
            <a:off x="147263" y="188640"/>
            <a:ext cx="8787914" cy="470958"/>
          </a:xfrm>
        </p:spPr>
        <p:txBody>
          <a:bodyPr anchor="t"/>
          <a:lstStyle/>
          <a:p>
            <a:pPr defTabSz="456710">
              <a:defRPr/>
            </a:pPr>
            <a:r>
              <a:rPr lang="en-US" sz="2400" dirty="0">
                <a:solidFill>
                  <a:srgbClr val="009ADD"/>
                </a:solidFill>
                <a:latin typeface="Arial" panose="020B0604020202020204" pitchFamily="34" charset="0"/>
                <a:cs typeface="Arial" panose="020B0604020202020204" pitchFamily="34" charset="0"/>
              </a:rPr>
              <a:t>PDA Detectors – Yield Improvement</a:t>
            </a:r>
          </a:p>
        </p:txBody>
      </p:sp>
      <p:sp>
        <p:nvSpPr>
          <p:cNvPr id="22" name="Rectangle 5">
            <a:extLst>
              <a:ext uri="{FF2B5EF4-FFF2-40B4-BE49-F238E27FC236}">
                <a16:creationId xmlns:a16="http://schemas.microsoft.com/office/drawing/2014/main" id="{9E67CCAA-8895-4078-8FF1-C80E83BA98A6}"/>
              </a:ext>
            </a:extLst>
          </p:cNvPr>
          <p:cNvSpPr>
            <a:spLocks noChangeArrowheads="1"/>
          </p:cNvSpPr>
          <p:nvPr/>
        </p:nvSpPr>
        <p:spPr bwMode="auto">
          <a:xfrm>
            <a:off x="208823" y="590982"/>
            <a:ext cx="5860900" cy="415498"/>
          </a:xfrm>
          <a:prstGeom prst="rect">
            <a:avLst/>
          </a:prstGeom>
          <a:noFill/>
          <a:ln w="9525">
            <a:noFill/>
            <a:miter lim="800000"/>
            <a:headEnd/>
            <a:tailEnd/>
          </a:ln>
        </p:spPr>
        <p:txBody>
          <a:bodyPr wrap="none">
            <a:spAutoFit/>
          </a:bodyPr>
          <a:lstStyle/>
          <a:p>
            <a:pPr>
              <a:defRPr/>
            </a:pPr>
            <a:r>
              <a:rPr lang="en-US" altLang="en-US" sz="2100" b="1" dirty="0">
                <a:solidFill>
                  <a:srgbClr val="000000"/>
                </a:solidFill>
                <a:latin typeface="Arial" panose="020B0604020202020204" pitchFamily="34" charset="0"/>
                <a:cs typeface="Arial" panose="020B0604020202020204" pitchFamily="34" charset="0"/>
              </a:rPr>
              <a:t>Monitoring in 2020 – Communication Failure</a:t>
            </a:r>
            <a:endParaRPr lang="en-SG" altLang="en-US" sz="2100" dirty="0">
              <a:solidFill>
                <a:prstClr val="black"/>
              </a:solidFill>
              <a:latin typeface="Arial" panose="020B0604020202020204" pitchFamily="34" charset="0"/>
              <a:cs typeface="Arial" panose="020B0604020202020204" pitchFamily="34" charset="0"/>
            </a:endParaRPr>
          </a:p>
        </p:txBody>
      </p:sp>
      <p:graphicFrame>
        <p:nvGraphicFramePr>
          <p:cNvPr id="23" name="Table 22">
            <a:extLst>
              <a:ext uri="{FF2B5EF4-FFF2-40B4-BE49-F238E27FC236}">
                <a16:creationId xmlns:a16="http://schemas.microsoft.com/office/drawing/2014/main" id="{7C8ECD23-EDF8-4EA1-B487-9284810741C6}"/>
              </a:ext>
            </a:extLst>
          </p:cNvPr>
          <p:cNvGraphicFramePr>
            <a:graphicFrameLocks noGrp="1"/>
          </p:cNvGraphicFramePr>
          <p:nvPr>
            <p:extLst>
              <p:ext uri="{D42A27DB-BD31-4B8C-83A1-F6EECF244321}">
                <p14:modId xmlns:p14="http://schemas.microsoft.com/office/powerpoint/2010/main" val="36036918"/>
              </p:ext>
            </p:extLst>
          </p:nvPr>
        </p:nvGraphicFramePr>
        <p:xfrm>
          <a:off x="251520" y="2346334"/>
          <a:ext cx="8634622" cy="5189437"/>
        </p:xfrm>
        <a:graphic>
          <a:graphicData uri="http://schemas.openxmlformats.org/drawingml/2006/table">
            <a:tbl>
              <a:tblPr firstRow="1" bandRow="1">
                <a:tableStyleId>{3C2FFA5D-87B4-456A-9821-1D502468CF0F}</a:tableStyleId>
              </a:tblPr>
              <a:tblGrid>
                <a:gridCol w="3004979">
                  <a:extLst>
                    <a:ext uri="{9D8B030D-6E8A-4147-A177-3AD203B41FA5}">
                      <a16:colId xmlns:a16="http://schemas.microsoft.com/office/drawing/2014/main" val="20000"/>
                    </a:ext>
                  </a:extLst>
                </a:gridCol>
                <a:gridCol w="2794104">
                  <a:extLst>
                    <a:ext uri="{9D8B030D-6E8A-4147-A177-3AD203B41FA5}">
                      <a16:colId xmlns:a16="http://schemas.microsoft.com/office/drawing/2014/main" val="20001"/>
                    </a:ext>
                  </a:extLst>
                </a:gridCol>
                <a:gridCol w="2835539">
                  <a:extLst>
                    <a:ext uri="{9D8B030D-6E8A-4147-A177-3AD203B41FA5}">
                      <a16:colId xmlns:a16="http://schemas.microsoft.com/office/drawing/2014/main" val="20002"/>
                    </a:ext>
                  </a:extLst>
                </a:gridCol>
              </a:tblGrid>
              <a:tr h="281984">
                <a:tc rowSpan="2">
                  <a:txBody>
                    <a:bodyPr/>
                    <a:lstStyle>
                      <a:lvl1pPr marL="0" algn="l" defTabSz="609345" rtl="0" eaLnBrk="1" latinLnBrk="0" hangingPunct="1">
                        <a:defRPr sz="2400" b="1" kern="1200">
                          <a:solidFill>
                            <a:schemeClr val="lt1"/>
                          </a:solidFill>
                          <a:latin typeface="Calibri" panose="020F0502020204030204"/>
                        </a:defRPr>
                      </a:lvl1pPr>
                      <a:lvl2pPr marL="609345" algn="l" defTabSz="609345" rtl="0" eaLnBrk="1" latinLnBrk="0" hangingPunct="1">
                        <a:defRPr sz="2400" b="1" kern="1200">
                          <a:solidFill>
                            <a:schemeClr val="lt1"/>
                          </a:solidFill>
                          <a:latin typeface="Calibri" panose="020F0502020204030204"/>
                        </a:defRPr>
                      </a:lvl2pPr>
                      <a:lvl3pPr marL="1218690" algn="l" defTabSz="609345" rtl="0" eaLnBrk="1" latinLnBrk="0" hangingPunct="1">
                        <a:defRPr sz="2400" b="1" kern="1200">
                          <a:solidFill>
                            <a:schemeClr val="lt1"/>
                          </a:solidFill>
                          <a:latin typeface="Calibri" panose="020F0502020204030204"/>
                        </a:defRPr>
                      </a:lvl3pPr>
                      <a:lvl4pPr marL="1828036" algn="l" defTabSz="609345" rtl="0" eaLnBrk="1" latinLnBrk="0" hangingPunct="1">
                        <a:defRPr sz="2400" b="1" kern="1200">
                          <a:solidFill>
                            <a:schemeClr val="lt1"/>
                          </a:solidFill>
                          <a:latin typeface="Calibri" panose="020F0502020204030204"/>
                        </a:defRPr>
                      </a:lvl4pPr>
                      <a:lvl5pPr marL="2437383" algn="l" defTabSz="609345" rtl="0" eaLnBrk="1" latinLnBrk="0" hangingPunct="1">
                        <a:defRPr sz="2400" b="1" kern="1200">
                          <a:solidFill>
                            <a:schemeClr val="lt1"/>
                          </a:solidFill>
                          <a:latin typeface="Calibri" panose="020F0502020204030204"/>
                        </a:defRPr>
                      </a:lvl5pPr>
                      <a:lvl6pPr marL="3046728" algn="l" defTabSz="609345" rtl="0" eaLnBrk="1" latinLnBrk="0" hangingPunct="1">
                        <a:defRPr sz="2400" b="1" kern="1200">
                          <a:solidFill>
                            <a:schemeClr val="lt1"/>
                          </a:solidFill>
                          <a:latin typeface="Calibri" panose="020F0502020204030204"/>
                        </a:defRPr>
                      </a:lvl6pPr>
                      <a:lvl7pPr marL="3656073" algn="l" defTabSz="609345" rtl="0" eaLnBrk="1" latinLnBrk="0" hangingPunct="1">
                        <a:defRPr sz="2400" b="1" kern="1200">
                          <a:solidFill>
                            <a:schemeClr val="lt1"/>
                          </a:solidFill>
                          <a:latin typeface="Calibri" panose="020F0502020204030204"/>
                        </a:defRPr>
                      </a:lvl7pPr>
                      <a:lvl8pPr marL="4265418" algn="l" defTabSz="609345" rtl="0" eaLnBrk="1" latinLnBrk="0" hangingPunct="1">
                        <a:defRPr sz="2400" b="1" kern="1200">
                          <a:solidFill>
                            <a:schemeClr val="lt1"/>
                          </a:solidFill>
                          <a:latin typeface="Calibri" panose="020F0502020204030204"/>
                        </a:defRPr>
                      </a:lvl8pPr>
                      <a:lvl9pPr marL="4874764" algn="l" defTabSz="609345" rtl="0" eaLnBrk="1" latinLnBrk="0" hangingPunct="1">
                        <a:defRPr sz="2400" b="1" kern="1200">
                          <a:solidFill>
                            <a:schemeClr val="lt1"/>
                          </a:solidFill>
                          <a:latin typeface="Calibri" panose="020F0502020204030204"/>
                        </a:defRPr>
                      </a:lvl9pPr>
                    </a:lstStyle>
                    <a:p>
                      <a:pPr algn="ctr"/>
                      <a:r>
                        <a:rPr lang="en-US" sz="1400" b="0" dirty="0">
                          <a:solidFill>
                            <a:schemeClr val="bg1"/>
                          </a:solidFill>
                          <a:latin typeface="Arial" panose="020B0604020202020204" pitchFamily="34" charset="0"/>
                          <a:cs typeface="Arial" panose="020B0604020202020204" pitchFamily="34" charset="0"/>
                        </a:rPr>
                        <a:t>Month</a:t>
                      </a:r>
                      <a:endParaRPr lang="en-SG" sz="1400" b="0" dirty="0">
                        <a:solidFill>
                          <a:schemeClr val="bg1"/>
                        </a:solidFill>
                        <a:latin typeface="Arial" panose="020B0604020202020204" pitchFamily="34" charset="0"/>
                        <a:cs typeface="Arial" panose="020B0604020202020204" pitchFamily="34" charset="0"/>
                      </a:endParaRPr>
                    </a:p>
                  </a:txBody>
                  <a:tcPr marL="68580" marR="68580" marT="34296" marB="34296" anchor="ctr"/>
                </a:tc>
                <a:tc rowSpan="2">
                  <a:txBody>
                    <a:bodyPr/>
                    <a:lstStyle>
                      <a:lvl1pPr marL="0" algn="l" defTabSz="609345" rtl="0" eaLnBrk="1" latinLnBrk="0" hangingPunct="1">
                        <a:defRPr sz="2400" b="1" kern="1200">
                          <a:solidFill>
                            <a:schemeClr val="lt1"/>
                          </a:solidFill>
                          <a:latin typeface="Calibri" panose="020F0502020204030204"/>
                        </a:defRPr>
                      </a:lvl1pPr>
                      <a:lvl2pPr marL="609345" algn="l" defTabSz="609345" rtl="0" eaLnBrk="1" latinLnBrk="0" hangingPunct="1">
                        <a:defRPr sz="2400" b="1" kern="1200">
                          <a:solidFill>
                            <a:schemeClr val="lt1"/>
                          </a:solidFill>
                          <a:latin typeface="Calibri" panose="020F0502020204030204"/>
                        </a:defRPr>
                      </a:lvl2pPr>
                      <a:lvl3pPr marL="1218690" algn="l" defTabSz="609345" rtl="0" eaLnBrk="1" latinLnBrk="0" hangingPunct="1">
                        <a:defRPr sz="2400" b="1" kern="1200">
                          <a:solidFill>
                            <a:schemeClr val="lt1"/>
                          </a:solidFill>
                          <a:latin typeface="Calibri" panose="020F0502020204030204"/>
                        </a:defRPr>
                      </a:lvl3pPr>
                      <a:lvl4pPr marL="1828036" algn="l" defTabSz="609345" rtl="0" eaLnBrk="1" latinLnBrk="0" hangingPunct="1">
                        <a:defRPr sz="2400" b="1" kern="1200">
                          <a:solidFill>
                            <a:schemeClr val="lt1"/>
                          </a:solidFill>
                          <a:latin typeface="Calibri" panose="020F0502020204030204"/>
                        </a:defRPr>
                      </a:lvl4pPr>
                      <a:lvl5pPr marL="2437383" algn="l" defTabSz="609345" rtl="0" eaLnBrk="1" latinLnBrk="0" hangingPunct="1">
                        <a:defRPr sz="2400" b="1" kern="1200">
                          <a:solidFill>
                            <a:schemeClr val="lt1"/>
                          </a:solidFill>
                          <a:latin typeface="Calibri" panose="020F0502020204030204"/>
                        </a:defRPr>
                      </a:lvl5pPr>
                      <a:lvl6pPr marL="3046728" algn="l" defTabSz="609345" rtl="0" eaLnBrk="1" latinLnBrk="0" hangingPunct="1">
                        <a:defRPr sz="2400" b="1" kern="1200">
                          <a:solidFill>
                            <a:schemeClr val="lt1"/>
                          </a:solidFill>
                          <a:latin typeface="Calibri" panose="020F0502020204030204"/>
                        </a:defRPr>
                      </a:lvl6pPr>
                      <a:lvl7pPr marL="3656073" algn="l" defTabSz="609345" rtl="0" eaLnBrk="1" latinLnBrk="0" hangingPunct="1">
                        <a:defRPr sz="2400" b="1" kern="1200">
                          <a:solidFill>
                            <a:schemeClr val="lt1"/>
                          </a:solidFill>
                          <a:latin typeface="Calibri" panose="020F0502020204030204"/>
                        </a:defRPr>
                      </a:lvl7pPr>
                      <a:lvl8pPr marL="4265418" algn="l" defTabSz="609345" rtl="0" eaLnBrk="1" latinLnBrk="0" hangingPunct="1">
                        <a:defRPr sz="2400" b="1" kern="1200">
                          <a:solidFill>
                            <a:schemeClr val="lt1"/>
                          </a:solidFill>
                          <a:latin typeface="Calibri" panose="020F0502020204030204"/>
                        </a:defRPr>
                      </a:lvl8pPr>
                      <a:lvl9pPr marL="4874764" algn="l" defTabSz="609345" rtl="0" eaLnBrk="1" latinLnBrk="0" hangingPunct="1">
                        <a:defRPr sz="2400" b="1" kern="1200">
                          <a:solidFill>
                            <a:schemeClr val="lt1"/>
                          </a:solidFill>
                          <a:latin typeface="Calibri" panose="020F0502020204030204"/>
                        </a:defRPr>
                      </a:lvl9pPr>
                    </a:lstStyle>
                    <a:p>
                      <a:pPr algn="ctr"/>
                      <a:r>
                        <a:rPr lang="en-SG" sz="1400" b="0" dirty="0">
                          <a:solidFill>
                            <a:schemeClr val="bg1"/>
                          </a:solidFill>
                          <a:latin typeface="Arial" panose="020B0604020202020204" pitchFamily="34" charset="0"/>
                          <a:cs typeface="Arial" panose="020B0604020202020204" pitchFamily="34" charset="0"/>
                        </a:rPr>
                        <a:t>Total Unit Tested</a:t>
                      </a:r>
                    </a:p>
                  </a:txBody>
                  <a:tcPr marL="68580" marR="68580" marT="34296" marB="34296" anchor="ctr"/>
                </a:tc>
                <a:tc>
                  <a:txBody>
                    <a:bodyPr/>
                    <a:lstStyle>
                      <a:lvl1pPr marL="0" algn="l" defTabSz="609345" rtl="0" eaLnBrk="1" latinLnBrk="0" hangingPunct="1">
                        <a:defRPr sz="2400" b="1" kern="1200">
                          <a:solidFill>
                            <a:schemeClr val="lt1"/>
                          </a:solidFill>
                          <a:latin typeface="Calibri" panose="020F0502020204030204"/>
                        </a:defRPr>
                      </a:lvl1pPr>
                      <a:lvl2pPr marL="609345" algn="l" defTabSz="609345" rtl="0" eaLnBrk="1" latinLnBrk="0" hangingPunct="1">
                        <a:defRPr sz="2400" b="1" kern="1200">
                          <a:solidFill>
                            <a:schemeClr val="lt1"/>
                          </a:solidFill>
                          <a:latin typeface="Calibri" panose="020F0502020204030204"/>
                        </a:defRPr>
                      </a:lvl2pPr>
                      <a:lvl3pPr marL="1218690" algn="l" defTabSz="609345" rtl="0" eaLnBrk="1" latinLnBrk="0" hangingPunct="1">
                        <a:defRPr sz="2400" b="1" kern="1200">
                          <a:solidFill>
                            <a:schemeClr val="lt1"/>
                          </a:solidFill>
                          <a:latin typeface="Calibri" panose="020F0502020204030204"/>
                        </a:defRPr>
                      </a:lvl3pPr>
                      <a:lvl4pPr marL="1828036" algn="l" defTabSz="609345" rtl="0" eaLnBrk="1" latinLnBrk="0" hangingPunct="1">
                        <a:defRPr sz="2400" b="1" kern="1200">
                          <a:solidFill>
                            <a:schemeClr val="lt1"/>
                          </a:solidFill>
                          <a:latin typeface="Calibri" panose="020F0502020204030204"/>
                        </a:defRPr>
                      </a:lvl4pPr>
                      <a:lvl5pPr marL="2437383" algn="l" defTabSz="609345" rtl="0" eaLnBrk="1" latinLnBrk="0" hangingPunct="1">
                        <a:defRPr sz="2400" b="1" kern="1200">
                          <a:solidFill>
                            <a:schemeClr val="lt1"/>
                          </a:solidFill>
                          <a:latin typeface="Calibri" panose="020F0502020204030204"/>
                        </a:defRPr>
                      </a:lvl5pPr>
                      <a:lvl6pPr marL="3046728" algn="l" defTabSz="609345" rtl="0" eaLnBrk="1" latinLnBrk="0" hangingPunct="1">
                        <a:defRPr sz="2400" b="1" kern="1200">
                          <a:solidFill>
                            <a:schemeClr val="lt1"/>
                          </a:solidFill>
                          <a:latin typeface="Calibri" panose="020F0502020204030204"/>
                        </a:defRPr>
                      </a:lvl6pPr>
                      <a:lvl7pPr marL="3656073" algn="l" defTabSz="609345" rtl="0" eaLnBrk="1" latinLnBrk="0" hangingPunct="1">
                        <a:defRPr sz="2400" b="1" kern="1200">
                          <a:solidFill>
                            <a:schemeClr val="lt1"/>
                          </a:solidFill>
                          <a:latin typeface="Calibri" panose="020F0502020204030204"/>
                        </a:defRPr>
                      </a:lvl7pPr>
                      <a:lvl8pPr marL="4265418" algn="l" defTabSz="609345" rtl="0" eaLnBrk="1" latinLnBrk="0" hangingPunct="1">
                        <a:defRPr sz="2400" b="1" kern="1200">
                          <a:solidFill>
                            <a:schemeClr val="lt1"/>
                          </a:solidFill>
                          <a:latin typeface="Calibri" panose="020F0502020204030204"/>
                        </a:defRPr>
                      </a:lvl8pPr>
                      <a:lvl9pPr marL="4874764" algn="l" defTabSz="609345" rtl="0" eaLnBrk="1" latinLnBrk="0" hangingPunct="1">
                        <a:defRPr sz="2400" b="1" kern="1200">
                          <a:solidFill>
                            <a:schemeClr val="lt1"/>
                          </a:solidFill>
                          <a:latin typeface="Calibri" panose="020F0502020204030204"/>
                        </a:defRPr>
                      </a:lvl9pPr>
                    </a:lstStyle>
                    <a:p>
                      <a:pPr algn="ctr"/>
                      <a:r>
                        <a:rPr lang="en-SG" sz="1400" b="0" dirty="0">
                          <a:solidFill>
                            <a:schemeClr val="bg1"/>
                          </a:solidFill>
                          <a:latin typeface="Arial" panose="020B0604020202020204" pitchFamily="34" charset="0"/>
                          <a:cs typeface="Arial" panose="020B0604020202020204" pitchFamily="34" charset="0"/>
                        </a:rPr>
                        <a:t>w/o Communication failure%</a:t>
                      </a:r>
                    </a:p>
                  </a:txBody>
                  <a:tcPr marL="68580" marR="68580" marT="34296" marB="34296" anchor="ctr"/>
                </a:tc>
                <a:extLst>
                  <a:ext uri="{0D108BD9-81ED-4DB2-BD59-A6C34878D82A}">
                    <a16:rowId xmlns:a16="http://schemas.microsoft.com/office/drawing/2014/main" val="10000"/>
                  </a:ext>
                </a:extLst>
              </a:tr>
              <a:tr h="501721">
                <a:tc vMerge="1">
                  <a:txBody>
                    <a:bodyPr/>
                    <a:lstStyle/>
                    <a:p>
                      <a:endParaRPr lang="en-SG"/>
                    </a:p>
                  </a:txBody>
                  <a:tcPr/>
                </a:tc>
                <a:tc vMerge="1">
                  <a:txBody>
                    <a:bodyPr/>
                    <a:lstStyle/>
                    <a:p>
                      <a:endParaRPr lang="en-SG"/>
                    </a:p>
                  </a:txBody>
                  <a:tcPr/>
                </a:tc>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US" sz="1400" b="0" dirty="0">
                          <a:solidFill>
                            <a:schemeClr val="tx1"/>
                          </a:solidFill>
                          <a:latin typeface="Arial" panose="020B0604020202020204" pitchFamily="34" charset="0"/>
                          <a:cs typeface="Arial" panose="020B0604020202020204" pitchFamily="34" charset="0"/>
                        </a:rPr>
                        <a:t>2019 FPY Ref rate</a:t>
                      </a:r>
                    </a:p>
                    <a:p>
                      <a:pPr algn="ctr"/>
                      <a:r>
                        <a:rPr lang="en-US" sz="1400" b="0" dirty="0">
                          <a:solidFill>
                            <a:schemeClr val="tx1"/>
                          </a:solidFill>
                          <a:latin typeface="Arial" panose="020B0604020202020204" pitchFamily="34" charset="0"/>
                          <a:cs typeface="Arial" panose="020B0604020202020204" pitchFamily="34" charset="0"/>
                        </a:rPr>
                        <a:t>89.74 %</a:t>
                      </a:r>
                      <a:endParaRPr lang="en-SG" sz="1400" b="0" dirty="0">
                        <a:solidFill>
                          <a:schemeClr val="tx1"/>
                        </a:solidFill>
                        <a:latin typeface="Arial" panose="020B0604020202020204" pitchFamily="34" charset="0"/>
                        <a:cs typeface="Arial" panose="020B0604020202020204" pitchFamily="34" charset="0"/>
                      </a:endParaRPr>
                    </a:p>
                  </a:txBody>
                  <a:tcPr marL="68580" marR="68580" marT="34296" marB="34296"/>
                </a:tc>
                <a:extLst>
                  <a:ext uri="{0D108BD9-81ED-4DB2-BD59-A6C34878D82A}">
                    <a16:rowId xmlns:a16="http://schemas.microsoft.com/office/drawing/2014/main" val="10001"/>
                  </a:ext>
                </a:extLst>
              </a:tr>
              <a:tr h="289824">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US" sz="1200" b="0" dirty="0">
                          <a:solidFill>
                            <a:schemeClr val="tx1"/>
                          </a:solidFill>
                          <a:latin typeface="Arial" panose="020B0604020202020204" pitchFamily="34" charset="0"/>
                          <a:cs typeface="Arial" panose="020B0604020202020204" pitchFamily="34" charset="0"/>
                        </a:rPr>
                        <a:t>Jan -2020</a:t>
                      </a:r>
                      <a:endParaRPr lang="en-SG" sz="1200" b="0" dirty="0">
                        <a:solidFill>
                          <a:schemeClr val="tx1"/>
                        </a:solidFill>
                        <a:latin typeface="Arial" panose="020B0604020202020204" pitchFamily="34" charset="0"/>
                        <a:cs typeface="Arial" panose="020B0604020202020204" pitchFamily="34" charset="0"/>
                      </a:endParaRPr>
                    </a:p>
                  </a:txBody>
                  <a:tcPr marL="68580" marR="68580" marT="34296" marB="34296"/>
                </a:tc>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US" sz="1200" b="0" dirty="0">
                          <a:solidFill>
                            <a:schemeClr val="tx1"/>
                          </a:solidFill>
                          <a:latin typeface="Arial" panose="020B0604020202020204" pitchFamily="34" charset="0"/>
                          <a:cs typeface="Arial" panose="020B0604020202020204" pitchFamily="34" charset="0"/>
                        </a:rPr>
                        <a:t>347</a:t>
                      </a:r>
                      <a:endParaRPr lang="en-SG" sz="1200" b="0" dirty="0">
                        <a:solidFill>
                          <a:schemeClr val="tx1"/>
                        </a:solidFill>
                        <a:latin typeface="Arial" panose="020B0604020202020204" pitchFamily="34" charset="0"/>
                        <a:cs typeface="Arial" panose="020B0604020202020204" pitchFamily="34" charset="0"/>
                      </a:endParaRPr>
                    </a:p>
                  </a:txBody>
                  <a:tcPr marL="68580" marR="68580" marT="34296" marB="34296"/>
                </a:tc>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US" sz="1200" b="0" dirty="0">
                          <a:solidFill>
                            <a:schemeClr val="tx1"/>
                          </a:solidFill>
                          <a:latin typeface="Arial" panose="020B0604020202020204" pitchFamily="34" charset="0"/>
                          <a:cs typeface="Arial" panose="020B0604020202020204" pitchFamily="34" charset="0"/>
                        </a:rPr>
                        <a:t>87.32 %</a:t>
                      </a:r>
                      <a:endParaRPr lang="en-SG" sz="1200" b="0" dirty="0">
                        <a:solidFill>
                          <a:schemeClr val="tx1"/>
                        </a:solidFill>
                        <a:latin typeface="Arial" panose="020B0604020202020204" pitchFamily="34" charset="0"/>
                        <a:cs typeface="Arial" panose="020B0604020202020204" pitchFamily="34" charset="0"/>
                      </a:endParaRPr>
                    </a:p>
                  </a:txBody>
                  <a:tcPr marL="68580" marR="68580" marT="34296" marB="34296"/>
                </a:tc>
                <a:extLst>
                  <a:ext uri="{0D108BD9-81ED-4DB2-BD59-A6C34878D82A}">
                    <a16:rowId xmlns:a16="http://schemas.microsoft.com/office/drawing/2014/main" val="10002"/>
                  </a:ext>
                </a:extLst>
              </a:tr>
              <a:tr h="1233273">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Feb -2020</a:t>
                      </a:r>
                      <a:endParaRPr lang="en-SG" sz="1200" b="0" dirty="0">
                        <a:solidFill>
                          <a:schemeClr val="tx1"/>
                        </a:solidFill>
                        <a:latin typeface="Arial" panose="020B0604020202020204" pitchFamily="34" charset="0"/>
                        <a:cs typeface="Arial" panose="020B0604020202020204" pitchFamily="34" charset="0"/>
                      </a:endParaRPr>
                    </a:p>
                  </a:txBody>
                  <a:tcPr marL="68580" marR="68580" marT="34296" marB="34296"/>
                </a:tc>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US" sz="1200" b="0" dirty="0">
                          <a:solidFill>
                            <a:schemeClr val="tx1"/>
                          </a:solidFill>
                          <a:latin typeface="Arial" panose="020B0604020202020204" pitchFamily="34" charset="0"/>
                          <a:cs typeface="Arial" panose="020B0604020202020204" pitchFamily="34" charset="0"/>
                        </a:rPr>
                        <a:t>379</a:t>
                      </a:r>
                      <a:endParaRPr lang="en-SG" sz="1200" b="0" dirty="0">
                        <a:solidFill>
                          <a:schemeClr val="tx1"/>
                        </a:solidFill>
                        <a:latin typeface="Arial" panose="020B0604020202020204" pitchFamily="34" charset="0"/>
                        <a:cs typeface="Arial" panose="020B0604020202020204" pitchFamily="34" charset="0"/>
                      </a:endParaRPr>
                    </a:p>
                  </a:txBody>
                  <a:tcPr marL="68580" marR="68580" marT="34296" marB="34296"/>
                </a:tc>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SG" sz="1200" b="0" dirty="0">
                          <a:solidFill>
                            <a:schemeClr val="tx1"/>
                          </a:solidFill>
                          <a:latin typeface="Arial" panose="020B0604020202020204" pitchFamily="34" charset="0"/>
                          <a:cs typeface="Arial" panose="020B0604020202020204" pitchFamily="34" charset="0"/>
                        </a:rPr>
                        <a:t>85.22 %</a:t>
                      </a:r>
                    </a:p>
                  </a:txBody>
                  <a:tcPr marL="68580" marR="68580" marT="34296" marB="34296"/>
                </a:tc>
                <a:extLst>
                  <a:ext uri="{0D108BD9-81ED-4DB2-BD59-A6C34878D82A}">
                    <a16:rowId xmlns:a16="http://schemas.microsoft.com/office/drawing/2014/main" val="10003"/>
                  </a:ext>
                </a:extLst>
              </a:tr>
              <a:tr h="289824">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US" sz="1200" b="0" dirty="0">
                          <a:solidFill>
                            <a:schemeClr val="tx1"/>
                          </a:solidFill>
                          <a:latin typeface="Arial" panose="020B0604020202020204" pitchFamily="34" charset="0"/>
                          <a:cs typeface="Arial" panose="020B0604020202020204" pitchFamily="34" charset="0"/>
                        </a:rPr>
                        <a:t>Mar -2020</a:t>
                      </a:r>
                      <a:endParaRPr lang="en-SG" sz="1200" b="0" dirty="0">
                        <a:solidFill>
                          <a:schemeClr val="tx1"/>
                        </a:solidFill>
                        <a:latin typeface="Arial" panose="020B0604020202020204" pitchFamily="34" charset="0"/>
                        <a:cs typeface="Arial" panose="020B0604020202020204" pitchFamily="34" charset="0"/>
                      </a:endParaRPr>
                    </a:p>
                  </a:txBody>
                  <a:tcPr marL="68580" marR="68580" marT="34296" marB="34296"/>
                </a:tc>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US" sz="1200" b="0" dirty="0">
                          <a:solidFill>
                            <a:schemeClr val="tx1"/>
                          </a:solidFill>
                          <a:latin typeface="Arial" panose="020B0604020202020204" pitchFamily="34" charset="0"/>
                          <a:cs typeface="Arial" panose="020B0604020202020204" pitchFamily="34" charset="0"/>
                        </a:rPr>
                        <a:t>305</a:t>
                      </a:r>
                      <a:endParaRPr lang="en-SG" sz="1200" b="0" dirty="0">
                        <a:solidFill>
                          <a:schemeClr val="tx1"/>
                        </a:solidFill>
                        <a:latin typeface="Arial" panose="020B0604020202020204" pitchFamily="34" charset="0"/>
                        <a:cs typeface="Arial" panose="020B0604020202020204" pitchFamily="34" charset="0"/>
                      </a:endParaRPr>
                    </a:p>
                  </a:txBody>
                  <a:tcPr marL="68580" marR="68580" marT="34296" marB="34296"/>
                </a:tc>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SG" sz="1200" b="0" dirty="0">
                          <a:solidFill>
                            <a:schemeClr val="tx1"/>
                          </a:solidFill>
                          <a:latin typeface="Arial" panose="020B0604020202020204" pitchFamily="34" charset="0"/>
                          <a:cs typeface="Arial" panose="020B0604020202020204" pitchFamily="34" charset="0"/>
                        </a:rPr>
                        <a:t>87.37 %</a:t>
                      </a:r>
                    </a:p>
                  </a:txBody>
                  <a:tcPr marL="68580" marR="68580" marT="34296" marB="34296"/>
                </a:tc>
                <a:extLst>
                  <a:ext uri="{0D108BD9-81ED-4DB2-BD59-A6C34878D82A}">
                    <a16:rowId xmlns:a16="http://schemas.microsoft.com/office/drawing/2014/main" val="1166406977"/>
                  </a:ext>
                </a:extLst>
              </a:tr>
              <a:tr h="289824">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US" sz="1200" b="0" dirty="0">
                          <a:solidFill>
                            <a:schemeClr val="tx1"/>
                          </a:solidFill>
                          <a:latin typeface="Arial" panose="020B0604020202020204" pitchFamily="34" charset="0"/>
                          <a:cs typeface="Arial" panose="020B0604020202020204" pitchFamily="34" charset="0"/>
                        </a:rPr>
                        <a:t>Apr -2020</a:t>
                      </a:r>
                      <a:endParaRPr lang="en-SG" sz="1200" b="0" dirty="0">
                        <a:solidFill>
                          <a:schemeClr val="tx1"/>
                        </a:solidFill>
                        <a:latin typeface="Arial" panose="020B0604020202020204" pitchFamily="34" charset="0"/>
                        <a:cs typeface="Arial" panose="020B0604020202020204" pitchFamily="34" charset="0"/>
                      </a:endParaRPr>
                    </a:p>
                  </a:txBody>
                  <a:tcPr marL="68580" marR="68580" marT="34296" marB="34296"/>
                </a:tc>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SG" sz="1200" b="0" dirty="0">
                          <a:solidFill>
                            <a:schemeClr val="tx1"/>
                          </a:solidFill>
                          <a:latin typeface="Arial" panose="020B0604020202020204" pitchFamily="34" charset="0"/>
                          <a:cs typeface="Arial" panose="020B0604020202020204" pitchFamily="34" charset="0"/>
                        </a:rPr>
                        <a:t>187</a:t>
                      </a:r>
                    </a:p>
                  </a:txBody>
                  <a:tcPr marL="68580" marR="68580" marT="34296" marB="34296"/>
                </a:tc>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SG" sz="1200" b="0" dirty="0">
                          <a:solidFill>
                            <a:schemeClr val="tx1"/>
                          </a:solidFill>
                          <a:latin typeface="Arial" panose="020B0604020202020204" pitchFamily="34" charset="0"/>
                          <a:cs typeface="Arial" panose="020B0604020202020204" pitchFamily="34" charset="0"/>
                        </a:rPr>
                        <a:t>80.75 %</a:t>
                      </a:r>
                    </a:p>
                  </a:txBody>
                  <a:tcPr marL="68580" marR="68580" marT="34296" marB="34296"/>
                </a:tc>
                <a:extLst>
                  <a:ext uri="{0D108BD9-81ED-4DB2-BD59-A6C34878D82A}">
                    <a16:rowId xmlns:a16="http://schemas.microsoft.com/office/drawing/2014/main" val="1370778511"/>
                  </a:ext>
                </a:extLst>
              </a:tr>
              <a:tr h="289824">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200" b="0" dirty="0">
                          <a:solidFill>
                            <a:schemeClr val="tx1"/>
                          </a:solidFill>
                          <a:latin typeface="Arial" panose="020B0604020202020204" pitchFamily="34" charset="0"/>
                          <a:cs typeface="Arial" panose="020B0604020202020204" pitchFamily="34" charset="0"/>
                        </a:rPr>
                        <a:t>May -2020</a:t>
                      </a:r>
                    </a:p>
                  </a:txBody>
                  <a:tcPr marL="68580" marR="68580" marT="34296" marB="34296"/>
                </a:tc>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SG" sz="1200" b="0" dirty="0">
                          <a:solidFill>
                            <a:schemeClr val="tx1"/>
                          </a:solidFill>
                          <a:latin typeface="Arial" panose="020B0604020202020204" pitchFamily="34" charset="0"/>
                          <a:cs typeface="Arial" panose="020B0604020202020204" pitchFamily="34" charset="0"/>
                        </a:rPr>
                        <a:t>199</a:t>
                      </a:r>
                    </a:p>
                  </a:txBody>
                  <a:tcPr marL="68580" marR="68580" marT="34296" marB="34296"/>
                </a:tc>
                <a:tc>
                  <a:txBody>
                    <a:bodyPr/>
                    <a:lstStyle>
                      <a:lvl1pPr marL="0" algn="l" defTabSz="609345" rtl="0" eaLnBrk="1" latinLnBrk="0" hangingPunct="1">
                        <a:defRPr sz="2400" kern="1200">
                          <a:solidFill>
                            <a:schemeClr val="dk1"/>
                          </a:solidFill>
                          <a:latin typeface="Calibri" panose="020F0502020204030204"/>
                        </a:defRPr>
                      </a:lvl1pPr>
                      <a:lvl2pPr marL="609345" algn="l" defTabSz="609345" rtl="0" eaLnBrk="1" latinLnBrk="0" hangingPunct="1">
                        <a:defRPr sz="2400" kern="1200">
                          <a:solidFill>
                            <a:schemeClr val="dk1"/>
                          </a:solidFill>
                          <a:latin typeface="Calibri" panose="020F0502020204030204"/>
                        </a:defRPr>
                      </a:lvl2pPr>
                      <a:lvl3pPr marL="1218690" algn="l" defTabSz="609345" rtl="0" eaLnBrk="1" latinLnBrk="0" hangingPunct="1">
                        <a:defRPr sz="2400" kern="1200">
                          <a:solidFill>
                            <a:schemeClr val="dk1"/>
                          </a:solidFill>
                          <a:latin typeface="Calibri" panose="020F0502020204030204"/>
                        </a:defRPr>
                      </a:lvl3pPr>
                      <a:lvl4pPr marL="1828036" algn="l" defTabSz="609345" rtl="0" eaLnBrk="1" latinLnBrk="0" hangingPunct="1">
                        <a:defRPr sz="2400" kern="1200">
                          <a:solidFill>
                            <a:schemeClr val="dk1"/>
                          </a:solidFill>
                          <a:latin typeface="Calibri" panose="020F0502020204030204"/>
                        </a:defRPr>
                      </a:lvl4pPr>
                      <a:lvl5pPr marL="2437383" algn="l" defTabSz="609345" rtl="0" eaLnBrk="1" latinLnBrk="0" hangingPunct="1">
                        <a:defRPr sz="2400" kern="1200">
                          <a:solidFill>
                            <a:schemeClr val="dk1"/>
                          </a:solidFill>
                          <a:latin typeface="Calibri" panose="020F0502020204030204"/>
                        </a:defRPr>
                      </a:lvl5pPr>
                      <a:lvl6pPr marL="3046728" algn="l" defTabSz="609345" rtl="0" eaLnBrk="1" latinLnBrk="0" hangingPunct="1">
                        <a:defRPr sz="2400" kern="1200">
                          <a:solidFill>
                            <a:schemeClr val="dk1"/>
                          </a:solidFill>
                          <a:latin typeface="Calibri" panose="020F0502020204030204"/>
                        </a:defRPr>
                      </a:lvl6pPr>
                      <a:lvl7pPr marL="3656073" algn="l" defTabSz="609345" rtl="0" eaLnBrk="1" latinLnBrk="0" hangingPunct="1">
                        <a:defRPr sz="2400" kern="1200">
                          <a:solidFill>
                            <a:schemeClr val="dk1"/>
                          </a:solidFill>
                          <a:latin typeface="Calibri" panose="020F0502020204030204"/>
                        </a:defRPr>
                      </a:lvl7pPr>
                      <a:lvl8pPr marL="4265418" algn="l" defTabSz="609345" rtl="0" eaLnBrk="1" latinLnBrk="0" hangingPunct="1">
                        <a:defRPr sz="2400" kern="1200">
                          <a:solidFill>
                            <a:schemeClr val="dk1"/>
                          </a:solidFill>
                          <a:latin typeface="Calibri" panose="020F0502020204030204"/>
                        </a:defRPr>
                      </a:lvl8pPr>
                      <a:lvl9pPr marL="4874764" algn="l" defTabSz="609345" rtl="0" eaLnBrk="1" latinLnBrk="0" hangingPunct="1">
                        <a:defRPr sz="2400" kern="1200">
                          <a:solidFill>
                            <a:schemeClr val="dk1"/>
                          </a:solidFill>
                          <a:latin typeface="Calibri" panose="020F0502020204030204"/>
                        </a:defRPr>
                      </a:lvl9pPr>
                    </a:lstStyle>
                    <a:p>
                      <a:pPr algn="ctr"/>
                      <a:r>
                        <a:rPr lang="en-SG" sz="1200" b="0" dirty="0">
                          <a:solidFill>
                            <a:schemeClr val="tx1"/>
                          </a:solidFill>
                          <a:latin typeface="Arial" panose="020B0604020202020204" pitchFamily="34" charset="0"/>
                          <a:cs typeface="Arial" panose="020B0604020202020204" pitchFamily="34" charset="0"/>
                        </a:rPr>
                        <a:t>82.91 %</a:t>
                      </a:r>
                    </a:p>
                  </a:txBody>
                  <a:tcPr marL="68580" marR="68580" marT="34296" marB="34296"/>
                </a:tc>
                <a:extLst>
                  <a:ext uri="{0D108BD9-81ED-4DB2-BD59-A6C34878D82A}">
                    <a16:rowId xmlns:a16="http://schemas.microsoft.com/office/drawing/2014/main" val="361986767"/>
                  </a:ext>
                </a:extLst>
              </a:tr>
              <a:tr h="2898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SG" sz="1200" b="0" dirty="0">
                          <a:solidFill>
                            <a:schemeClr val="tx1"/>
                          </a:solidFill>
                          <a:latin typeface="Arial" panose="020B0604020202020204" pitchFamily="34" charset="0"/>
                          <a:cs typeface="Arial" panose="020B0604020202020204" pitchFamily="34" charset="0"/>
                        </a:rPr>
                        <a:t>Jun -2020</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178</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88.76%</a:t>
                      </a:r>
                    </a:p>
                  </a:txBody>
                  <a:tcPr marL="68580" marR="68580" marT="34296" marB="34296"/>
                </a:tc>
                <a:extLst>
                  <a:ext uri="{0D108BD9-81ED-4DB2-BD59-A6C34878D82A}">
                    <a16:rowId xmlns:a16="http://schemas.microsoft.com/office/drawing/2014/main" val="1218638992"/>
                  </a:ext>
                </a:extLst>
              </a:tr>
              <a:tr h="28982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sz="1200" b="0" dirty="0">
                          <a:solidFill>
                            <a:schemeClr val="tx1"/>
                          </a:solidFill>
                          <a:latin typeface="Arial" panose="020B0604020202020204" pitchFamily="34" charset="0"/>
                          <a:cs typeface="Arial" panose="020B0604020202020204" pitchFamily="34" charset="0"/>
                        </a:rPr>
                        <a:t>Jul -2020</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248</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70.97 %</a:t>
                      </a:r>
                    </a:p>
                  </a:txBody>
                  <a:tcPr marL="68580" marR="68580" marT="34296" marB="34296"/>
                </a:tc>
                <a:extLst>
                  <a:ext uri="{0D108BD9-81ED-4DB2-BD59-A6C34878D82A}">
                    <a16:rowId xmlns:a16="http://schemas.microsoft.com/office/drawing/2014/main" val="4009102915"/>
                  </a:ext>
                </a:extLst>
              </a:tr>
              <a:tr h="286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sz="1200" b="0" dirty="0">
                          <a:solidFill>
                            <a:schemeClr val="tx1"/>
                          </a:solidFill>
                          <a:latin typeface="Arial" panose="020B0604020202020204" pitchFamily="34" charset="0"/>
                          <a:cs typeface="Arial" panose="020B0604020202020204" pitchFamily="34" charset="0"/>
                        </a:rPr>
                        <a:t>Aug -2020</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254</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90.16 %</a:t>
                      </a:r>
                    </a:p>
                  </a:txBody>
                  <a:tcPr marL="68580" marR="68580" marT="34296" marB="34296"/>
                </a:tc>
                <a:extLst>
                  <a:ext uri="{0D108BD9-81ED-4DB2-BD59-A6C34878D82A}">
                    <a16:rowId xmlns:a16="http://schemas.microsoft.com/office/drawing/2014/main" val="824910691"/>
                  </a:ext>
                </a:extLst>
              </a:tr>
              <a:tr h="286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sz="1200" b="0" dirty="0">
                          <a:solidFill>
                            <a:schemeClr val="tx1"/>
                          </a:solidFill>
                          <a:latin typeface="Arial" panose="020B0604020202020204" pitchFamily="34" charset="0"/>
                          <a:cs typeface="Arial" panose="020B0604020202020204" pitchFamily="34" charset="0"/>
                        </a:rPr>
                        <a:t>Sep -2020</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305</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77.05 %</a:t>
                      </a:r>
                    </a:p>
                  </a:txBody>
                  <a:tcPr marL="68580" marR="68580" marT="34296" marB="34296"/>
                </a:tc>
                <a:extLst>
                  <a:ext uri="{0D108BD9-81ED-4DB2-BD59-A6C34878D82A}">
                    <a16:rowId xmlns:a16="http://schemas.microsoft.com/office/drawing/2014/main" val="37835810"/>
                  </a:ext>
                </a:extLst>
              </a:tr>
              <a:tr h="286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sz="1200" b="0" dirty="0">
                          <a:solidFill>
                            <a:schemeClr val="tx1"/>
                          </a:solidFill>
                          <a:latin typeface="Arial" panose="020B0604020202020204" pitchFamily="34" charset="0"/>
                          <a:cs typeface="Arial" panose="020B0604020202020204" pitchFamily="34" charset="0"/>
                        </a:rPr>
                        <a:t>Oct -2020</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489</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81.19 %</a:t>
                      </a:r>
                    </a:p>
                  </a:txBody>
                  <a:tcPr marL="68580" marR="68580" marT="34296" marB="34296"/>
                </a:tc>
                <a:extLst>
                  <a:ext uri="{0D108BD9-81ED-4DB2-BD59-A6C34878D82A}">
                    <a16:rowId xmlns:a16="http://schemas.microsoft.com/office/drawing/2014/main" val="2459070732"/>
                  </a:ext>
                </a:extLst>
              </a:tr>
              <a:tr h="286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sz="1200" b="0" dirty="0">
                          <a:solidFill>
                            <a:schemeClr val="tx1"/>
                          </a:solidFill>
                          <a:latin typeface="Arial" panose="020B0604020202020204" pitchFamily="34" charset="0"/>
                          <a:cs typeface="Arial" panose="020B0604020202020204" pitchFamily="34" charset="0"/>
                        </a:rPr>
                        <a:t>Nov - 2020</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492</a:t>
                      </a:r>
                    </a:p>
                  </a:txBody>
                  <a:tcPr marL="68580" marR="68580" marT="34296" marB="34296"/>
                </a:tc>
                <a:tc>
                  <a:txBody>
                    <a:bodyPr/>
                    <a:lstStyle/>
                    <a:p>
                      <a:pPr algn="ctr"/>
                      <a:r>
                        <a:rPr lang="en-SG" sz="1200" b="0" dirty="0">
                          <a:solidFill>
                            <a:schemeClr val="tx1"/>
                          </a:solidFill>
                          <a:highlight>
                            <a:srgbClr val="00FF00"/>
                          </a:highlight>
                          <a:latin typeface="Arial" panose="020B0604020202020204" pitchFamily="34" charset="0"/>
                          <a:cs typeface="Arial" panose="020B0604020202020204" pitchFamily="34" charset="0"/>
                        </a:rPr>
                        <a:t>93.70 %</a:t>
                      </a:r>
                    </a:p>
                  </a:txBody>
                  <a:tcPr marL="68580" marR="68580" marT="34296" marB="34296"/>
                </a:tc>
                <a:extLst>
                  <a:ext uri="{0D108BD9-81ED-4DB2-BD59-A6C34878D82A}">
                    <a16:rowId xmlns:a16="http://schemas.microsoft.com/office/drawing/2014/main" val="3497809292"/>
                  </a:ext>
                </a:extLst>
              </a:tr>
              <a:tr h="286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sz="1200" b="0" dirty="0">
                          <a:solidFill>
                            <a:schemeClr val="tx1"/>
                          </a:solidFill>
                          <a:latin typeface="Arial" panose="020B0604020202020204" pitchFamily="34" charset="0"/>
                          <a:cs typeface="Arial" panose="020B0604020202020204" pitchFamily="34" charset="0"/>
                        </a:rPr>
                        <a:t>Dec-2020</a:t>
                      </a:r>
                    </a:p>
                  </a:txBody>
                  <a:tcPr marL="68580" marR="68580" marT="34296" marB="34296"/>
                </a:tc>
                <a:tc>
                  <a:txBody>
                    <a:bodyPr/>
                    <a:lstStyle/>
                    <a:p>
                      <a:pPr algn="ctr"/>
                      <a:r>
                        <a:rPr lang="en-SG" sz="1200" b="0" dirty="0">
                          <a:solidFill>
                            <a:schemeClr val="tx1"/>
                          </a:solidFill>
                          <a:latin typeface="Arial" panose="020B0604020202020204" pitchFamily="34" charset="0"/>
                          <a:cs typeface="Arial" panose="020B0604020202020204" pitchFamily="34" charset="0"/>
                        </a:rPr>
                        <a:t>463</a:t>
                      </a:r>
                    </a:p>
                  </a:txBody>
                  <a:tcPr marL="68580" marR="68580" marT="34296" marB="34296"/>
                </a:tc>
                <a:tc>
                  <a:txBody>
                    <a:bodyPr/>
                    <a:lstStyle/>
                    <a:p>
                      <a:pPr algn="ctr"/>
                      <a:r>
                        <a:rPr lang="en-SG" sz="1200" b="0" dirty="0">
                          <a:solidFill>
                            <a:schemeClr val="tx1"/>
                          </a:solidFill>
                          <a:highlight>
                            <a:srgbClr val="00FF00"/>
                          </a:highlight>
                          <a:latin typeface="Arial" panose="020B0604020202020204" pitchFamily="34" charset="0"/>
                          <a:cs typeface="Arial" panose="020B0604020202020204" pitchFamily="34" charset="0"/>
                        </a:rPr>
                        <a:t>92.00 %</a:t>
                      </a:r>
                    </a:p>
                  </a:txBody>
                  <a:tcPr marL="68580" marR="68580" marT="34296" marB="34296"/>
                </a:tc>
                <a:extLst>
                  <a:ext uri="{0D108BD9-81ED-4DB2-BD59-A6C34878D82A}">
                    <a16:rowId xmlns:a16="http://schemas.microsoft.com/office/drawing/2014/main" val="257932200"/>
                  </a:ext>
                </a:extLst>
              </a:tr>
            </a:tbl>
          </a:graphicData>
        </a:graphic>
      </p:graphicFrame>
      <p:sp>
        <p:nvSpPr>
          <p:cNvPr id="24" name="TextBox 7">
            <a:extLst>
              <a:ext uri="{FF2B5EF4-FFF2-40B4-BE49-F238E27FC236}">
                <a16:creationId xmlns:a16="http://schemas.microsoft.com/office/drawing/2014/main" id="{778CCE68-46D6-4D35-93A7-D8A0C76AFFFD}"/>
              </a:ext>
            </a:extLst>
          </p:cNvPr>
          <p:cNvSpPr txBox="1">
            <a:spLocks noChangeArrowheads="1"/>
          </p:cNvSpPr>
          <p:nvPr/>
        </p:nvSpPr>
        <p:spPr bwMode="auto">
          <a:xfrm>
            <a:off x="245847" y="2023169"/>
            <a:ext cx="501573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Calibri" panose="020F0502020204030204" pitchFamily="34" charset="0"/>
                <a:cs typeface="Arial" panose="020B0604020202020204" pitchFamily="34" charset="0"/>
              </a:defRPr>
            </a:lvl1pPr>
            <a:lvl2pPr marL="742950" indent="-285750">
              <a:defRPr sz="2000">
                <a:solidFill>
                  <a:schemeClr val="tx1"/>
                </a:solidFill>
                <a:latin typeface="Calibri" panose="020F0502020204030204" pitchFamily="34" charset="0"/>
                <a:cs typeface="Arial" panose="020B0604020202020204" pitchFamily="34" charset="0"/>
              </a:defRPr>
            </a:lvl2pPr>
            <a:lvl3pPr marL="1143000" indent="-228600">
              <a:defRPr sz="2000">
                <a:solidFill>
                  <a:schemeClr val="tx1"/>
                </a:solidFill>
                <a:latin typeface="Calibri" panose="020F0502020204030204" pitchFamily="34" charset="0"/>
                <a:cs typeface="Arial" panose="020B0604020202020204" pitchFamily="34" charset="0"/>
              </a:defRPr>
            </a:lvl3pPr>
            <a:lvl4pPr marL="1600200" indent="-228600">
              <a:defRPr sz="2000">
                <a:solidFill>
                  <a:schemeClr val="tx1"/>
                </a:solidFill>
                <a:latin typeface="Calibri" panose="020F0502020204030204" pitchFamily="34" charset="0"/>
                <a:cs typeface="Arial" panose="020B0604020202020204" pitchFamily="34" charset="0"/>
              </a:defRPr>
            </a:lvl4pPr>
            <a:lvl5pPr marL="2057400" indent="-228600">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Calibri" panose="020F0502020204030204" pitchFamily="34" charset="0"/>
                <a:cs typeface="Arial" panose="020B0604020202020204" pitchFamily="34" charset="0"/>
              </a:defRPr>
            </a:lvl9pPr>
          </a:lstStyle>
          <a:p>
            <a:pPr defTabSz="685800" fontAlgn="auto">
              <a:spcBef>
                <a:spcPts val="0"/>
              </a:spcBef>
              <a:spcAft>
                <a:spcPts val="0"/>
              </a:spcAft>
              <a:defRPr/>
            </a:pPr>
            <a:r>
              <a:rPr lang="en-US" altLang="en-US" sz="1500" b="1" u="sng" kern="0" dirty="0">
                <a:solidFill>
                  <a:prstClr val="black"/>
                </a:solidFill>
                <a:latin typeface="Arial" panose="020B0604020202020204" pitchFamily="34" charset="0"/>
              </a:rPr>
              <a:t>Model – PDA Detectors Family</a:t>
            </a:r>
            <a:endParaRPr lang="en-SG" altLang="en-US" sz="1500" b="1" u="sng" kern="0" dirty="0">
              <a:solidFill>
                <a:prstClr val="black"/>
              </a:solidFill>
              <a:latin typeface="Arial" panose="020B0604020202020204" pitchFamily="34" charset="0"/>
            </a:endParaRPr>
          </a:p>
        </p:txBody>
      </p:sp>
      <p:sp>
        <p:nvSpPr>
          <p:cNvPr id="6" name="Content Placeholder 1">
            <a:extLst>
              <a:ext uri="{FF2B5EF4-FFF2-40B4-BE49-F238E27FC236}">
                <a16:creationId xmlns:a16="http://schemas.microsoft.com/office/drawing/2014/main" id="{03274EC2-9ABC-4DA3-928D-67AFB202FC8D}"/>
              </a:ext>
            </a:extLst>
          </p:cNvPr>
          <p:cNvSpPr txBox="1">
            <a:spLocks/>
          </p:cNvSpPr>
          <p:nvPr/>
        </p:nvSpPr>
        <p:spPr>
          <a:xfrm>
            <a:off x="196298" y="905902"/>
            <a:ext cx="8689844" cy="1005840"/>
          </a:xfrm>
          <a:prstGeom prst="rect">
            <a:avLst/>
          </a:prstGeom>
        </p:spPr>
        <p:txBody>
          <a:bodyPr>
            <a:noAutofit/>
          </a:bodyPr>
          <a:lstStyle>
            <a:lvl1pPr marL="233363" indent="-233363" algn="l" rtl="0" eaLnBrk="1" fontAlgn="base" hangingPunct="1">
              <a:lnSpc>
                <a:spcPct val="110000"/>
              </a:lnSpc>
              <a:spcBef>
                <a:spcPct val="20000"/>
              </a:spcBef>
              <a:spcAft>
                <a:spcPct val="0"/>
              </a:spcAft>
              <a:buClr>
                <a:schemeClr val="accent1"/>
              </a:buClr>
              <a:buFont typeface="Wingdings 2" charset="2"/>
              <a:buChar char="¡"/>
              <a:defRPr sz="20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r>
              <a:rPr lang="en-US" sz="1800" kern="0" dirty="0"/>
              <a:t>The latest improvement actions for 3 low FPY testers were done at end of Oct’ 20</a:t>
            </a:r>
          </a:p>
          <a:p>
            <a:r>
              <a:rPr lang="en-US" sz="1800" kern="0" dirty="0"/>
              <a:t>Yield improved to 93.70% in Nov and 92.00% in Dec</a:t>
            </a:r>
          </a:p>
          <a:p>
            <a:r>
              <a:rPr lang="en-US" sz="1800" kern="0" dirty="0"/>
              <a:t>Project Closed but yield improvement is continue</a:t>
            </a:r>
          </a:p>
          <a:p>
            <a:endParaRPr lang="en-SG" sz="1800" kern="0" dirty="0"/>
          </a:p>
        </p:txBody>
      </p:sp>
    </p:spTree>
    <p:extLst>
      <p:ext uri="{BB962C8B-B14F-4D97-AF65-F5344CB8AC3E}">
        <p14:creationId xmlns:p14="http://schemas.microsoft.com/office/powerpoint/2010/main" val="15334399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9 Waters standard 4-3">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071189E4-6FB0-8440-99CE-089CC2731234}" vid="{EA955FC7-6E1C-7142-AA89-99602EE4D2DB}"/>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71189E4-6FB0-8440-99CE-089CC2731234}" vid="{A994EC05-D934-F340-9D49-F95179E3C3D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72CD916623E7B48A3A7D08356E54F40" ma:contentTypeVersion="8" ma:contentTypeDescription="Create a new document." ma:contentTypeScope="" ma:versionID="1fa5190bfca45c8acb5940744171aef2">
  <xsd:schema xmlns:xsd="http://www.w3.org/2001/XMLSchema" xmlns:xs="http://www.w3.org/2001/XMLSchema" xmlns:p="http://schemas.microsoft.com/office/2006/metadata/properties" xmlns:ns3="789ba714-ec92-4609-ba9c-e58008911eb3" xmlns:ns4="9dbbed7e-b62a-4f92-a9f5-8f4709f88abf" targetNamespace="http://schemas.microsoft.com/office/2006/metadata/properties" ma:root="true" ma:fieldsID="47363f87a47c354e7a63b848dfe0fc00" ns3:_="" ns4:_="">
    <xsd:import namespace="789ba714-ec92-4609-ba9c-e58008911eb3"/>
    <xsd:import namespace="9dbbed7e-b62a-4f92-a9f5-8f4709f88ab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9ba714-ec92-4609-ba9c-e58008911eb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bbed7e-b62a-4f92-a9f5-8f4709f88ab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C57A6C-3851-4B62-844F-4AB1F4E415FD}">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3F0256E-8CE6-4FD2-91C5-5601FCC82AA0}">
  <ds:schemaRefs>
    <ds:schemaRef ds:uri="http://schemas.microsoft.com/sharepoint/v3/contenttype/forms"/>
  </ds:schemaRefs>
</ds:datastoreItem>
</file>

<file path=customXml/itemProps3.xml><?xml version="1.0" encoding="utf-8"?>
<ds:datastoreItem xmlns:ds="http://schemas.openxmlformats.org/officeDocument/2006/customXml" ds:itemID="{B83E3F80-9687-46C6-99B3-86B448B94C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9ba714-ec92-4609-ba9c-e58008911eb3"/>
    <ds:schemaRef ds:uri="9dbbed7e-b62a-4f92-a9f5-8f4709f88a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2020 Waters standard 4-3</Template>
  <TotalTime>7887</TotalTime>
  <Words>670</Words>
  <Application>Microsoft Office PowerPoint</Application>
  <PresentationFormat>On-screen Show (4:3)</PresentationFormat>
  <Paragraphs>124</Paragraphs>
  <Slides>5</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vt:i4>
      </vt:variant>
    </vt:vector>
  </HeadingPairs>
  <TitlesOfParts>
    <vt:vector size="14" baseType="lpstr">
      <vt:lpstr>Arial</vt:lpstr>
      <vt:lpstr>Calibri</vt:lpstr>
      <vt:lpstr>Century Gothic</vt:lpstr>
      <vt:lpstr>Courier New</vt:lpstr>
      <vt:lpstr>Verdana</vt:lpstr>
      <vt:lpstr>Wingdings</vt:lpstr>
      <vt:lpstr>Wingdings 2</vt:lpstr>
      <vt:lpstr>2019 Waters standard 4-3</vt:lpstr>
      <vt:lpstr>2017 Waters Brand</vt:lpstr>
      <vt:lpstr>&lt;FPY improvement on PDA Testing in Flex&gt;</vt:lpstr>
      <vt:lpstr>1. Loss Comm (10.26 %) was identified as area to improve</vt:lpstr>
      <vt:lpstr>PowerPoint Presentation</vt:lpstr>
      <vt:lpstr>Yield Improvement – Communication Failure</vt:lpstr>
      <vt:lpstr>PDA Detectors – Yield Improvement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Teo</dc:creator>
  <cp:lastModifiedBy>HuaZhen Luo</cp:lastModifiedBy>
  <cp:revision>49</cp:revision>
  <dcterms:created xsi:type="dcterms:W3CDTF">2020-03-31T01:44:02Z</dcterms:created>
  <dcterms:modified xsi:type="dcterms:W3CDTF">2021-07-06T01:36:11Z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0x010100472CD916623E7B48A3A7D08356E54F40</vt:lpwstr>
  </property>
</Properties>
</file>