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4"/>
  </p:notesMasterIdLst>
  <p:handoutMasterIdLst>
    <p:handoutMasterId r:id="rId15"/>
  </p:handoutMasterIdLst>
  <p:sldIdLst>
    <p:sldId id="272" r:id="rId6"/>
    <p:sldId id="277" r:id="rId7"/>
    <p:sldId id="273" r:id="rId8"/>
    <p:sldId id="275" r:id="rId9"/>
    <p:sldId id="276" r:id="rId10"/>
    <p:sldId id="278" r:id="rId11"/>
    <p:sldId id="279" r:id="rId12"/>
    <p:sldId id="280" r:id="rId13"/>
  </p:sldIdLst>
  <p:sldSz cx="9144000" cy="6858000" type="screen4x3"/>
  <p:notesSz cx="6896100" cy="9236075"/>
  <p:custDataLst>
    <p:tags r:id="rId1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7" autoAdjust="0"/>
    <p:restoredTop sz="94249" autoAdjust="0"/>
  </p:normalViewPr>
  <p:slideViewPr>
    <p:cSldViewPr>
      <p:cViewPr>
        <p:scale>
          <a:sx n="120" d="100"/>
          <a:sy n="120" d="100"/>
        </p:scale>
        <p:origin x="-84"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1/22/2021</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1/22/2021</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2491287358"/>
              </p:ext>
            </p:extLst>
          </p:nvPr>
        </p:nvGraphicFramePr>
        <p:xfrm>
          <a:off x="-2225" y="764135"/>
          <a:ext cx="9146225" cy="5964993"/>
        </p:xfrm>
        <a:graphic>
          <a:graphicData uri="http://schemas.openxmlformats.org/drawingml/2006/table">
            <a:tbl>
              <a:tblPr>
                <a:tableStyleId>{5C22544A-7EE6-4342-B048-85BDC9FD1C3A}</a:tableStyleId>
              </a:tblPr>
              <a:tblGrid>
                <a:gridCol w="2286559">
                  <a:extLst>
                    <a:ext uri="{9D8B030D-6E8A-4147-A177-3AD203B41FA5}">
                      <a16:colId xmlns:a16="http://schemas.microsoft.com/office/drawing/2014/main" val="30504422"/>
                    </a:ext>
                  </a:extLst>
                </a:gridCol>
                <a:gridCol w="2286559">
                  <a:extLst>
                    <a:ext uri="{9D8B030D-6E8A-4147-A177-3AD203B41FA5}">
                      <a16:colId xmlns:a16="http://schemas.microsoft.com/office/drawing/2014/main" val="1250315140"/>
                    </a:ext>
                  </a:extLst>
                </a:gridCol>
                <a:gridCol w="1143276">
                  <a:extLst>
                    <a:ext uri="{9D8B030D-6E8A-4147-A177-3AD203B41FA5}">
                      <a16:colId xmlns:a16="http://schemas.microsoft.com/office/drawing/2014/main" val="3334671890"/>
                    </a:ext>
                  </a:extLst>
                </a:gridCol>
                <a:gridCol w="1143276">
                  <a:extLst>
                    <a:ext uri="{9D8B030D-6E8A-4147-A177-3AD203B41FA5}">
                      <a16:colId xmlns:a16="http://schemas.microsoft.com/office/drawing/2014/main" val="3014375389"/>
                    </a:ext>
                  </a:extLst>
                </a:gridCol>
                <a:gridCol w="181994">
                  <a:extLst>
                    <a:ext uri="{9D8B030D-6E8A-4147-A177-3AD203B41FA5}">
                      <a16:colId xmlns:a16="http://schemas.microsoft.com/office/drawing/2014/main" val="1212849469"/>
                    </a:ext>
                  </a:extLst>
                </a:gridCol>
                <a:gridCol w="1122632">
                  <a:extLst>
                    <a:ext uri="{9D8B030D-6E8A-4147-A177-3AD203B41FA5}">
                      <a16:colId xmlns:a16="http://schemas.microsoft.com/office/drawing/2014/main" val="4243131371"/>
                    </a:ext>
                  </a:extLst>
                </a:gridCol>
                <a:gridCol w="981929">
                  <a:extLst>
                    <a:ext uri="{9D8B030D-6E8A-4147-A177-3AD203B41FA5}">
                      <a16:colId xmlns:a16="http://schemas.microsoft.com/office/drawing/2014/main" val="3094319064"/>
                    </a:ext>
                  </a:extLst>
                </a:gridCol>
              </a:tblGrid>
              <a:tr h="28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10.26%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84">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434480">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10.26 %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84">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(100each station) on 29 Jul 20 and it shows Tester TE82882-8,-11 and -13 has higher failure rate than other station. Result was shared with Milford team. These 3x high lost comm stations were checked by Eric Turner and testers database was adjusted. Team was advised to monitor performance on tester TE82882-8,-11 and -13.</a:t>
                      </a:r>
                    </a:p>
                    <a:p>
                      <a:pPr marL="285750" indent="-285750">
                        <a:buFont typeface="Arial" panose="020B0604020202020204" pitchFamily="34" charset="0"/>
                        <a:buChar char="•"/>
                      </a:pPr>
                      <a:r>
                        <a:rPr lang="en-SG" sz="1100" dirty="0">
                          <a:solidFill>
                            <a:schemeClr val="accent1"/>
                          </a:solidFill>
                        </a:rPr>
                        <a:t>Q4 2020, FPY improved from</a:t>
                      </a:r>
                      <a:endParaRPr lang="en-US" sz="1100" dirty="0">
                        <a:solidFill>
                          <a:schemeClr val="accent1"/>
                        </a:solidFill>
                      </a:endParaRPr>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212895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endParaRPr lang="en-SG" sz="1000" dirty="0"/>
                    </a:p>
                  </a:txBody>
                  <a:tcPr>
                    <a:solidFill>
                      <a:srgbClr val="B7F7EF"/>
                    </a:solidFill>
                  </a:tcPr>
                </a:tc>
                <a:extLst>
                  <a:ext uri="{0D108BD9-81ED-4DB2-BD59-A6C34878D82A}">
                    <a16:rowId xmlns:a16="http://schemas.microsoft.com/office/drawing/2014/main" val="3193120187"/>
                  </a:ext>
                </a:extLst>
              </a:tr>
              <a:tr h="347584">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184280">
                <a:tc gridSpan="2">
                  <a:txBody>
                    <a:bodyPr/>
                    <a:lstStyle/>
                    <a:p>
                      <a:r>
                        <a:rPr lang="en-US" sz="1100" dirty="0"/>
                        <a:t>Complete min. 10 units on each port data collection on station TE82882-8,-10 and -13.</a:t>
                      </a:r>
                    </a:p>
                    <a:p>
                      <a:r>
                        <a:rPr lang="en-US" sz="1100" dirty="0"/>
                        <a:t>Compile and review lost comm failure rate on these 3 testers and share it with Milford team. Target to improve from </a:t>
                      </a:r>
                      <a:r>
                        <a:rPr lang="en-US" sz="1100" dirty="0" err="1"/>
                        <a:t>ave.</a:t>
                      </a:r>
                      <a:r>
                        <a:rPr lang="en-US" sz="1100" dirty="0"/>
                        <a:t> FPY 56.7% to 80% on tester TE82882-8,-11,-13</a:t>
                      </a:r>
                    </a:p>
                    <a:p>
                      <a:r>
                        <a:rPr lang="en-US" sz="1100" dirty="0"/>
                        <a:t>Working total yield improvement once data collection is completed</a:t>
                      </a:r>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NA</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8" name="Oval 7">
            <a:extLst>
              <a:ext uri="{FF2B5EF4-FFF2-40B4-BE49-F238E27FC236}">
                <a16:creationId xmlns:a16="http://schemas.microsoft.com/office/drawing/2014/main" id="{5AA998AD-8370-4D4F-B8AA-1300B9F53301}"/>
              </a:ext>
            </a:extLst>
          </p:cNvPr>
          <p:cNvSpPr/>
          <p:nvPr/>
        </p:nvSpPr>
        <p:spPr bwMode="auto">
          <a:xfrm>
            <a:off x="8438526"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2" name="Flowchart: Connector 1">
            <a:extLst>
              <a:ext uri="{FF2B5EF4-FFF2-40B4-BE49-F238E27FC236}">
                <a16:creationId xmlns:a16="http://schemas.microsoft.com/office/drawing/2014/main" id="{EF04310F-A242-4529-9847-3B1089A636A4}"/>
              </a:ext>
            </a:extLst>
          </p:cNvPr>
          <p:cNvSpPr/>
          <p:nvPr/>
        </p:nvSpPr>
        <p:spPr bwMode="auto">
          <a:xfrm>
            <a:off x="6804248" y="764135"/>
            <a:ext cx="2088232" cy="1008681"/>
          </a:xfrm>
          <a:prstGeom prst="flowChartConnector">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Verdana" pitchFamily="34" charset="0"/>
              </a:rPr>
              <a:t>FPY</a:t>
            </a:r>
            <a:endParaRPr kumimoji="0" lang="en-SG" sz="1600" b="0" i="0" u="none" strike="noStrike" cap="none" normalizeH="0" baseline="0" dirty="0">
              <a:ln>
                <a:noFill/>
              </a:ln>
              <a:solidFill>
                <a:schemeClr val="tx1"/>
              </a:solidFill>
              <a:effectLst/>
              <a:latin typeface="Verdana" pitchFamily="34" charset="0"/>
            </a:endParaRPr>
          </a:p>
        </p:txBody>
      </p:sp>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5170F-B47B-413F-924F-C3A8C4FA6D85}"/>
              </a:ext>
            </a:extLst>
          </p:cNvPr>
          <p:cNvSpPr>
            <a:spLocks noGrp="1"/>
          </p:cNvSpPr>
          <p:nvPr>
            <p:ph type="title"/>
          </p:nvPr>
        </p:nvSpPr>
        <p:spPr>
          <a:xfrm>
            <a:off x="0" y="313275"/>
            <a:ext cx="8460432" cy="883476"/>
          </a:xfrm>
        </p:spPr>
        <p:txBody>
          <a:bodyPr/>
          <a:lstStyle/>
          <a:p>
            <a:r>
              <a:rPr lang="en-US" dirty="0"/>
              <a:t>1. Loss Comm (10.26 %) was identified as area to improve</a:t>
            </a:r>
            <a:endParaRPr lang="en-SG" dirty="0"/>
          </a:p>
        </p:txBody>
      </p:sp>
      <p:pic>
        <p:nvPicPr>
          <p:cNvPr id="7" name="Content Placeholder 6">
            <a:extLst>
              <a:ext uri="{FF2B5EF4-FFF2-40B4-BE49-F238E27FC236}">
                <a16:creationId xmlns:a16="http://schemas.microsoft.com/office/drawing/2014/main" id="{F510D346-0150-49C2-9DBB-4021ACFE1CFE}"/>
              </a:ext>
            </a:extLst>
          </p:cNvPr>
          <p:cNvPicPr>
            <a:picLocks noGrp="1" noChangeAspect="1"/>
          </p:cNvPicPr>
          <p:nvPr>
            <p:ph idx="1"/>
          </p:nvPr>
        </p:nvPicPr>
        <p:blipFill>
          <a:blip r:embed="rId2"/>
          <a:stretch>
            <a:fillRect/>
          </a:stretch>
        </p:blipFill>
        <p:spPr>
          <a:xfrm>
            <a:off x="131762" y="1196752"/>
            <a:ext cx="8686800" cy="2542258"/>
          </a:xfrm>
          <a:prstGeom prst="rect">
            <a:avLst/>
          </a:prstGeom>
        </p:spPr>
      </p:pic>
      <p:pic>
        <p:nvPicPr>
          <p:cNvPr id="8" name="Picture 7">
            <a:extLst>
              <a:ext uri="{FF2B5EF4-FFF2-40B4-BE49-F238E27FC236}">
                <a16:creationId xmlns:a16="http://schemas.microsoft.com/office/drawing/2014/main" id="{073C3311-7A8D-4292-AA27-3484A77BA3F4}"/>
              </a:ext>
            </a:extLst>
          </p:cNvPr>
          <p:cNvPicPr>
            <a:picLocks noChangeAspect="1"/>
          </p:cNvPicPr>
          <p:nvPr/>
        </p:nvPicPr>
        <p:blipFill>
          <a:blip r:embed="rId3"/>
          <a:stretch>
            <a:fillRect/>
          </a:stretch>
        </p:blipFill>
        <p:spPr>
          <a:xfrm>
            <a:off x="325438" y="3715075"/>
            <a:ext cx="8493124" cy="2829650"/>
          </a:xfrm>
          <a:prstGeom prst="rect">
            <a:avLst/>
          </a:prstGeom>
        </p:spPr>
      </p:pic>
    </p:spTree>
    <p:extLst>
      <p:ext uri="{BB962C8B-B14F-4D97-AF65-F5344CB8AC3E}">
        <p14:creationId xmlns:p14="http://schemas.microsoft.com/office/powerpoint/2010/main" val="244052964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7E9682-6689-4270-A40A-537411218CA2}"/>
              </a:ext>
            </a:extLst>
          </p:cNvPr>
          <p:cNvSpPr txBox="1"/>
          <p:nvPr/>
        </p:nvSpPr>
        <p:spPr>
          <a:xfrm>
            <a:off x="48315" y="668707"/>
            <a:ext cx="8700149" cy="400110"/>
          </a:xfrm>
          <a:prstGeom prst="rect">
            <a:avLst/>
          </a:prstGeom>
          <a:noFill/>
        </p:spPr>
        <p:txBody>
          <a:bodyPr wrap="square" rtlCol="0">
            <a:spAutoFit/>
          </a:bodyPr>
          <a:lstStyle/>
          <a:p>
            <a:r>
              <a:rPr lang="en-US" sz="2000" dirty="0">
                <a:solidFill>
                  <a:schemeClr val="accent1"/>
                </a:solidFill>
                <a:latin typeface="Arial"/>
                <a:cs typeface="Arial"/>
              </a:rPr>
              <a:t>2. Machine (Testers) was identified as area to improve for loss comm issue</a:t>
            </a:r>
            <a:endParaRPr lang="en-SG" sz="2000" dirty="0">
              <a:solidFill>
                <a:schemeClr val="accent1"/>
              </a:solidFill>
              <a:latin typeface="Arial"/>
              <a:cs typeface="Arial"/>
            </a:endParaRPr>
          </a:p>
        </p:txBody>
      </p:sp>
      <p:pic>
        <p:nvPicPr>
          <p:cNvPr id="7" name="Content Placeholder 6">
            <a:extLst>
              <a:ext uri="{FF2B5EF4-FFF2-40B4-BE49-F238E27FC236}">
                <a16:creationId xmlns:a16="http://schemas.microsoft.com/office/drawing/2014/main" id="{C15C5B20-050D-453B-A3A4-1DBC6AE25C8F}"/>
              </a:ext>
            </a:extLst>
          </p:cNvPr>
          <p:cNvPicPr>
            <a:picLocks noGrp="1" noChangeAspect="1"/>
          </p:cNvPicPr>
          <p:nvPr>
            <p:ph idx="1"/>
          </p:nvPr>
        </p:nvPicPr>
        <p:blipFill>
          <a:blip r:embed="rId2"/>
          <a:stretch>
            <a:fillRect/>
          </a:stretch>
        </p:blipFill>
        <p:spPr>
          <a:xfrm>
            <a:off x="83473" y="1340768"/>
            <a:ext cx="8664991" cy="4315863"/>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69355F-FC6F-426A-A217-819E42272BAE}"/>
              </a:ext>
            </a:extLst>
          </p:cNvPr>
          <p:cNvSpPr>
            <a:spLocks noGrp="1"/>
          </p:cNvSpPr>
          <p:nvPr>
            <p:ph type="title"/>
          </p:nvPr>
        </p:nvSpPr>
        <p:spPr>
          <a:xfrm>
            <a:off x="-23125" y="0"/>
            <a:ext cx="7824614" cy="1029842"/>
          </a:xfrm>
        </p:spPr>
        <p:txBody>
          <a:bodyPr/>
          <a:lstStyle/>
          <a:p>
            <a:r>
              <a:rPr lang="en-US" dirty="0"/>
              <a:t>3. 3 testers was identified with low FPY across 6 testers</a:t>
            </a:r>
            <a:endParaRPr lang="en-SG" dirty="0"/>
          </a:p>
        </p:txBody>
      </p:sp>
      <p:pic>
        <p:nvPicPr>
          <p:cNvPr id="4" name="Picture 3">
            <a:extLst>
              <a:ext uri="{FF2B5EF4-FFF2-40B4-BE49-F238E27FC236}">
                <a16:creationId xmlns:a16="http://schemas.microsoft.com/office/drawing/2014/main" id="{1A418C89-3CD7-42F5-AA88-0E624EF87252}"/>
              </a:ext>
            </a:extLst>
          </p:cNvPr>
          <p:cNvPicPr>
            <a:picLocks noChangeAspect="1"/>
          </p:cNvPicPr>
          <p:nvPr/>
        </p:nvPicPr>
        <p:blipFill>
          <a:blip r:embed="rId2"/>
          <a:stretch>
            <a:fillRect/>
          </a:stretch>
        </p:blipFill>
        <p:spPr>
          <a:xfrm>
            <a:off x="213237" y="1029842"/>
            <a:ext cx="8899796" cy="5063454"/>
          </a:xfrm>
          <a:prstGeom prst="rect">
            <a:avLst/>
          </a:prstGeom>
        </p:spPr>
      </p:pic>
    </p:spTree>
    <p:extLst>
      <p:ext uri="{BB962C8B-B14F-4D97-AF65-F5344CB8AC3E}">
        <p14:creationId xmlns:p14="http://schemas.microsoft.com/office/powerpoint/2010/main" val="2858064962"/>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0FB9AE-EDF8-4002-AA67-EEE615AC27F7}"/>
              </a:ext>
            </a:extLst>
          </p:cNvPr>
          <p:cNvPicPr>
            <a:picLocks noGrp="1" noChangeAspect="1"/>
          </p:cNvPicPr>
          <p:nvPr>
            <p:ph idx="1"/>
          </p:nvPr>
        </p:nvPicPr>
        <p:blipFill>
          <a:blip r:embed="rId2"/>
          <a:stretch>
            <a:fillRect/>
          </a:stretch>
        </p:blipFill>
        <p:spPr>
          <a:xfrm>
            <a:off x="251520" y="1124744"/>
            <a:ext cx="8200865" cy="5096824"/>
          </a:xfrm>
          <a:prstGeom prst="rect">
            <a:avLst/>
          </a:prstGeom>
        </p:spPr>
      </p:pic>
      <p:sp>
        <p:nvSpPr>
          <p:cNvPr id="3" name="Title 2">
            <a:extLst>
              <a:ext uri="{FF2B5EF4-FFF2-40B4-BE49-F238E27FC236}">
                <a16:creationId xmlns:a16="http://schemas.microsoft.com/office/drawing/2014/main" id="{D51A05BD-2808-424A-A91A-BD170C4BD32C}"/>
              </a:ext>
            </a:extLst>
          </p:cNvPr>
          <p:cNvSpPr>
            <a:spLocks noGrp="1"/>
          </p:cNvSpPr>
          <p:nvPr>
            <p:ph type="title"/>
          </p:nvPr>
        </p:nvSpPr>
        <p:spPr>
          <a:xfrm>
            <a:off x="0" y="0"/>
            <a:ext cx="9203748" cy="1124744"/>
          </a:xfrm>
        </p:spPr>
        <p:txBody>
          <a:bodyPr/>
          <a:lstStyle/>
          <a:p>
            <a:r>
              <a:rPr lang="en-US" sz="2000" dirty="0"/>
              <a:t>4. Data collection in progress after database adjustment on 3 low FPY testers</a:t>
            </a:r>
            <a:endParaRPr lang="en-SG" sz="2000" dirty="0"/>
          </a:p>
        </p:txBody>
      </p:sp>
      <p:sp>
        <p:nvSpPr>
          <p:cNvPr id="2" name="Flowchart: Connector 1">
            <a:extLst>
              <a:ext uri="{FF2B5EF4-FFF2-40B4-BE49-F238E27FC236}">
                <a16:creationId xmlns:a16="http://schemas.microsoft.com/office/drawing/2014/main" id="{13C48033-A2FC-4B00-8B4B-19883CAE8521}"/>
              </a:ext>
            </a:extLst>
          </p:cNvPr>
          <p:cNvSpPr/>
          <p:nvPr/>
        </p:nvSpPr>
        <p:spPr bwMode="auto">
          <a:xfrm>
            <a:off x="899592" y="4509120"/>
            <a:ext cx="2664296" cy="1008112"/>
          </a:xfrm>
          <a:prstGeom prst="flowChartConnector">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dirty="0"/>
              <a:t>Insert latest data to close evaluation.</a:t>
            </a:r>
            <a:endParaRPr kumimoji="0" lang="en-SG" sz="1600" b="0" i="0" u="none" strike="noStrike" cap="none" normalizeH="0" baseline="0" dirty="0">
              <a:ln>
                <a:noFill/>
              </a:ln>
              <a:solidFill>
                <a:schemeClr val="tx1"/>
              </a:solidFill>
              <a:effectLst/>
              <a:latin typeface="Verdana" pitchFamily="34" charset="0"/>
            </a:endParaRPr>
          </a:p>
        </p:txBody>
      </p:sp>
    </p:spTree>
    <p:extLst>
      <p:ext uri="{BB962C8B-B14F-4D97-AF65-F5344CB8AC3E}">
        <p14:creationId xmlns:p14="http://schemas.microsoft.com/office/powerpoint/2010/main" val="3146872925"/>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C090FF-F30F-4AF2-BF66-B273325C2477}"/>
              </a:ext>
            </a:extLst>
          </p:cNvPr>
          <p:cNvSpPr>
            <a:spLocks noGrp="1"/>
          </p:cNvSpPr>
          <p:nvPr>
            <p:ph idx="1"/>
          </p:nvPr>
        </p:nvSpPr>
        <p:spPr>
          <a:xfrm>
            <a:off x="107504" y="1124744"/>
            <a:ext cx="8856984" cy="5029200"/>
          </a:xfrm>
        </p:spPr>
        <p:txBody>
          <a:bodyPr>
            <a:normAutofit/>
          </a:bodyPr>
          <a:lstStyle/>
          <a:p>
            <a:r>
              <a:rPr lang="en-US" u="sng" dirty="0"/>
              <a:t>TE82882-8</a:t>
            </a:r>
          </a:p>
          <a:p>
            <a:r>
              <a:rPr lang="en-US" dirty="0"/>
              <a:t>1. Relay box caused high loss comm; Going to replace relay box.</a:t>
            </a:r>
          </a:p>
          <a:p>
            <a:r>
              <a:rPr lang="en-US" dirty="0"/>
              <a:t>2. Tester can use direct LAN cable to continue test.</a:t>
            </a:r>
          </a:p>
          <a:p>
            <a:endParaRPr lang="en-US" dirty="0"/>
          </a:p>
          <a:p>
            <a:r>
              <a:rPr lang="en-US" u="sng" dirty="0"/>
              <a:t>TE82882-11</a:t>
            </a:r>
          </a:p>
          <a:p>
            <a:r>
              <a:rPr lang="en-US" dirty="0"/>
              <a:t>1. FPY improved from 58% to 76% after database adjustment.</a:t>
            </a:r>
          </a:p>
          <a:p>
            <a:r>
              <a:rPr lang="en-US" dirty="0"/>
              <a:t>2. Checking on test software errors to see if it’s related to hardware.</a:t>
            </a:r>
          </a:p>
          <a:p>
            <a:endParaRPr lang="en-US" dirty="0"/>
          </a:p>
          <a:p>
            <a:r>
              <a:rPr lang="en-US" u="sng" dirty="0"/>
              <a:t>TE82882-13</a:t>
            </a:r>
          </a:p>
          <a:p>
            <a:r>
              <a:rPr lang="en-US" dirty="0"/>
              <a:t>1. Port 3 LAN cable caused high loss comm. Fixed by replacing LAN cable.</a:t>
            </a:r>
          </a:p>
          <a:p>
            <a:endParaRPr lang="en-US" dirty="0"/>
          </a:p>
          <a:p>
            <a:pPr marL="0" indent="0">
              <a:buNone/>
            </a:pPr>
            <a:endParaRPr lang="en-US" dirty="0"/>
          </a:p>
          <a:p>
            <a:endParaRPr lang="en-US" dirty="0"/>
          </a:p>
          <a:p>
            <a:pPr marL="0" indent="0">
              <a:buNone/>
            </a:pPr>
            <a:endParaRPr lang="en-US" dirty="0"/>
          </a:p>
          <a:p>
            <a:endParaRPr lang="en-SG" dirty="0"/>
          </a:p>
        </p:txBody>
      </p:sp>
      <p:sp>
        <p:nvSpPr>
          <p:cNvPr id="3" name="Title 2">
            <a:extLst>
              <a:ext uri="{FF2B5EF4-FFF2-40B4-BE49-F238E27FC236}">
                <a16:creationId xmlns:a16="http://schemas.microsoft.com/office/drawing/2014/main" id="{3897160A-C905-4385-9D04-F472988496AA}"/>
              </a:ext>
            </a:extLst>
          </p:cNvPr>
          <p:cNvSpPr>
            <a:spLocks noGrp="1"/>
          </p:cNvSpPr>
          <p:nvPr>
            <p:ph type="title"/>
          </p:nvPr>
        </p:nvSpPr>
        <p:spPr>
          <a:xfrm>
            <a:off x="0" y="0"/>
            <a:ext cx="8040638" cy="1005840"/>
          </a:xfrm>
        </p:spPr>
        <p:txBody>
          <a:bodyPr/>
          <a:lstStyle/>
          <a:p>
            <a:r>
              <a:rPr lang="en-US" dirty="0"/>
              <a:t>5. Actions to improve FPY to 80% on 3 low FPY testers</a:t>
            </a:r>
            <a:endParaRPr lang="en-SG" dirty="0"/>
          </a:p>
        </p:txBody>
      </p:sp>
    </p:spTree>
    <p:extLst>
      <p:ext uri="{BB962C8B-B14F-4D97-AF65-F5344CB8AC3E}">
        <p14:creationId xmlns:p14="http://schemas.microsoft.com/office/powerpoint/2010/main" val="325961898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1908BD-E092-4E58-835C-4793781A51C0}"/>
              </a:ext>
            </a:extLst>
          </p:cNvPr>
          <p:cNvSpPr>
            <a:spLocks noGrp="1"/>
          </p:cNvSpPr>
          <p:nvPr>
            <p:ph idx="1"/>
          </p:nvPr>
        </p:nvSpPr>
        <p:spPr>
          <a:xfrm>
            <a:off x="130628" y="1312000"/>
            <a:ext cx="8689844" cy="1005840"/>
          </a:xfrm>
        </p:spPr>
        <p:txBody>
          <a:bodyPr>
            <a:noAutofit/>
          </a:bodyPr>
          <a:lstStyle/>
          <a:p>
            <a:r>
              <a:rPr lang="en-US" sz="1800" dirty="0"/>
              <a:t>The latest improvement actions for 3 low FPY testers were done at end of Oct’ 20</a:t>
            </a:r>
          </a:p>
          <a:p>
            <a:r>
              <a:rPr lang="en-US" sz="1800" dirty="0"/>
              <a:t>Will update and review FPY to check effectiveness of actions in Nov’20 onwards</a:t>
            </a:r>
          </a:p>
          <a:p>
            <a:r>
              <a:rPr lang="en-US" sz="1800" dirty="0"/>
              <a:t>Project Closed but yield improvement is continue</a:t>
            </a:r>
          </a:p>
          <a:p>
            <a:endParaRPr lang="en-SG" sz="1800" dirty="0"/>
          </a:p>
        </p:txBody>
      </p:sp>
      <p:sp>
        <p:nvSpPr>
          <p:cNvPr id="3" name="Title 2">
            <a:extLst>
              <a:ext uri="{FF2B5EF4-FFF2-40B4-BE49-F238E27FC236}">
                <a16:creationId xmlns:a16="http://schemas.microsoft.com/office/drawing/2014/main" id="{C6E66583-F074-43B9-B1D8-0D6C745CC3A7}"/>
              </a:ext>
            </a:extLst>
          </p:cNvPr>
          <p:cNvSpPr>
            <a:spLocks noGrp="1"/>
          </p:cNvSpPr>
          <p:nvPr>
            <p:ph type="title"/>
          </p:nvPr>
        </p:nvSpPr>
        <p:spPr/>
        <p:txBody>
          <a:bodyPr/>
          <a:lstStyle/>
          <a:p>
            <a:r>
              <a:rPr lang="en-US" dirty="0"/>
              <a:t>6. Effectiveness check in Dec’20</a:t>
            </a:r>
            <a:endParaRPr lang="en-SG" dirty="0"/>
          </a:p>
        </p:txBody>
      </p:sp>
      <p:pic>
        <p:nvPicPr>
          <p:cNvPr id="5" name="Picture 4">
            <a:extLst>
              <a:ext uri="{FF2B5EF4-FFF2-40B4-BE49-F238E27FC236}">
                <a16:creationId xmlns:a16="http://schemas.microsoft.com/office/drawing/2014/main" id="{E52CB8A0-8D34-4C41-A9F0-067CE1478EDD}"/>
              </a:ext>
            </a:extLst>
          </p:cNvPr>
          <p:cNvPicPr>
            <a:picLocks noChangeAspect="1"/>
          </p:cNvPicPr>
          <p:nvPr/>
        </p:nvPicPr>
        <p:blipFill>
          <a:blip r:embed="rId2"/>
          <a:stretch>
            <a:fillRect/>
          </a:stretch>
        </p:blipFill>
        <p:spPr>
          <a:xfrm>
            <a:off x="192900" y="2420888"/>
            <a:ext cx="8327696" cy="4299926"/>
          </a:xfrm>
          <a:prstGeom prst="rect">
            <a:avLst/>
          </a:prstGeom>
        </p:spPr>
      </p:pic>
      <p:sp>
        <p:nvSpPr>
          <p:cNvPr id="4" name="Flowchart: Connector 3">
            <a:extLst>
              <a:ext uri="{FF2B5EF4-FFF2-40B4-BE49-F238E27FC236}">
                <a16:creationId xmlns:a16="http://schemas.microsoft.com/office/drawing/2014/main" id="{6BB13348-94FC-4C88-ACCB-0492D8871EB7}"/>
              </a:ext>
            </a:extLst>
          </p:cNvPr>
          <p:cNvSpPr/>
          <p:nvPr/>
        </p:nvSpPr>
        <p:spPr bwMode="auto">
          <a:xfrm>
            <a:off x="6084168" y="3356992"/>
            <a:ext cx="1800200" cy="3240360"/>
          </a:xfrm>
          <a:prstGeom prst="flowChartConnector">
            <a:avLst/>
          </a:prstGeom>
          <a:solidFill>
            <a:srgbClr val="3374D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Verdana" pitchFamily="34" charset="0"/>
              </a:rPr>
              <a:t>FPY</a:t>
            </a:r>
            <a:endParaRPr kumimoji="0" lang="en-SG" sz="1600" b="0" i="0" u="none" strike="noStrike" cap="none" normalizeH="0" baseline="0" dirty="0">
              <a:ln>
                <a:noFill/>
              </a:ln>
              <a:solidFill>
                <a:schemeClr val="tx1"/>
              </a:solidFill>
              <a:effectLst/>
              <a:latin typeface="Verdana" pitchFamily="34" charset="0"/>
            </a:endParaRPr>
          </a:p>
        </p:txBody>
      </p:sp>
    </p:spTree>
    <p:extLst>
      <p:ext uri="{BB962C8B-B14F-4D97-AF65-F5344CB8AC3E}">
        <p14:creationId xmlns:p14="http://schemas.microsoft.com/office/powerpoint/2010/main" val="412588595"/>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04DA6D-AE14-4ADC-9422-C6BB88DAB3F6}"/>
              </a:ext>
            </a:extLst>
          </p:cNvPr>
          <p:cNvSpPr>
            <a:spLocks noGrp="1"/>
          </p:cNvSpPr>
          <p:nvPr>
            <p:ph idx="1"/>
          </p:nvPr>
        </p:nvSpPr>
        <p:spPr/>
        <p:txBody>
          <a:bodyPr/>
          <a:lstStyle/>
          <a:p>
            <a:endParaRPr lang="en-SG" dirty="0"/>
          </a:p>
        </p:txBody>
      </p:sp>
      <p:sp>
        <p:nvSpPr>
          <p:cNvPr id="3" name="Title 2">
            <a:extLst>
              <a:ext uri="{FF2B5EF4-FFF2-40B4-BE49-F238E27FC236}">
                <a16:creationId xmlns:a16="http://schemas.microsoft.com/office/drawing/2014/main" id="{79FFE79A-018F-45FA-B4C7-21884A359EBE}"/>
              </a:ext>
            </a:extLst>
          </p:cNvPr>
          <p:cNvSpPr>
            <a:spLocks noGrp="1"/>
          </p:cNvSpPr>
          <p:nvPr>
            <p:ph type="title"/>
          </p:nvPr>
        </p:nvSpPr>
        <p:spPr>
          <a:xfrm>
            <a:off x="131762" y="0"/>
            <a:ext cx="7104533" cy="1005840"/>
          </a:xfrm>
        </p:spPr>
        <p:txBody>
          <a:bodyPr/>
          <a:lstStyle/>
          <a:p>
            <a:r>
              <a:rPr lang="en-US" dirty="0"/>
              <a:t>Project Closed but yield improvement is continue</a:t>
            </a:r>
            <a:endParaRPr lang="en-SG" dirty="0"/>
          </a:p>
        </p:txBody>
      </p:sp>
    </p:spTree>
    <p:extLst>
      <p:ext uri="{BB962C8B-B14F-4D97-AF65-F5344CB8AC3E}">
        <p14:creationId xmlns:p14="http://schemas.microsoft.com/office/powerpoint/2010/main" val="1903152312"/>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7795</TotalTime>
  <Words>501</Words>
  <Application>Microsoft Office PowerPoint</Application>
  <PresentationFormat>On-screen Show (4:3)</PresentationFormat>
  <Paragraphs>53</Paragraphs>
  <Slides>8</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8</vt:i4>
      </vt:variant>
    </vt:vector>
  </HeadingPairs>
  <TitlesOfParts>
    <vt:vector size="15" baseType="lpstr">
      <vt:lpstr>Arial</vt:lpstr>
      <vt:lpstr>Calibri</vt:lpstr>
      <vt:lpstr>Courier New</vt:lpstr>
      <vt:lpstr>Verdana</vt:lpstr>
      <vt:lpstr>Wingdings 2</vt:lpstr>
      <vt:lpstr>2019 Waters standard 4-3</vt:lpstr>
      <vt:lpstr>2017 Waters Brand</vt:lpstr>
      <vt:lpstr>&lt;FPY improvement on PDA Testing in Flex&gt;</vt:lpstr>
      <vt:lpstr>1. Loss Comm (10.26 %) was identified as area to improve</vt:lpstr>
      <vt:lpstr>PowerPoint Presentation</vt:lpstr>
      <vt:lpstr>3. 3 testers was identified with low FPY across 6 testers</vt:lpstr>
      <vt:lpstr>4. Data collection in progress after database adjustment on 3 low FPY testers</vt:lpstr>
      <vt:lpstr>5. Actions to improve FPY to 80% on 3 low FPY testers</vt:lpstr>
      <vt:lpstr>6. Effectiveness check in Dec’20</vt:lpstr>
      <vt:lpstr>Project Closed but yield improvement is continue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46</cp:revision>
  <dcterms:created xsi:type="dcterms:W3CDTF">2020-03-31T01:44:02Z</dcterms:created>
  <dcterms:modified xsi:type="dcterms:W3CDTF">2021-01-22T02:43:54Z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