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9"/>
  </p:notesMasterIdLst>
  <p:handoutMasterIdLst>
    <p:handoutMasterId r:id="rId10"/>
  </p:handoutMasterIdLst>
  <p:sldIdLst>
    <p:sldId id="308" r:id="rId6"/>
    <p:sldId id="353" r:id="rId7"/>
    <p:sldId id="354" r:id="rId8"/>
  </p:sldIdLst>
  <p:sldSz cx="9144000" cy="6858000" type="screen4x3"/>
  <p:notesSz cx="7315200" cy="96012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aZhen Luo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00FF00"/>
    <a:srgbClr val="00CCFF"/>
    <a:srgbClr val="BEF397"/>
    <a:srgbClr val="33CC33"/>
    <a:srgbClr val="33CCFF"/>
    <a:srgbClr val="CC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CFB505-F0ED-4AE0-A7BE-143BF377D4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BDC5D-78BB-4C7C-92DF-6920A77139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E30AE4EF-7EFC-433F-AD2D-E61979CD14F7}" type="datetimeFigureOut">
              <a:rPr lang="en-US" altLang="en-US"/>
              <a:pPr>
                <a:defRPr/>
              </a:pPr>
              <a:t>3/12/2021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66FF4-6C7B-46BD-B4B1-0150DF5E65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697DB-4C30-4803-9A8B-09EBBEF65F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8FE9D033-31FB-4859-8634-FD4307A9BC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2C13E-005C-4F54-AF2B-3D0B294F3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4A041-F35C-4E93-B934-02C7391E62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0C1CB490-16C8-44DE-B631-D4250769D0DB}" type="datetimeFigureOut">
              <a:rPr lang="en-US" altLang="en-US"/>
              <a:pPr>
                <a:defRPr/>
              </a:pPr>
              <a:t>3/12/2021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CF998F3-691C-4034-8333-B23304ACA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84" tIns="47942" rIns="95884" bIns="4794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DBAB2D9-0D09-4F48-BF0B-25FF3C25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0250" y="4560888"/>
            <a:ext cx="5854700" cy="4321175"/>
          </a:xfrm>
          <a:prstGeom prst="rect">
            <a:avLst/>
          </a:prstGeom>
        </p:spPr>
        <p:txBody>
          <a:bodyPr vert="horz" lIns="95884" tIns="47942" rIns="95884" bIns="4794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3EB6C-F169-44BE-A593-AD1F650F06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018C0-5BEC-4CB2-9ACD-0727E0856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522F070-94D7-49B5-B952-63C440399F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60FE-262D-4007-9B1B-BAA163FAD1B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4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993483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6284294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722833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99361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33166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382603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094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8728327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7451145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902909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28C17-FE97-4DA7-9FDC-B1A0F753B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0" name="Graphic 239">
            <a:extLst>
              <a:ext uri="{FF2B5EF4-FFF2-40B4-BE49-F238E27FC236}">
                <a16:creationId xmlns:a16="http://schemas.microsoft.com/office/drawing/2014/main" id="{0FF3D346-9A77-4626-88E2-4EE8CA10C7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7294739" cy="6858001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/>
        </p:nvSpPr>
        <p:spPr>
          <a:xfrm>
            <a:off x="3071242" y="2447501"/>
            <a:ext cx="6072758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42" name="Graphic 241">
            <a:extLst>
              <a:ext uri="{FF2B5EF4-FFF2-40B4-BE49-F238E27FC236}">
                <a16:creationId xmlns:a16="http://schemas.microsoft.com/office/drawing/2014/main" id="{CE16FC38-5459-44F3-9A1C-536611747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18381" y="-132979"/>
            <a:ext cx="4880310" cy="6521868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FC98AFC-68C9-4D41-8CF3-651ED0F47CD2}"/>
              </a:ext>
            </a:extLst>
          </p:cNvPr>
          <p:cNvGrpSpPr/>
          <p:nvPr/>
        </p:nvGrpSpPr>
        <p:grpSpPr>
          <a:xfrm>
            <a:off x="4927420" y="1677011"/>
            <a:ext cx="2302070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F29B10A-1BF5-4738-B7AE-AC9D3450A974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56783BF-31D4-48E3-8C31-9E54A3CA56EC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E72C7F2-21D5-48A2-A6A1-7A051916D0F0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6B16CAF-2AB0-479C-BF87-6A090798750B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5ACB3EE-D522-453C-9705-77B26431EDB3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61F27B6-D65F-470C-945D-5FD0A0D79D52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D8345D62-D557-4F22-AA07-E101EFDCCE59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C6C333B-DC87-4885-97E5-99720B9242FD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86A965E-DA90-44B1-A66B-450816DF30E1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C653B57-78C5-4124-ACF7-D0C6EE189E4E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80251FB-F991-48E5-B4AF-26BBDD36E76E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74756D8-B4F2-4999-A310-96EA778D364A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19C1D3D-429C-4447-8C7C-8D56E74E83AE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260A40FD-1E08-437D-84F5-B2FAF649E79F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5E40EA7-5F21-472F-B903-DDD0162D0C0C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3E3C7E5-5761-4A83-BF88-E3D73C6E4B31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E24A784-795A-45D5-8A1F-AB2F7C012231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F9E9A5D-40B6-44D2-9BE1-E5C80F47CE36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BC019BB-9CE2-409D-94EF-2D1AE69FC400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D67E7D9A-E974-4FD1-81F0-1D38D68CDD62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E52AFC6-DF6B-4475-85C9-AEE7DD95FF4D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89ABFC4C-C2E4-4332-B173-3A7BFB0D45B9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0EF573E-AEF6-4D96-AF94-F6DED5A613D5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C3B346B-E040-4D30-829C-58D260915E7F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68EFB7DE-28A5-4130-BE45-EBB3232C2F6E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2888E43-D42C-449C-9749-ECA322B94916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D08ECFC-FF5C-402D-A2AF-F777406E3499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7AFAF09C-A85C-4914-A71F-93633C4CF6B8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E4AC4FB-F862-4EE2-AF4E-D238350AAD81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9351AEE-A48F-43DF-BE72-5268C3304CE8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45A0273-71C5-4B16-9BD0-23358D17DFB5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B9B427B-39D4-406F-ACD6-E03C106CF14F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B8B46FD-5853-434C-8CD5-570B0D0237E7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721C44D-0871-4590-A0A3-274793AFC640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B7B181EB-5E8C-4800-9089-D341B4F44313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67284D2-708C-405B-B8A8-FBAE8DF1B322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EA756A-0634-4B20-A259-14C4945DAA6E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C219347-4DA3-4997-8E73-1157239B717F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8DC84D1-580E-48D2-B22F-29BCADF96AC0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B7730BF-24AA-4BE7-9CB4-65AA5250ECED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513A99D-C752-4005-B4D6-6A58059B7AC9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23AA01DA-5111-44FC-80F1-164866D8171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E182657-BF9C-4BD1-9D41-D94C2A8C4388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8B23288-220C-4D64-BAA4-22950C946673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D0003BBF-8AF6-45C9-9B3D-9E3FC2082EDB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F4A489C-4BC5-42EC-B3E6-6D92DF6B116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46D4FB3-3051-4EBB-A9BB-26C81B3A03C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ECDB6CC-61DD-46A9-BF3A-7F40DEA5E348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C5237372-4D78-4C39-A157-FBC97686C546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F5A4B4-7237-468F-A64F-37B2407B178F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D1B2087-B93C-4F86-8DDC-1685D42150FC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43B5ED78-C248-4EE4-A5C7-CB6F305FE71F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58375A7A-E3EF-48DA-94D5-7B5395A29CF7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283CE8-48B2-4631-8E73-59DB4DA4CC3A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D2CA721-1465-4018-AAE4-7A978CE0537E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D18C0EB-F988-48D0-B4A9-D6A1BA805900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FB8C473E-2640-49B0-BC3D-90A8B9C874D1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9F4A196-8A4F-4689-A03E-2694B207461C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0AF9C57-58DD-4EEB-AB3D-B972926E2DF5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99B56DD-2670-4921-98F0-50B6C3E18AF5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206BA10-C3CA-476F-8A8A-30F526145F3F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B44A992-6FDF-41ED-94E9-408A06A58264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3CF64EA7-C192-4524-865E-44F04DE4588F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7B040A62-4EAD-4F32-B7EA-3782B42FB512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B592952-268F-4530-8C7B-22904EC7FEFE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983121F-C769-4F5D-B570-AB6517A2BFD5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50E7DFB-330C-4730-8557-201B8B0EEF5C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A866E40D-CE6B-4725-93C1-2F1F70C7A4C4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35A09FE-E1A7-451A-BF79-F6A355A47ABC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91F51CC-AF53-4D05-86AE-BD6CD6CB5241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5763CD4-5B96-4821-966D-8F6095AAFE83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B4909F26-C78D-4F40-8C87-59E993599B4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3EA9276-CDBB-4CFC-ABB5-7719C940FC90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D0D1E53-5412-493C-96DF-715FA0C2A2E8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B8A2647-346A-410B-AB92-44BED3B91BBE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B5C88A7-D217-4CDB-B60D-E9C3A4F7E917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A9F355-B1A3-48A0-A429-B4BBF43B6BFC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9A68515-3E92-4FE3-A199-A2CACC215AE9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837168A1-060C-463C-A9D0-9DE3BD500355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26AA58C-2CC7-4D22-9CE5-17CEE693A2B9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6B5B000-9A91-4A4E-9E83-EDDBE3AACA6A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EB4084D-81F6-4AEF-8B74-F69964775F32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E2BCDF1-C492-4EC2-BB94-B37E092E8C20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2A42591-6AD4-4024-99F0-ED0325A320C8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839D3F6-A8C7-4174-B836-B2EE00579FF5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04565A4-24D3-43AB-BBA1-1AA9C5F8CA62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8081A67-27F3-448F-8CA4-6AC14C378E54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22563C5-0671-402A-BFCC-D9AAA6E751C0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DEDBFFE-C825-4CE9-B6C8-C2D2C3618C46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7600531-F38B-4528-84BF-BCCAACA4CA41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8912BDA6-4855-4288-AB73-E5A5199B9EE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0E3083D-22DB-41B4-8E47-310670785C20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1BCA6D7-A352-4791-BF49-C618C31F5A9F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19AF3859-6A5E-4FD2-B542-91342063FAC9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CE83963-1AC8-4C82-B476-B8D67D19434E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159D3CE4-BB8F-4994-9D67-9F76CCBFF7D0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A1C7228-3951-468F-8745-2A0049C7DC1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8C61DFC-F0BA-4BED-BDDB-2D39D1C603C7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9D5152EB-7569-461E-A254-F4A07D6F5637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ACBE138-FDCC-4F2E-A9FE-39D5B2BB6E5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6878E19-CD4C-4CDE-B668-02CC2A8E46FB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085F04C-B97C-425D-A225-DAA6A138231A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D7E6DBD-2F20-4934-B050-B622A96C9CFB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3F1D128-B1F9-49E5-9A9A-11E9D18D02F2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BF1B9FA-3B28-4199-8A10-724F22F3F269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4B72493-EFAA-4DA1-BDBB-6E7914069418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D9015620-0319-47AB-BEED-E5C7E895DF5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60E3E2A7-98BF-4CA2-B3E6-124663DB5EB6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3E27E56-87AE-4B1E-91F8-3B94FD97ED37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1576754-C05E-4BA0-9A6F-323EBB4854D9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6827D71-A0A6-4ED4-B642-B166CAE5BFB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E769FEF-DF20-4CD2-8AAE-29F83B0EE715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A748032-B175-459A-97FA-7196F5BDF19D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D60DE67-AE27-4364-A7A0-A2665B55CAFA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CDECAC1-0485-4485-BB78-5F46083EE288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2252810-E9CA-45D4-A5D0-90543753ABA1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E815C536-748B-48AC-A4EF-62A0A2C14F86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2C16AE4-4198-493D-A54B-F2F69D3AC454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81AA20B-97E7-4E1F-8570-2831C0ABC12C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BD42FB23-2DBE-4533-BA20-3AE1B4316E38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7A6BED5-AA1B-467C-8B78-99F3CBACAED5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7E631F4-0DDC-4B6A-9753-62D5D3DCA291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5A143CC-B37D-4F13-BECF-33D923288DE0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63186C1-1B83-4D7F-995D-3F1D8AAB072A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556B0E9-A300-4745-9AE0-A520EBF59B20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0696910-0E89-4884-B005-1F6C0A88C781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3894C6B1-76D8-4DC3-860F-0F8BAA34E175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9C140A11-A4E9-43B2-951C-7DBC2E7854E1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99591A7-8A65-47AA-B8BB-3D69207C37D3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642DC1F-4BBB-41A8-A8BF-56320734CD96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C650FCA-7F48-4600-A661-A60C65820664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0CF6108-DFBB-4A84-B0D4-2F9E10251801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2FFECD1-12E8-4374-979F-521C0B648DCE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BA54861-D0D2-440B-9920-1ABCF49B0CB1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778C7ED0-5FFF-4946-A66D-0F2446CC8B07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1EEE4E5-C1F8-4C49-9839-7A5F47E2571B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6EF2DDF3-CA22-438E-A6C2-486723335E7D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397406A-48A8-4227-850B-512EA7AE1FCA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FA09E2A-52FC-4951-A708-AE600F8AEE39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A156DD3-5E98-4DBB-A821-8C6637550DF9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DFC4FE3-FEDB-4AE2-AAE6-AA3CAC62C498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6D90C89-8280-47AD-8830-0E12845E06A3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6D5827E-7B1F-4B54-BF65-873F037CC234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084F76D-A93E-4F16-BE26-4D5AC328EE8A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604C06B-4DF7-41E3-B731-2B9507899B28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59E8BD6-8258-407C-A5B8-961BF34D640C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F4E2F5E4-B5EF-4F56-BA43-5BD2CF94C702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E5F053B-D8D9-42E2-AF28-AF6767D445A1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F5DD761B-1D64-4AF3-87B3-D6CADC184074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687C67AB-D2BE-4D2D-BC6D-51EAFA85EA8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ABF9ECD-A9C9-46FB-AFBE-53A6D0D7CEED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891EA953-2526-4FD2-8FDD-3225C48177BD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68A5D37-F183-4E4F-829A-2B073F6C85D2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0EF46C72-78B7-4A48-A19A-E96C168F5439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CFAB6713-CEF3-42DC-ACF1-39EF1A0473C8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F19A46F-B610-4108-93C8-5733F88368C2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414B79D-A5B2-4CD5-AAF0-111FC68F69EA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E60E59-4896-4A00-BADB-6E1CA47C4C0F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22D7EFB9-7AEE-4269-A513-006270076445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4D5F61C-E431-43E7-83F5-436AFBD11831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4ECA7E7-FF9D-4080-A87D-9B6673D95750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B58831A-4FBB-4BCE-BC49-667A8485914A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E5DFA78-1CFD-47E3-B3E7-A6C929D3BD3C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87688A71-9213-476B-B2DA-161DE10E8962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E45A4E7-45A0-4964-BA36-62EE3B482624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A4024A5F-AA5E-4595-BC83-52558688559B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3190D4DC-DEF4-4F86-B7F0-DB560D234BE5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EF1EE2C-7362-44BB-84A5-E2BBDD58695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3BA2AE5-4A28-4833-A85D-4B82B5E82F1A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4DC9D9E-F320-4F91-9CD2-A982FEBBA26F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427D6B0-7ED8-4CC5-9666-8F69622150C4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F4F981-6D52-4816-9D75-EB6087D87F4D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C15314-010C-435C-9D68-3C2A7C488DA4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7AEB3D5C-2EDB-4C24-BD6C-CB65ECC9A52C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5653F52D-D75B-4365-B19C-74330330D3B8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D549B4F-4C38-4FBE-AABF-34DA2941C938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771ECF3-0C10-4BCB-A571-53C19B577C41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397C38E5-96DF-42FE-BAB2-C02648606622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E2FF8F9-356B-4370-9D9A-E1B014D195C0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1646AAC6-A17B-4D0B-95AB-C858B4BC4C51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E01DFE4-6511-4AD3-984A-948ACC305F88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66CE75E2-2EC7-4178-BB44-F33E7462B844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BEE2963-AE82-4403-A729-6373F194A74C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674C8271-A2C4-442F-9C65-0A57C30DB4CE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B228A055-B804-430F-B478-CB6D0E5A538F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5A2AE256-6F47-4ADC-AB17-75C342D03C7C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1ED76A1F-7C8A-4C1B-A77F-5BBF6F60BB99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BCAE966E-353E-432C-9A1C-F3BBB0D17504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F868381C-BD42-44A7-A026-34429BF3C395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4F99120-12E7-4381-BF3B-A300D752A6D5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EDA7241-A64D-446B-9717-95C7FEF347F6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E6D4CC6-75DB-48FC-934A-F3A63A5E80D6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E6B11DB-0FE5-4818-BA73-22BD757D88B6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3B5EDA6-3241-4CCA-9B0B-19FC950CB6EA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DF7B5054-8FE2-4296-83E1-8C3079F8FBC7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44433B6E-4DE7-44E5-B786-93DE5CCE37DB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79FC36D3-B38D-4715-A255-7C5FE6CD8B16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E6A4A27-049C-448D-8084-7DB567DC4E60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88E6C3FB-B313-459C-9123-58EF637BC53B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D390E9E-8805-4DB4-AA6D-DED217A904B3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C7BE5D69-228C-4896-A564-26C2968CB253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A9BE7BF5-4139-4BFC-87F9-AFDA57E03445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5352D746-6062-48FE-BD2E-39FA85870CFB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E75AC31-0A94-4F2B-A9B6-0F31F6C7EED9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2D6BA52-CB34-426B-84B6-2391927591F5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6B7006C1-3B69-4F81-BECC-4437B54B8A66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FADE41C8-A920-4F5E-AD82-08735A72F0D8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24C6F6C-7FF3-4749-8DF0-3083399C3214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F4925D41-F142-48A5-A67A-A8E225C3B5BF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7889BAB-AAA4-48EC-AC35-527BD0575171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61AD01B-7286-4899-9D2B-B9BA3B65FE3C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6168BA7-9141-4984-8007-A0C907309BA8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CD36CE79-1FFE-49D9-87C4-BB639F94EA53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C617A87-8253-4FFC-94C8-37A614C49540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4A8F482-6272-44BC-9609-3545749BE34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318A25D-0A27-44A9-A667-8F769504BB5F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CC1D0B88-B1E4-42C4-81A8-EF6A5972DED2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91CF22A1-BA94-4FEA-925E-134E10B9AD98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/>
        </p:nvSpPr>
        <p:spPr>
          <a:xfrm>
            <a:off x="0" y="2447501"/>
            <a:ext cx="3129366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09" y="474489"/>
            <a:ext cx="1706905" cy="526267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934262"/>
            <a:ext cx="7418088" cy="545665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4341006"/>
            <a:ext cx="7418088" cy="543983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chemeClr val="tx1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06568" y="2790503"/>
            <a:ext cx="6509743" cy="770595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0" name="Picture 229" descr="A close up of a logo&#10;&#10;Description automatically generated">
            <a:extLst>
              <a:ext uri="{FF2B5EF4-FFF2-40B4-BE49-F238E27FC236}">
                <a16:creationId xmlns:a16="http://schemas.microsoft.com/office/drawing/2014/main" id="{B87DACEB-0883-4B7A-8363-47377C0C85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31" name="Graphic 230">
            <a:extLst>
              <a:ext uri="{FF2B5EF4-FFF2-40B4-BE49-F238E27FC236}">
                <a16:creationId xmlns:a16="http://schemas.microsoft.com/office/drawing/2014/main" id="{6CAC9BD3-30AD-4E62-B0D9-6BD8E6FEB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7294739" cy="6858001"/>
          </a:xfrm>
          <a:prstGeom prst="rect">
            <a:avLst/>
          </a:prstGeom>
        </p:spPr>
      </p:pic>
      <p:sp>
        <p:nvSpPr>
          <p:cNvPr id="232" name="Rectangle 231">
            <a:extLst>
              <a:ext uri="{FF2B5EF4-FFF2-40B4-BE49-F238E27FC236}">
                <a16:creationId xmlns:a16="http://schemas.microsoft.com/office/drawing/2014/main" id="{5F26C1D0-9709-46C4-BB2C-BB14731B4EA1}"/>
              </a:ext>
            </a:extLst>
          </p:cNvPr>
          <p:cNvSpPr/>
          <p:nvPr userDrawn="1"/>
        </p:nvSpPr>
        <p:spPr>
          <a:xfrm>
            <a:off x="3071242" y="2447501"/>
            <a:ext cx="6072758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33" name="Graphic 232">
            <a:extLst>
              <a:ext uri="{FF2B5EF4-FFF2-40B4-BE49-F238E27FC236}">
                <a16:creationId xmlns:a16="http://schemas.microsoft.com/office/drawing/2014/main" id="{0D862130-B42D-48C5-BDE1-A058CF19E5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18381" y="-132979"/>
            <a:ext cx="4880310" cy="6521868"/>
          </a:xfrm>
          <a:prstGeom prst="rect">
            <a:avLst/>
          </a:prstGeom>
        </p:spPr>
      </p:pic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C973B1A-C741-4660-B416-2FBEFD595348}"/>
              </a:ext>
            </a:extLst>
          </p:cNvPr>
          <p:cNvGrpSpPr/>
          <p:nvPr userDrawn="1"/>
        </p:nvGrpSpPr>
        <p:grpSpPr>
          <a:xfrm>
            <a:off x="4927420" y="1677011"/>
            <a:ext cx="2302070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0272CE0-9EB3-49B2-AD78-4D7256AE17CE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1A8738E7-9DC4-4811-BF3C-B59AFD3383F6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AE01BF4-B330-4CBD-9E1F-F6EBBF0C76D9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174BEA88-F907-4C5E-B020-82CD2E194435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797F59FA-0AFF-47BF-9E41-288B08448B29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81F03F9B-F4C5-4489-BB03-395B3170F6D8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550B87C-1D86-4062-910E-633B1F4A4596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1684F92F-A193-4425-89F0-EAD454E3E922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1A4BF02-6BCB-4C61-9681-48C6854AEBB0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E74F8193-B7CB-4E54-A9DB-6F69F822F963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CB11FF72-F8CA-4EC9-8F50-D5994C5DE05D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D7100E9B-785D-4D02-9345-6A1573591133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2CD2DFB3-B75D-4C6D-B9FA-CE7F8D1598F3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5186F752-2ABA-41A0-B172-2D216E343522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43D940C-5563-4D83-908C-21B7F1ED3B57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EBDC0CFE-8DCA-4DC3-891D-CE8CCEED3B1D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A7973039-8B6E-49E4-8910-D89D391AD2C2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DB32518A-7F01-4C28-BF50-2AAEA77376A9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960B67F-1E8E-4BE5-80BE-12504A5C1977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BCE7B025-634D-4B56-B759-C297DB398ADD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51B4908B-AE22-442C-95EA-DC8D03B12702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06B38EF4-8133-4DC8-B66F-1A0AEBEADDB3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CF290D2F-B98E-46D0-ADCF-7EAB85C66D61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D618FA58-7238-4EFF-9635-DA2447FB81A3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786E890B-1AFD-4666-986A-A0BCF45CEA12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B84BD3A0-DF50-4B1D-A3DD-E4C99E66DEBD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783C0002-4A9F-460F-8453-98DC0EE28295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27FD8D8C-9D2F-40CD-B886-DA26E4ABBD7B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79A41479-5C46-4086-9F28-278254BF02EC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8CB4F9A7-9E7C-47DF-8E28-046DB45FCB15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9FFC603E-1B87-4B4E-9C8A-C074E79425BF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86474A7B-8975-4B26-8ADD-8D773367EF01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0D821769-4F65-4C5C-A0DF-B769B41397B9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060E2335-F7D4-415D-9574-1DBDCDF81D15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422EB34-A21C-46C3-BA68-D4108E86D169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BD469645-99B1-426B-A2D7-1F18107CF668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D1DFB5B4-5080-4CAF-BC07-588D40A60BA4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5CB528F0-5BEF-41FD-97EF-A8897EEA8486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3DA911B7-D7C1-41BE-B7CF-6A6F74694711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155B41D5-5D42-4E5B-BA00-38C91EC0CB0C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D9CA9AF3-1F34-41A9-A54F-0D278A88619B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B004B217-8BAB-48F9-A72A-90AC5892204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E7941422-0E75-41B2-89EE-21AAB1F0A572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8E3EEB66-657F-48C5-BDD0-0300F8687911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63140337-0E30-42E1-A47A-9313CA762245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14EE1505-C20F-4337-8BFD-D2C433C8A31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7CA68EFA-D026-48B0-A04C-2F5141C0503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4DC18867-4FF2-41C1-A90B-8C89D0CFBBFD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6C63712F-7176-482F-84A9-4670FE37DB7D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EE322E4-65BF-47DF-8A9E-A9E7CE048E4A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41FD26FF-6B34-40A3-A5B4-D61DB9F919BB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8D1CD424-446C-442A-AC56-6C850D9B3247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3A2ACC2C-CB78-44B2-AD41-A3AF15A4CF4F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E3E954B-E6F7-4F48-869A-017F76898F94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96B3F5C3-46BF-443C-B03D-9104512E4ABA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6DE7B07F-9B07-441C-A7AD-6C25B194385A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53C98EF1-64C9-47FE-90C5-4C76E916745C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12F3D71E-2410-41F6-86EA-4840CF83E9F6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189DB8F-F3DC-47F0-9C1B-27BD4DCC6D64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6BB4C90-7566-4467-9058-0A032728E1E0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92BD99D2-3CB8-4598-97D2-1DE3417D820B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562BEC5D-3DD1-4121-AD48-B717CC4FD3FA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8E7D9098-C8B1-4964-B5ED-4FFC0677087E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C4C8EEB4-1941-423E-9AE5-CF211BAD50C6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5DAFB1F2-1335-4682-97CF-2ECDD461E4CC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E234743F-1DC7-405F-BD9D-E0F5FF279670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CF05C97-7731-4CE8-858B-1BBD822E78C6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8CC92E6-07B2-47A8-BFFB-B5C05CEAF32E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1C9BB749-EE5E-48CC-8D2C-DC312942FCBD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B4299AFB-C5CD-4A46-832C-6B64EF321A93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380DB3FA-F751-4A61-B85E-00AFF423D891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865386F1-EFC2-400D-8681-ED0F20B4761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53D87F6-E7E6-4055-BD96-D4FA80D3B442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4404C31F-FB17-4AE6-9497-19ACC8A96572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D1827B6D-E539-48A0-866E-4AF23F3842BB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8829181A-6F27-417E-8D16-E7B7E3F0666A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7AB9101F-0064-489D-83D8-55B115C69776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1480AA97-E33C-423D-8077-BE8E0B191556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DC0F7568-97E4-4054-AE42-00AF757284A8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1CB60E79-2C33-4D7E-B800-65759114525F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7BE1B545-4A8C-4316-87E3-6FCA561DA386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7B008E57-3875-4439-BC12-F92336CC2BFB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80F5D47F-ADAC-405F-A210-46BE94FB01D7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AAFBB298-8AD6-443C-B745-1B20754D7196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1AC3CA43-AA96-4B20-8268-457D463ADBB1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E0E796B4-3CA1-4CDA-A538-9DA3E7D1724B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F9A0B397-855F-49E9-A3D4-E3A5516143B1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18F89655-D18F-47F4-81F0-1E71FD2B60E5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F9C97264-FDF5-4101-BEF4-4436BE2AED12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0C84137F-6CF5-4F06-8CF4-9F7E4B670394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552155F-31ED-4685-A86C-6DF3E853F1D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ACE91C37-858D-4D09-A14C-4A31E1A83796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57C24770-BA83-42B4-ACFE-EB4C6B1D4F2C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5A99F1D6-2A16-4225-BBB9-0465FFBBCBE7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53941C78-D1C4-4A3D-B151-5827CD791A34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1042C52-792C-4AB6-A6D0-AA22A7A9079A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1D0E2314-5AFD-4D2A-ADF0-83954EBC785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085BD435-C1DF-4848-A2EA-1898F3975C84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06E03088-4F28-4E15-9B8B-F91A268760F4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85AC3022-1178-4B16-B52B-317228E7F09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35EE4BCD-C0BD-45E2-9972-0894DBECD3FC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FBFEC229-731F-42D3-B616-5B8FB7FB60D6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3F631462-15A0-4825-8019-F6B24E5C05C9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E4F9CDC0-5342-499F-86A0-FDA86185F616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B19B8751-68C4-495D-AC4C-798068FDD876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16DEFCFF-DE0C-476B-A204-7C598773A096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029C7661-A34E-49E3-88EB-EAEA22F8DCF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F9049AD2-8F52-4CE3-AA9E-DA1160BAE223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42A7523A-E272-4D3C-8597-09EA20E9A308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EBAE7EB0-6C2A-4373-9252-99CBEF6C4F41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4FDB0DAD-55E6-4963-AF26-EF9DD8A192F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6B236D4B-2EA3-44AF-94D5-A110883134B8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A1AE47EB-16BB-4222-A4C4-282183D0BFD0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14B14F3B-F3DB-44AC-A09D-9BF03EFEAC53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03FE841-CA8B-422F-8F4C-1BBB6608BBAC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7292E411-690E-491C-AC61-DD75F2F1D619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A730485C-3BE7-490C-85D2-526B8276DD4D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94C7A6B-CB4B-419F-9BA8-DCE571007496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90DB8F22-DAFF-4025-9F1A-54AC0BF9211F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63C9A73A-A90B-442B-ABAD-248AE464B00E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BD5CDC4-E701-4E06-8DF2-01CA69EAFCFE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4C0C4912-02CC-487B-8DBB-073C8A6898AC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8D3A87D0-72B1-450F-ACBF-BD42D2E2E56C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64C48F7A-F961-4DCE-9BE5-BB39EBB79DBE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2C6559E8-4025-4842-AEDB-48EFDB43E89F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007E9CA8-F408-4A57-95C5-CA0136618FBD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0F616CA0-9D9E-428B-A473-08B98AC01B9F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C00030B0-AD3A-4AA3-B587-5D3BDD84F387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6D472DE0-5F27-4258-A1B0-FA73257A0BB9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488EDA41-CF8D-4661-8280-D4394D71406B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9230BC89-7FA5-4E3C-A1C6-1C7C13083152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CE978316-8E55-49D0-A4CA-0F89C81C446A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D5FFEB1-44D3-4194-AC7C-E7B12D038CC2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D217E2B5-1151-44F5-A5F0-AA3D024B112D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47B4A644-AB29-40BD-8FCB-F3DC644B53E0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2CBB5B7A-7F1E-4E3B-97A2-4650BCA20A17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B65ACB7B-1EF0-4552-88C3-637775C52F75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1A932036-AD12-45E1-A2E8-DD0423574676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AFAF92F6-EC15-40BB-BBF8-C979ACAA4A37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0851B921-6A4C-4ADB-90DA-A989CA737116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825757E8-A825-4C19-ABD3-9BD106B13665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067B09D4-31EC-4728-8E80-5FDFA88ACEC0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B073D481-25E8-4151-9D72-A6BFABE2EDF1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981927D4-CD9E-4047-B475-F605CA8EDB0E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5820F54C-0EA9-43B1-BECC-B69FF291409F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9C67F271-C3C8-460B-BD77-9CEE44E39D31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9AB1103E-D344-4B07-9907-7373735F9CE8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262AA83C-6F62-49EC-B850-4F2AB091C4E0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B76B7319-346E-4AFA-B778-5C858054860F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08CCEF38-7C1B-4A66-AE7D-27A521F59DD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712B8400-7766-43D2-918B-73261D9C57BB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96DD691F-54C0-416E-AC7F-15F7F6B7F689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C93F7058-20FE-44D1-AED9-16515D20F5DB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D42CD0DF-8176-4896-BD6D-E2E9651B17E0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D6EF9CE0-B549-4CF6-B2D5-B7F4220C4CE7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656B04BD-554D-4E20-ACCF-8CCC31FFB910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16953D9A-2B08-4E09-B249-6DAD2AB1D451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DFB6A66C-AA6B-49AB-8095-9437EA2B2B74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D38CB3E0-D07A-4D0A-A4E0-5D336DBFC02D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77A16E6F-9FAD-44B5-9DFA-0FCDDD930F59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BCACB559-1CD5-4912-B786-3D25231C54FC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83B9861A-C676-4C98-9577-C6AAFA7CC132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E221D625-F494-41F5-A610-6C95BBDF2136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01839CF4-1F34-453D-A96D-7F4645B88806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57D49CF3-AB1D-4236-8BB1-EAA37644BEAC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EB397103-F686-47F4-9D0D-AF7759545BF5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F1EB4990-90F0-4F7F-9BFD-1B682E2F1826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5BAE2254-484C-4E93-B0B2-0CFA59CAE5D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A0BF459C-1F6B-4B92-AA9A-803704CB57D9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4D83BD45-B636-4C98-9410-E9F5B7748DAD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DC8FD06E-D0E4-4540-A575-60A5DC5C6D18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625FDECE-EE49-4D7A-8FBA-8CE1B1E6FD64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02FD29-A05E-4BFE-9B42-DD1D52530E01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8D19CA6-FEC8-420E-B0C3-F8843FCB635B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51F00D57-AD4C-4212-81C2-06887F312676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EFD28404-684F-4505-AA5D-A248771ED50F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5C9035D1-C5F7-4B22-A716-12E16EE6D17E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46B49B4-17F7-4FB5-8770-CAA3FF3EA396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5481BDD8-DB7D-4CDA-B7B0-8B29C881B11A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BFE0B5C-CCCB-4A31-B57B-FBC99292CAAD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E022033D-FBE7-4746-BEEB-E24CBD204BE5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847C2F7-B74A-45E9-A048-8F3A4092A66A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E53F817-2626-4149-B2B4-2AB92DBCE087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40E0683D-6708-4393-8CC1-7FD68E47CAD8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6CD0468-C2A4-4AED-A4C7-9D7C1B445409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A01F0C78-5730-4C6A-B548-A09739374DEA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9D1CB8FF-377E-4243-8943-C1B0D05F32AB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D81BAC40-7DCC-42B9-ACC1-C5897F3651BE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9516839-A312-4EEB-9AC6-CE94F9AAFF08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431615CF-92D4-4A67-9770-090BAF9E8974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6891C690-59E6-4E3D-96B0-7F02BEF68384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375FBE09-5929-4137-AB5A-FBECA911EFFB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9A2FF30F-3525-4212-A6E4-EFF9BE4402EF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C319850E-9413-42D8-8EFF-AF704AE9A271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6E00D18D-3745-441F-9D4D-10BB448951A9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2A53CF4B-9856-437C-B062-FA7C24305226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27B69F10-A595-44A7-95D5-512269742CC0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81B24800-1168-46C6-8E4E-D58A2334B632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972A3535-14DB-4298-AE1C-BC4C22B358BE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44536A46-FA38-4BF8-9AA5-062D3B6C1A98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794614C7-EEF3-45C9-BB77-581E8F42743E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CEC6C49-5198-49DE-977F-A382FEF87EA1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99E091DE-ABCF-44B3-B9A4-102B18674978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EEF551F9-9238-46C9-80E0-3510FF213A63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B4B06C10-270B-44DD-BC4C-0A60FD88E3F9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0F05930D-6347-41AB-B2CC-5668496AF7D7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B8791611-46C5-4B51-8CE9-8A683628F964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BB96555B-0FEC-4401-9E1A-87A57A5574CC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83D152AD-9346-4B5A-B4BC-E1BE6202027D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AA5918ED-49A7-4F48-88F3-5DADC8063265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E532C717-0E3C-475D-AF7D-EFD9A5B7CF70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96E4B025-4963-471A-9CD2-5261BB37198C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B9E2534C-94FA-4930-9A9B-EA3409031B31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49A960C2-EA15-4ACC-8339-660B25BDBA28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050A57FA-3D4D-4F81-86C9-62E74316541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F5BFAFB-50DB-4758-836B-AB9E271604D3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7AA1F05C-2484-452E-8657-ED0EF5B9C24B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22391769-0B25-410F-81DC-E56D468B9E12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sp>
        <p:nvSpPr>
          <p:cNvPr id="678" name="Rectangle 677">
            <a:extLst>
              <a:ext uri="{FF2B5EF4-FFF2-40B4-BE49-F238E27FC236}">
                <a16:creationId xmlns:a16="http://schemas.microsoft.com/office/drawing/2014/main" id="{8B4E0FC2-D060-4A3B-AE7F-1200F473657A}"/>
              </a:ext>
            </a:extLst>
          </p:cNvPr>
          <p:cNvSpPr/>
          <p:nvPr userDrawn="1"/>
        </p:nvSpPr>
        <p:spPr>
          <a:xfrm>
            <a:off x="0" y="2447501"/>
            <a:ext cx="3129366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679" name="Picture 678">
            <a:extLst>
              <a:ext uri="{FF2B5EF4-FFF2-40B4-BE49-F238E27FC236}">
                <a16:creationId xmlns:a16="http://schemas.microsoft.com/office/drawing/2014/main" id="{C25A5452-18E8-47B5-9588-47D22A7B2D5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409" y="476205"/>
            <a:ext cx="1706905" cy="5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1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22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>
            <a:extLst>
              <a:ext uri="{FF2B5EF4-FFF2-40B4-BE49-F238E27FC236}">
                <a16:creationId xmlns:a16="http://schemas.microsoft.com/office/drawing/2014/main" id="{56DA282B-2A8E-46B3-9032-1ADF38171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Text Box 4">
            <a:extLst>
              <a:ext uri="{FF2B5EF4-FFF2-40B4-BE49-F238E27FC236}">
                <a16:creationId xmlns:a16="http://schemas.microsoft.com/office/drawing/2014/main" id="{3732C787-5946-45D3-8D8C-D3880035F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>
              <a:buFont typeface="Verdana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  <a:cs typeface="Arial" charset="0"/>
              </a:rPr>
              <a:t>©2017 Waters Corporation</a:t>
            </a:r>
          </a:p>
        </p:txBody>
      </p:sp>
      <p:sp>
        <p:nvSpPr>
          <p:cNvPr id="1028" name="Rectangle 16">
            <a:extLst>
              <a:ext uri="{FF2B5EF4-FFF2-40B4-BE49-F238E27FC236}">
                <a16:creationId xmlns:a16="http://schemas.microsoft.com/office/drawing/2014/main" id="{4FCB2ABA-1AD5-45A2-B9AD-41E56F5A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Box 4">
            <a:extLst>
              <a:ext uri="{FF2B5EF4-FFF2-40B4-BE49-F238E27FC236}">
                <a16:creationId xmlns:a16="http://schemas.microsoft.com/office/drawing/2014/main" id="{A1FFB953-F86A-45E6-9BF8-1C128E760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buFont typeface="Verdana" panose="020B0604030504040204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</a:rPr>
              <a:t> </a:t>
            </a:r>
            <a:fld id="{799ED42B-654C-4B69-BC7F-277BD6E3AE8B}" type="slidenum">
              <a:rPr lang="en-US" altLang="en-US" sz="700">
                <a:solidFill>
                  <a:srgbClr val="000000"/>
                </a:solidFill>
              </a:rPr>
              <a:pPr algn="r">
                <a:buFont typeface="Verdana" panose="020B0604030504040204" pitchFamily="34" charset="0"/>
                <a:buNone/>
                <a:defRPr/>
              </a:pPr>
              <a:t>‹#›</a:t>
            </a:fld>
            <a:endParaRPr lang="en-US" altLang="en-US" sz="700">
              <a:solidFill>
                <a:srgbClr val="000000"/>
              </a:solidFill>
            </a:endParaRPr>
          </a:p>
        </p:txBody>
      </p:sp>
      <p:pic>
        <p:nvPicPr>
          <p:cNvPr id="1030" name="Picture 7">
            <a:extLst>
              <a:ext uri="{FF2B5EF4-FFF2-40B4-BE49-F238E27FC236}">
                <a16:creationId xmlns:a16="http://schemas.microsoft.com/office/drawing/2014/main" id="{4F138213-7BAD-49AD-8103-3C904B91E5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71488"/>
            <a:ext cx="2022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">
            <a:extLst>
              <a:ext uri="{FF2B5EF4-FFF2-40B4-BE49-F238E27FC236}">
                <a16:creationId xmlns:a16="http://schemas.microsoft.com/office/drawing/2014/main" id="{2CF1713C-9401-4C48-9137-0606937717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Box 8">
            <a:extLst>
              <a:ext uri="{FF2B5EF4-FFF2-40B4-BE49-F238E27FC236}">
                <a16:creationId xmlns:a16="http://schemas.microsoft.com/office/drawing/2014/main" id="{4D899E5B-8FEC-4E2B-9B45-2C28981F5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175" y="6646863"/>
            <a:ext cx="1800225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latin typeface="Arial" charset="0"/>
                <a:cs typeface="Arial" charset="0"/>
              </a:rPr>
              <a:t>COMPANY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3" r:id="rId11"/>
    <p:sldLayoutId id="2147484914" r:id="rId12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>
            <a:extLst>
              <a:ext uri="{FF2B5EF4-FFF2-40B4-BE49-F238E27FC236}">
                <a16:creationId xmlns:a16="http://schemas.microsoft.com/office/drawing/2014/main" id="{CBF36B15-140E-4614-AC0D-E45F53F2B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95600"/>
            <a:ext cx="4619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>
            <a:extLst>
              <a:ext uri="{FF2B5EF4-FFF2-40B4-BE49-F238E27FC236}">
                <a16:creationId xmlns:a16="http://schemas.microsoft.com/office/drawing/2014/main" id="{7F768588-657C-40D2-8CF1-1FB3160F8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</a:t>
            </a:r>
            <a:r>
              <a:rPr lang="en-US" dirty="0"/>
              <a:t>1</a:t>
            </a:r>
            <a:r>
              <a:rPr lang="en-US"/>
              <a:t> </a:t>
            </a:r>
            <a:r>
              <a:rPr lang="en-US" dirty="0"/>
              <a:t>Mar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Ergonomic Improvement for Testers</a:t>
            </a:r>
          </a:p>
        </p:txBody>
      </p:sp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3"/>
          <a:ext cx="146538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think-cell Slide" r:id="rId14" imgW="0" imgH="0" progId="TCLayout.ActiveDocument.1">
                  <p:embed/>
                </p:oleObj>
              </mc:Choice>
              <mc:Fallback>
                <p:oleObj name="think-cell Slide" r:id="rId14" imgW="0" imgH="0" progId="TCLayout.ActiveDocument.1">
                  <p:embed/>
                  <p:pic>
                    <p:nvPicPr>
                      <p:cNvPr id="15362" name="Rectangle 2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46538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/>
          <p:cNvGrpSpPr/>
          <p:nvPr/>
        </p:nvGrpSpPr>
        <p:grpSpPr>
          <a:xfrm>
            <a:off x="251526" y="962024"/>
            <a:ext cx="8587674" cy="5542127"/>
            <a:chOff x="668693" y="1219195"/>
            <a:chExt cx="8184795" cy="5029205"/>
          </a:xfrm>
        </p:grpSpPr>
        <p:sp>
          <p:nvSpPr>
            <p:cNvPr id="15364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170709" y="1713555"/>
              <a:ext cx="2682779" cy="310560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CI project leader:</a:t>
              </a:r>
            </a:p>
          </p:txBody>
        </p:sp>
        <p:sp>
          <p:nvSpPr>
            <p:cNvPr id="15365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78853" y="1713555"/>
              <a:ext cx="5347209" cy="310560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Champion:</a:t>
              </a:r>
              <a:endParaRPr lang="en-GB" sz="1050" dirty="0">
                <a:solidFill>
                  <a:srgbClr val="FF0000"/>
                </a:solidFill>
              </a:endParaRPr>
            </a:p>
          </p:txBody>
        </p:sp>
        <p:sp>
          <p:nvSpPr>
            <p:cNvPr id="15366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68693" y="2103012"/>
              <a:ext cx="4024169" cy="2032350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Problem Statement : </a:t>
              </a:r>
              <a:r>
                <a:rPr lang="en-GB" sz="900" dirty="0">
                  <a:solidFill>
                    <a:schemeClr val="accent1"/>
                  </a:solidFill>
                </a:rPr>
                <a:t> Some testers were built and commissioned years ago. Noticed the few testers set up is not user friendly or optimized. This project is to re-organize the tester accessories or re-locate the testers to give the best operation experiences to operators and improve productivities by reducing movement required during testing.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b="1" dirty="0">
                <a:solidFill>
                  <a:schemeClr val="accent1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What: </a:t>
              </a:r>
              <a:r>
                <a:rPr lang="en-GB" sz="900" dirty="0">
                  <a:solidFill>
                    <a:schemeClr val="accent1"/>
                  </a:solidFill>
                </a:rPr>
                <a:t>1.Re-organize the tester component / accessories in 5S way;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dirty="0">
                  <a:solidFill>
                    <a:schemeClr val="accent1"/>
                  </a:solidFill>
                </a:rPr>
                <a:t>           2.Re-locate the testers educing operators movement during testing.</a:t>
              </a:r>
            </a:p>
            <a:p>
              <a:pPr marL="85725" indent="-85725"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Why: </a:t>
              </a:r>
              <a:r>
                <a:rPr lang="en-GB" sz="900" dirty="0">
                  <a:solidFill>
                    <a:schemeClr val="accent1"/>
                  </a:solidFill>
                </a:rPr>
                <a:t>The entire process and the work station are not optimised hence improving it through this project</a:t>
              </a:r>
            </a:p>
            <a:p>
              <a:pPr marL="85725" indent="-85725"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Impact</a:t>
              </a:r>
              <a:r>
                <a:rPr lang="en-GB" sz="900" dirty="0">
                  <a:solidFill>
                    <a:schemeClr val="accent1"/>
                  </a:solidFill>
                </a:rPr>
                <a:t>: 1. Making testers organized and user friendly to operators; 2. Reducing movement timing during testing; 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759726" y="3220459"/>
              <a:ext cx="4091033" cy="1283589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50" dirty="0"/>
                <a:t>Critical Success Factors/Assumptions :</a:t>
              </a:r>
              <a:endParaRPr lang="en-GB" sz="1000" dirty="0"/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Assumption: </a:t>
              </a:r>
              <a:r>
                <a:rPr lang="en-GB" sz="1000" dirty="0"/>
                <a:t>Achieve goal by optimising the process.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Assumptions made to achieve the goal statement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1000" dirty="0"/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CSF: </a:t>
              </a:r>
              <a:r>
                <a:rPr lang="en-GB" sz="1000" dirty="0"/>
                <a:t>Remove non-value added activity in the process and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optimise the placement of ingredients and tools at the work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station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Critical factors that determines the success or failure of the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project.</a:t>
              </a:r>
            </a:p>
          </p:txBody>
        </p:sp>
        <p:sp>
          <p:nvSpPr>
            <p:cNvPr id="15368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759726" y="2103013"/>
              <a:ext cx="4091033" cy="1117447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chemeClr val="tx2"/>
                  </a:solidFill>
                </a:rPr>
                <a:t>Goal  Statement :</a:t>
              </a:r>
            </a:p>
            <a:p>
              <a:pPr marL="85725" indent="-85725" defTabSz="1300163">
                <a:lnSpc>
                  <a:spcPct val="90000"/>
                </a:lnSpc>
                <a:buClr>
                  <a:schemeClr val="tx1"/>
                </a:buClr>
                <a:buFont typeface="Arial" pitchFamily="34" charset="0"/>
                <a:buChar char="•"/>
                <a:tabLst>
                  <a:tab pos="265113" algn="l"/>
                </a:tabLst>
                <a:defRPr/>
              </a:pPr>
              <a:r>
                <a:rPr lang="en-SG" sz="1000" dirty="0">
                  <a:solidFill>
                    <a:schemeClr val="tx2"/>
                  </a:solidFill>
                </a:rPr>
                <a:t>Complete improvement by re-organize/re-locate testes within the specific timeframe.</a:t>
              </a:r>
              <a:endParaRPr lang="en-US" sz="1000" dirty="0">
                <a:solidFill>
                  <a:schemeClr val="tx2"/>
                </a:solidFill>
              </a:endParaRPr>
            </a:p>
          </p:txBody>
        </p:sp>
        <p:sp>
          <p:nvSpPr>
            <p:cNvPr id="15369" name="Rectangle 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73267" y="4226045"/>
              <a:ext cx="4024169" cy="1639276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tx2"/>
                  </a:solidFill>
                </a:rPr>
                <a:t>Project Scope </a:t>
              </a:r>
              <a:r>
                <a:rPr lang="en-GB" sz="900" dirty="0">
                  <a:solidFill>
                    <a:schemeClr val="tx2"/>
                  </a:solidFill>
                </a:rPr>
                <a:t>: To improve operators user experience; Reducing operators movement during testing;</a:t>
              </a:r>
              <a:br>
                <a:rPr lang="en-GB" sz="900" dirty="0">
                  <a:solidFill>
                    <a:schemeClr val="tx2"/>
                  </a:solidFill>
                </a:rPr>
              </a:br>
              <a:endParaRPr lang="en-GB" sz="900" b="1" dirty="0">
                <a:solidFill>
                  <a:schemeClr val="tx2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/>
                <a:t>Process: TBU</a:t>
              </a:r>
              <a:endParaRPr lang="en-GB" sz="900" dirty="0"/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dirty="0">
                <a:solidFill>
                  <a:srgbClr val="002060"/>
                </a:solidFill>
              </a:endParaRPr>
            </a:p>
          </p:txBody>
        </p:sp>
        <p:sp>
          <p:nvSpPr>
            <p:cNvPr id="15370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759726" y="4558778"/>
              <a:ext cx="4091033" cy="1306544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Business Benefit and Metrics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Primary Metric: </a:t>
              </a:r>
              <a:r>
                <a:rPr lang="en-GB" sz="1000" dirty="0"/>
                <a:t>Timing for order completion</a:t>
              </a:r>
              <a:br>
                <a:rPr lang="en-GB" sz="1000" dirty="0"/>
              </a:br>
              <a:r>
                <a:rPr lang="en-GB" sz="1000" dirty="0"/>
                <a:t>Identify the metric that dictates the key success criteria for the project.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Benefit: </a:t>
              </a:r>
              <a:r>
                <a:rPr lang="en-GB" sz="1000" dirty="0"/>
                <a:t>Lowered cycle time by 50%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Type of benefit:  </a:t>
              </a:r>
              <a:r>
                <a:rPr lang="en-GB" sz="1000" dirty="0"/>
                <a:t>hard/soft savings</a:t>
              </a:r>
              <a:br>
                <a:rPr lang="en-GB" sz="1000" dirty="0"/>
              </a:br>
              <a:r>
                <a:rPr lang="en-GB" sz="1000" dirty="0"/>
                <a:t>Hard savings refers to tangible cash savings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	Soft savings refers to intangibles savings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Project Est. Duration: </a:t>
              </a:r>
              <a:r>
                <a:rPr lang="en-GB" sz="1000" dirty="0"/>
                <a:t>2 months</a:t>
              </a:r>
            </a:p>
          </p:txBody>
        </p:sp>
        <p:sp>
          <p:nvSpPr>
            <p:cNvPr id="15371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68693" y="5937839"/>
              <a:ext cx="8182066" cy="310561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Project Resources: ME respective from CM</a:t>
              </a:r>
              <a:endParaRPr lang="en-GB" sz="1050" dirty="0">
                <a:solidFill>
                  <a:srgbClr val="FF0000"/>
                </a:solidFill>
              </a:endParaRPr>
            </a:p>
          </p:txBody>
        </p:sp>
        <p:sp>
          <p:nvSpPr>
            <p:cNvPr id="15372" name="Rectangle 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668693" y="1219195"/>
              <a:ext cx="8184795" cy="428217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Project Title: </a:t>
              </a:r>
              <a:r>
                <a:rPr lang="en-SG" sz="1050" b="1" dirty="0">
                  <a:solidFill>
                    <a:srgbClr val="002060"/>
                  </a:solidFill>
                </a:rPr>
                <a:t>Ergonomic Improvement for Testers</a:t>
              </a:r>
              <a:endParaRPr lang="en-GB" sz="105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50432" y="353849"/>
            <a:ext cx="2019300" cy="203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50" b="1" dirty="0">
                <a:solidFill>
                  <a:schemeClr val="accent1"/>
                </a:solidFill>
              </a:rPr>
              <a:t>Project Charter</a:t>
            </a:r>
          </a:p>
        </p:txBody>
      </p:sp>
    </p:spTree>
    <p:extLst>
      <p:ext uri="{BB962C8B-B14F-4D97-AF65-F5344CB8AC3E}">
        <p14:creationId xmlns:p14="http://schemas.microsoft.com/office/powerpoint/2010/main" val="344963368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5AD2-CD9F-4269-9BB5-877C37A1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Ergonomic Improvement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AC2B5-B1F0-42FE-A8C9-FA7A4BA3A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After</a:t>
            </a:r>
          </a:p>
          <a:p>
            <a:endParaRPr lang="en-US" dirty="0"/>
          </a:p>
          <a:p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D7C3B-70C2-46B4-AEF7-802C7CAD1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573" y="4166825"/>
            <a:ext cx="1679921" cy="2043457"/>
          </a:xfrm>
          <a:prstGeom prst="rect">
            <a:avLst/>
          </a:prstGeom>
        </p:spPr>
      </p:pic>
      <p:pic>
        <p:nvPicPr>
          <p:cNvPr id="2051" name="06211f41-ce8c-4b19-afb8-fd316fd64a23" descr="Image">
            <a:extLst>
              <a:ext uri="{FF2B5EF4-FFF2-40B4-BE49-F238E27FC236}">
                <a16:creationId xmlns:a16="http://schemas.microsoft.com/office/drawing/2014/main" id="{AF8C3076-76F3-4C51-9140-D2C6F1108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574" y="1670535"/>
            <a:ext cx="1679921" cy="222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FA4EC7-E768-4341-A3B5-41F7FE25C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462" y="1670535"/>
            <a:ext cx="1679921" cy="2229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B7AAFA-5343-431D-8164-1958A8C69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461" y="4129751"/>
            <a:ext cx="1789047" cy="221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74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4UzgoyPv06eF355uOxg4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KKoDVl1k2LvezkuN.Jf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jiV1Ybz.Uat62kaC1Hf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Tco__lxUq.EVhoEC81s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VQu.E_UkenFK3RXr.4b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HB3V2X6kuGe3nLCXxG4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liT0np0.9f.3M1cs0l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3Qq5XNYxUisDhJ3ruj1X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uOuOcwWUa_D0WubUq1_A"/>
</p:tagLst>
</file>

<file path=ppt/theme/theme1.xml><?xml version="1.0" encoding="utf-8"?>
<a:theme xmlns:a="http://schemas.openxmlformats.org/drawingml/2006/main" name="2017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19CB8B8-0302-4B3C-9AAE-0DFFF3F6BD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518351-D63C-4AB8-87A8-EA3C8F666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2BF319-011C-4E75-AED9-B1214EE6298F}">
  <ds:schemaRefs>
    <ds:schemaRef ds:uri="http://purl.org/dc/elements/1.1/"/>
    <ds:schemaRef ds:uri="http://schemas.microsoft.com/office/2006/metadata/properties"/>
    <ds:schemaRef ds:uri="aea9ea73-34d9-45e8-acbb-0ab804ccd4f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ca6415a-0c97-4c39-b3bb-ffce26572dde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22095</TotalTime>
  <Words>309</Words>
  <Application>Microsoft Office PowerPoint</Application>
  <PresentationFormat>On-screen Show (4:3)</PresentationFormat>
  <Paragraphs>42</Paragraphs>
  <Slides>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 2</vt:lpstr>
      <vt:lpstr>2017 Waters standard 4-3</vt:lpstr>
      <vt:lpstr>2017 Waters Brand</vt:lpstr>
      <vt:lpstr>think-cell Slide</vt:lpstr>
      <vt:lpstr>11 Mar 2021</vt:lpstr>
      <vt:lpstr>PowerPoint Presentation</vt:lpstr>
      <vt:lpstr>Example of Ergonomic Improvement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UDI Project progress summary</dc:title>
  <dc:creator>Eugene Lim</dc:creator>
  <cp:lastModifiedBy>HuaZhen Luo</cp:lastModifiedBy>
  <cp:revision>33</cp:revision>
  <dcterms:created xsi:type="dcterms:W3CDTF">2020-06-30T07:55:46Z</dcterms:created>
  <dcterms:modified xsi:type="dcterms:W3CDTF">2021-03-12T07:38:58Z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