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15"/>
  </p:notesMasterIdLst>
  <p:handoutMasterIdLst>
    <p:handoutMasterId r:id="rId16"/>
  </p:handoutMasterIdLst>
  <p:sldIdLst>
    <p:sldId id="267" r:id="rId6"/>
    <p:sldId id="311" r:id="rId7"/>
    <p:sldId id="282" r:id="rId8"/>
    <p:sldId id="1228" r:id="rId9"/>
    <p:sldId id="1230" r:id="rId10"/>
    <p:sldId id="305" r:id="rId11"/>
    <p:sldId id="1229" r:id="rId12"/>
    <p:sldId id="1232" r:id="rId13"/>
    <p:sldId id="307" r:id="rId14"/>
  </p:sldIdLst>
  <p:sldSz cx="9144000" cy="6858000" type="screen4x3"/>
  <p:notesSz cx="6896100" cy="9236075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1C0A17-A827-4FB6-A9B6-5885EB1298EC}" v="16" dt="2020-03-18T14:44:39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86352" autoAdjust="0"/>
  </p:normalViewPr>
  <p:slideViewPr>
    <p:cSldViewPr>
      <p:cViewPr>
        <p:scale>
          <a:sx n="66" d="100"/>
          <a:sy n="66" d="100"/>
        </p:scale>
        <p:origin x="845" y="-4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149" y="53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3/19/2020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6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1FE11-C1D5-46BF-8D94-77341F155D6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84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1FE11-C1D5-46BF-8D94-77341F155D6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48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©2019 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71974"/>
            <a:ext cx="2022197" cy="46455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254" y="6646928"/>
            <a:ext cx="18004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COMPANY CONFIDENTIAL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GB" sz="2800" b="1" dirty="0"/>
            </a:br>
            <a:br>
              <a:rPr lang="en-GB" sz="2800" b="1" dirty="0"/>
            </a:br>
            <a:r>
              <a:rPr lang="en-GB" sz="3200" b="1" dirty="0">
                <a:solidFill>
                  <a:schemeClr val="accent6">
                    <a:lumMod val="50000"/>
                  </a:schemeClr>
                </a:solidFill>
              </a:rPr>
              <a:t>MTR Field Data February 2020</a:t>
            </a:r>
            <a:endParaRPr lang="en-GB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PIM Team</a:t>
            </a:r>
          </a:p>
          <a:p>
            <a:r>
              <a:rPr lang="en-GB" dirty="0"/>
              <a:t>March 2020</a:t>
            </a:r>
          </a:p>
        </p:txBody>
      </p:sp>
    </p:spTree>
    <p:extLst>
      <p:ext uri="{BB962C8B-B14F-4D97-AF65-F5344CB8AC3E}">
        <p14:creationId xmlns:p14="http://schemas.microsoft.com/office/powerpoint/2010/main" val="235219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17918D-7FD6-4785-B427-1CE4E89DB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187732"/>
          </a:xfrm>
        </p:spPr>
        <p:txBody>
          <a:bodyPr/>
          <a:lstStyle/>
          <a:p>
            <a:r>
              <a:rPr lang="en-GB" dirty="0"/>
              <a:t>Venture – Parts usage 0-90 days </a:t>
            </a:r>
            <a:br>
              <a:rPr lang="en-GB" dirty="0"/>
            </a:br>
            <a:r>
              <a:rPr lang="en-GB" sz="1800" dirty="0"/>
              <a:t>High Impact Parts</a:t>
            </a:r>
            <a:br>
              <a:rPr lang="en-GB" dirty="0"/>
            </a:br>
            <a:r>
              <a:rPr lang="en-GB" sz="1800" dirty="0"/>
              <a:t>DOM Jan 2016 – Jan 2020</a:t>
            </a:r>
            <a:endParaRPr lang="en-US" sz="18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73D5B52-E518-478C-AA3F-3C4F5F09DE04}"/>
              </a:ext>
            </a:extLst>
          </p:cNvPr>
          <p:cNvGrpSpPr/>
          <p:nvPr/>
        </p:nvGrpSpPr>
        <p:grpSpPr>
          <a:xfrm>
            <a:off x="7543800" y="2148803"/>
            <a:ext cx="1496757" cy="2853588"/>
            <a:chOff x="7464314" y="1616598"/>
            <a:chExt cx="1893177" cy="360146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14C6ED-2917-4976-BFAF-8E4F6F257425}"/>
                </a:ext>
              </a:extLst>
            </p:cNvPr>
            <p:cNvSpPr txBox="1"/>
            <p:nvPr/>
          </p:nvSpPr>
          <p:spPr>
            <a:xfrm>
              <a:off x="7617612" y="4577137"/>
              <a:ext cx="1370119" cy="640925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900" b="1" dirty="0">
                  <a:latin typeface="Arial"/>
                  <a:cs typeface="Arial"/>
                </a:rPr>
                <a:t>Noted usage, possible investigation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44D14A0-608E-4502-A052-0F2E95EF9620}"/>
                </a:ext>
              </a:extLst>
            </p:cNvPr>
            <p:cNvSpPr txBox="1"/>
            <p:nvPr/>
          </p:nvSpPr>
          <p:spPr>
            <a:xfrm>
              <a:off x="7500288" y="2302027"/>
              <a:ext cx="1632042" cy="504972"/>
            </a:xfrm>
            <a:prstGeom prst="rect">
              <a:avLst/>
            </a:pr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latin typeface="Arial"/>
                  <a:cs typeface="Arial"/>
                </a:rPr>
                <a:t>Waters Investigation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803035-D0D1-49FF-A547-00715F62B335}"/>
                </a:ext>
              </a:extLst>
            </p:cNvPr>
            <p:cNvSpPr txBox="1"/>
            <p:nvPr/>
          </p:nvSpPr>
          <p:spPr>
            <a:xfrm>
              <a:off x="7543800" y="3228719"/>
              <a:ext cx="1517741" cy="69919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latin typeface="Arial"/>
                  <a:cs typeface="Arial"/>
                </a:rPr>
                <a:t>CMO Investigation</a:t>
              </a:r>
            </a:p>
            <a:p>
              <a:r>
                <a:rPr lang="en-GB" sz="1000" b="1" dirty="0">
                  <a:latin typeface="Arial"/>
                  <a:cs typeface="Arial"/>
                </a:rPr>
                <a:t>Requested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002FFC-DAD8-404F-B0A8-57C3457455E1}"/>
                </a:ext>
              </a:extLst>
            </p:cNvPr>
            <p:cNvSpPr txBox="1"/>
            <p:nvPr/>
          </p:nvSpPr>
          <p:spPr>
            <a:xfrm>
              <a:off x="7543800" y="1616598"/>
              <a:ext cx="1384983" cy="310751"/>
            </a:xfrm>
            <a:prstGeom prst="rect">
              <a:avLst/>
            </a:prstGeom>
            <a:noFill/>
            <a:ln w="19050"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000" b="1" dirty="0">
                  <a:latin typeface="Arial"/>
                  <a:cs typeface="Arial"/>
                </a:rPr>
                <a:t>Milford Part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AFD8B7-0B99-4A35-BC36-AB4AF3B7D2ED}"/>
                </a:ext>
              </a:extLst>
            </p:cNvPr>
            <p:cNvSpPr txBox="1"/>
            <p:nvPr/>
          </p:nvSpPr>
          <p:spPr>
            <a:xfrm>
              <a:off x="7528692" y="3983476"/>
              <a:ext cx="1828799" cy="466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>
                  <a:latin typeface="Arial"/>
                  <a:cs typeface="Arial"/>
                </a:rPr>
                <a:t>None requested </a:t>
              </a:r>
            </a:p>
            <a:p>
              <a:r>
                <a:rPr lang="en-US" sz="900" b="1" i="1" dirty="0">
                  <a:latin typeface="Arial"/>
                  <a:cs typeface="Arial"/>
                </a:rPr>
                <a:t>at this time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549549B-33AD-4CDD-A59F-D6D9D4B36842}"/>
                </a:ext>
              </a:extLst>
            </p:cNvPr>
            <p:cNvSpPr txBox="1"/>
            <p:nvPr/>
          </p:nvSpPr>
          <p:spPr>
            <a:xfrm>
              <a:off x="7464314" y="2734608"/>
              <a:ext cx="1711528" cy="466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>
                  <a:latin typeface="Arial"/>
                  <a:cs typeface="Arial"/>
                </a:rPr>
                <a:t>Ongoing investigations continuing thru 2020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CE55F3-7028-4735-A8D9-9BC60AD92CC8}"/>
                </a:ext>
              </a:extLst>
            </p:cNvPr>
            <p:cNvSpPr txBox="1"/>
            <p:nvPr/>
          </p:nvSpPr>
          <p:spPr>
            <a:xfrm>
              <a:off x="7529465" y="1904970"/>
              <a:ext cx="1422660" cy="291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>
                  <a:latin typeface="Arial"/>
                  <a:cs typeface="Arial"/>
                </a:rPr>
                <a:t>Issues understood</a:t>
              </a:r>
            </a:p>
          </p:txBody>
        </p:sp>
        <p:sp>
          <p:nvSpPr>
            <p:cNvPr id="13" name="5-Point Star 22">
              <a:extLst>
                <a:ext uri="{FF2B5EF4-FFF2-40B4-BE49-F238E27FC236}">
                  <a16:creationId xmlns:a16="http://schemas.microsoft.com/office/drawing/2014/main" id="{C5ED3412-B212-49E8-AE8E-300AA2163F1C}"/>
                </a:ext>
              </a:extLst>
            </p:cNvPr>
            <p:cNvSpPr/>
            <p:nvPr/>
          </p:nvSpPr>
          <p:spPr bwMode="auto">
            <a:xfrm>
              <a:off x="8700183" y="4714830"/>
              <a:ext cx="228600" cy="192997"/>
            </a:xfrm>
            <a:prstGeom prst="star5">
              <a:avLst/>
            </a:prstGeom>
            <a:solidFill>
              <a:srgbClr val="3374D4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099C8EA-E7E5-4515-9F14-CEBFB32A28F6}"/>
              </a:ext>
            </a:extLst>
          </p:cNvPr>
          <p:cNvSpPr/>
          <p:nvPr/>
        </p:nvSpPr>
        <p:spPr bwMode="auto">
          <a:xfrm>
            <a:off x="533400" y="1600200"/>
            <a:ext cx="2057400" cy="152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B931C6F6-939F-4393-ABDB-830C3AE08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457" y="1371600"/>
            <a:ext cx="6376052" cy="502920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2C6CA83-384A-4F3C-966C-5397EAF3FE00}"/>
              </a:ext>
            </a:extLst>
          </p:cNvPr>
          <p:cNvSpPr/>
          <p:nvPr/>
        </p:nvSpPr>
        <p:spPr bwMode="auto">
          <a:xfrm>
            <a:off x="381000" y="1904999"/>
            <a:ext cx="2362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9A2F8202-91F1-4D34-8E41-40B65C3BD417}"/>
              </a:ext>
            </a:extLst>
          </p:cNvPr>
          <p:cNvSpPr/>
          <p:nvPr/>
        </p:nvSpPr>
        <p:spPr bwMode="auto">
          <a:xfrm>
            <a:off x="1143000" y="2113220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F4BC74F-D7BF-4A46-B5BC-95C985D432FA}"/>
              </a:ext>
            </a:extLst>
          </p:cNvPr>
          <p:cNvSpPr/>
          <p:nvPr/>
        </p:nvSpPr>
        <p:spPr bwMode="auto">
          <a:xfrm>
            <a:off x="1159079" y="2646620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5AF348F-7847-44A2-B88F-E09335F911F5}"/>
              </a:ext>
            </a:extLst>
          </p:cNvPr>
          <p:cNvSpPr/>
          <p:nvPr/>
        </p:nvSpPr>
        <p:spPr bwMode="auto">
          <a:xfrm>
            <a:off x="1143000" y="2275810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B82061B-A1FF-4816-8E72-AF85F59C8479}"/>
              </a:ext>
            </a:extLst>
          </p:cNvPr>
          <p:cNvSpPr/>
          <p:nvPr/>
        </p:nvSpPr>
        <p:spPr bwMode="auto">
          <a:xfrm>
            <a:off x="1159079" y="3066913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872FBD0-9C87-45A8-B3B5-31355CD8219F}"/>
              </a:ext>
            </a:extLst>
          </p:cNvPr>
          <p:cNvSpPr/>
          <p:nvPr/>
        </p:nvSpPr>
        <p:spPr bwMode="auto">
          <a:xfrm>
            <a:off x="838200" y="4002890"/>
            <a:ext cx="1921079" cy="152401"/>
          </a:xfrm>
          <a:prstGeom prst="roundRect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ECF02E2-5082-42AA-8240-8E066F094776}"/>
              </a:ext>
            </a:extLst>
          </p:cNvPr>
          <p:cNvSpPr/>
          <p:nvPr/>
        </p:nvSpPr>
        <p:spPr bwMode="auto">
          <a:xfrm>
            <a:off x="1148593" y="3621889"/>
            <a:ext cx="1600200" cy="152401"/>
          </a:xfrm>
          <a:prstGeom prst="roundRect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23819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F3774-51E7-42E6-A180-83612BA5A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Due to current global Coronavirus situation, there is a significant drop in field service activity.</a:t>
            </a:r>
          </a:p>
          <a:p>
            <a:r>
              <a:rPr lang="en-US" sz="1400" b="1" dirty="0"/>
              <a:t>Needle carriages</a:t>
            </a:r>
          </a:p>
          <a:p>
            <a:pPr lvl="1"/>
            <a:r>
              <a:rPr lang="en-US" sz="1200" dirty="0"/>
              <a:t>On-going high usage due to drive belt material issues. Updated material implemented in August 2019, but usage is expected to remain high for a prolonged period as all units produced from mid 2017 – Aug 2019 have potential to be affected.</a:t>
            </a:r>
          </a:p>
          <a:p>
            <a:pPr lvl="1"/>
            <a:r>
              <a:rPr lang="en-US" sz="1200" b="1" dirty="0"/>
              <a:t>Sensor Interface PCB </a:t>
            </a:r>
            <a:r>
              <a:rPr lang="en-US" sz="1200" dirty="0"/>
              <a:t>being replaced with needle carriage in Japan</a:t>
            </a:r>
          </a:p>
          <a:p>
            <a:pPr lvl="1"/>
            <a:r>
              <a:rPr lang="en-US" sz="1200" b="1" dirty="0"/>
              <a:t>Load cell cable </a:t>
            </a:r>
            <a:r>
              <a:rPr lang="en-US" sz="1200" dirty="0"/>
              <a:t>being replaced as part of needle carriage related investigations.</a:t>
            </a:r>
          </a:p>
          <a:p>
            <a:pPr lvl="1"/>
            <a:endParaRPr lang="en-US" sz="1200" dirty="0"/>
          </a:p>
          <a:p>
            <a:r>
              <a:rPr lang="en-US" sz="1400" b="1" dirty="0"/>
              <a:t>Needle carriage flex cable</a:t>
            </a:r>
          </a:p>
          <a:p>
            <a:pPr lvl="1"/>
            <a:r>
              <a:rPr lang="en-US" sz="1200" dirty="0"/>
              <a:t>Usage highlighted through PMTR data. Field reacts to the new coated flex cable to address the failures caused by condensation</a:t>
            </a:r>
          </a:p>
          <a:p>
            <a:pPr lvl="1"/>
            <a:endParaRPr lang="en-US" sz="1200" dirty="0"/>
          </a:p>
          <a:p>
            <a:r>
              <a:rPr lang="en-US" sz="1400" b="1" dirty="0"/>
              <a:t>Support plate</a:t>
            </a:r>
          </a:p>
          <a:p>
            <a:pPr lvl="1"/>
            <a:r>
              <a:rPr lang="en-US" sz="1200" dirty="0"/>
              <a:t>On-going engineering work to reduce galling issues.</a:t>
            </a:r>
            <a:r>
              <a:rPr lang="en-US" sz="1200" dirty="0">
                <a:solidFill>
                  <a:srgbClr val="FF0000"/>
                </a:solidFill>
              </a:rPr>
              <a:t> Target to implement updated material is July 2020. Plan to implement in I-Class BSM and evaluate effectivity before rolling out to other pumps.</a:t>
            </a:r>
            <a:endParaRPr lang="en-US" sz="1200" dirty="0"/>
          </a:p>
          <a:p>
            <a:pPr lvl="1"/>
            <a:endParaRPr lang="en-US" sz="1200" dirty="0"/>
          </a:p>
          <a:p>
            <a:r>
              <a:rPr lang="en-US" sz="1400" b="1" dirty="0"/>
              <a:t>APH</a:t>
            </a:r>
          </a:p>
          <a:p>
            <a:pPr lvl="1"/>
            <a:r>
              <a:rPr lang="en-US" sz="1200" dirty="0"/>
              <a:t>Work continues into issues with particulates in tubing, which has been observed to affect APH.</a:t>
            </a:r>
          </a:p>
          <a:p>
            <a:pPr lvl="1"/>
            <a:r>
              <a:rPr lang="en-US" sz="1200" dirty="0"/>
              <a:t>New APH with extended board and forcing latch tabs on top will be implemented in Q1 2020</a:t>
            </a:r>
          </a:p>
          <a:p>
            <a:pPr lvl="1"/>
            <a:endParaRPr lang="en-US" sz="1200" dirty="0"/>
          </a:p>
          <a:p>
            <a:r>
              <a:rPr lang="en-US" sz="1400" b="1" dirty="0"/>
              <a:t>Metering Syringe Valve (MSV)</a:t>
            </a:r>
          </a:p>
          <a:p>
            <a:pPr lvl="1"/>
            <a:r>
              <a:rPr lang="en-US" sz="1200" dirty="0"/>
              <a:t>Increased use also noted at start-ups, mainly in Japan. Failure mode is sample syringe leak test failure. Localized to Japan (~60% of reports). Currently no evidence of systemic issue. Monitoring. </a:t>
            </a:r>
            <a:r>
              <a:rPr lang="en-US" sz="1200" dirty="0">
                <a:solidFill>
                  <a:srgbClr val="FF0000"/>
                </a:solidFill>
              </a:rPr>
              <a:t>No further concerns raised in Feb.</a:t>
            </a:r>
            <a:endParaRPr lang="en-US" sz="1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2EDB6F-E05D-4871-8C72-47B4A73A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</a:t>
            </a:r>
          </a:p>
        </p:txBody>
      </p:sp>
    </p:spTree>
    <p:extLst>
      <p:ext uri="{BB962C8B-B14F-4D97-AF65-F5344CB8AC3E}">
        <p14:creationId xmlns:p14="http://schemas.microsoft.com/office/powerpoint/2010/main" val="370680891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156B76-9A32-4C3C-887A-9A70A039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ASSY, PCB, COLUMN H/C CONTROLLER (210000400/700005748)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1ADC67-FE53-4F50-9541-BAD1CCED9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9059"/>
              </p:ext>
            </p:extLst>
          </p:nvPr>
        </p:nvGraphicFramePr>
        <p:xfrm>
          <a:off x="139336" y="1524000"/>
          <a:ext cx="8810976" cy="4127050"/>
        </p:xfrm>
        <a:graphic>
          <a:graphicData uri="http://schemas.openxmlformats.org/drawingml/2006/table">
            <a:tbl>
              <a:tblPr/>
              <a:tblGrid>
                <a:gridCol w="1249480">
                  <a:extLst>
                    <a:ext uri="{9D8B030D-6E8A-4147-A177-3AD203B41FA5}">
                      <a16:colId xmlns:a16="http://schemas.microsoft.com/office/drawing/2014/main" val="3509601189"/>
                    </a:ext>
                  </a:extLst>
                </a:gridCol>
                <a:gridCol w="5580139">
                  <a:extLst>
                    <a:ext uri="{9D8B030D-6E8A-4147-A177-3AD203B41FA5}">
                      <a16:colId xmlns:a16="http://schemas.microsoft.com/office/drawing/2014/main" val="675789523"/>
                    </a:ext>
                  </a:extLst>
                </a:gridCol>
                <a:gridCol w="829229">
                  <a:extLst>
                    <a:ext uri="{9D8B030D-6E8A-4147-A177-3AD203B41FA5}">
                      <a16:colId xmlns:a16="http://schemas.microsoft.com/office/drawing/2014/main" val="95591519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213643640"/>
                    </a:ext>
                  </a:extLst>
                </a:gridCol>
              </a:tblGrid>
              <a:tr h="333870">
                <a:tc>
                  <a:txBody>
                    <a:bodyPr/>
                    <a:lstStyle/>
                    <a:p>
                      <a:pPr algn="r"/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MTR 0-90 Day Part Usage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EQMS Ref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217484"/>
                  </a:ext>
                </a:extLst>
              </a:tr>
              <a:tr h="336341">
                <a:tc>
                  <a:txBody>
                    <a:bodyPr/>
                    <a:lstStyle/>
                    <a:p>
                      <a:pPr algn="r"/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 Description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 of Column HC Controller PCB (700005748/210000400)</a:t>
                      </a:r>
                      <a:endParaRPr lang="en-GB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 Level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773247"/>
                  </a:ext>
                </a:extLst>
              </a:tr>
              <a:tr h="284737">
                <a:tc gridSpan="4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Investigation Details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966649"/>
                  </a:ext>
                </a:extLst>
              </a:tr>
              <a:tr h="2665093">
                <a:tc gridSpan="4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Review of 0-90 Day failures of this PCB indicated a common failure mode for a number of PCB – CH/CHC not detected and identified on Alliance 2695 front screen.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instrument, J19SMH041G, returned for this failure mode. This was evaluated by electrical engineers in Milford.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motor driver chip on PCB 210000400 Rev E. This motor is used to control optional column select valve.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are waiting for return of three failed PCB (for same failure mode) from failures in China (E19SMH130G, G19SMH711G, J18SMH463G).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These additional failed PCB have not yet been received to allow evaluation.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 added to hot parts list and any returns will be evaluated to better understand any failure of this PCB. Aim to establish if any consistent failure mode exists.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667190"/>
                  </a:ext>
                </a:extLst>
              </a:tr>
              <a:tr h="306982">
                <a:tc>
                  <a:txBody>
                    <a:bodyPr/>
                    <a:lstStyle/>
                    <a:p>
                      <a:pPr algn="r"/>
                      <a:r>
                        <a:rPr lang="en-GB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Status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sz="11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8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98763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156B76-9A32-4C3C-887A-9A70A0396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Alliance CHC (186179100). Burnt PSU, PCB and Cable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1ADC67-FE53-4F50-9541-BAD1CCED9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722079"/>
              </p:ext>
            </p:extLst>
          </p:nvPr>
        </p:nvGraphicFramePr>
        <p:xfrm>
          <a:off x="220212" y="1681469"/>
          <a:ext cx="8569353" cy="4379571"/>
        </p:xfrm>
        <a:graphic>
          <a:graphicData uri="http://schemas.openxmlformats.org/drawingml/2006/table">
            <a:tbl>
              <a:tblPr/>
              <a:tblGrid>
                <a:gridCol w="1204295">
                  <a:extLst>
                    <a:ext uri="{9D8B030D-6E8A-4147-A177-3AD203B41FA5}">
                      <a16:colId xmlns:a16="http://schemas.microsoft.com/office/drawing/2014/main" val="3509601189"/>
                    </a:ext>
                  </a:extLst>
                </a:gridCol>
                <a:gridCol w="4853922">
                  <a:extLst>
                    <a:ext uri="{9D8B030D-6E8A-4147-A177-3AD203B41FA5}">
                      <a16:colId xmlns:a16="http://schemas.microsoft.com/office/drawing/2014/main" val="675789523"/>
                    </a:ext>
                  </a:extLst>
                </a:gridCol>
                <a:gridCol w="581252">
                  <a:extLst>
                    <a:ext uri="{9D8B030D-6E8A-4147-A177-3AD203B41FA5}">
                      <a16:colId xmlns:a16="http://schemas.microsoft.com/office/drawing/2014/main" val="3776016366"/>
                    </a:ext>
                  </a:extLst>
                </a:gridCol>
                <a:gridCol w="807687">
                  <a:extLst>
                    <a:ext uri="{9D8B030D-6E8A-4147-A177-3AD203B41FA5}">
                      <a16:colId xmlns:a16="http://schemas.microsoft.com/office/drawing/2014/main" val="955915192"/>
                    </a:ext>
                  </a:extLst>
                </a:gridCol>
                <a:gridCol w="1122197">
                  <a:extLst>
                    <a:ext uri="{9D8B030D-6E8A-4147-A177-3AD203B41FA5}">
                      <a16:colId xmlns:a16="http://schemas.microsoft.com/office/drawing/2014/main" val="4213643640"/>
                    </a:ext>
                  </a:extLst>
                </a:gridCol>
              </a:tblGrid>
              <a:tr h="294869">
                <a:tc>
                  <a:txBody>
                    <a:bodyPr/>
                    <a:lstStyle/>
                    <a:p>
                      <a:pPr algn="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Origin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 (</a:t>
                      </a:r>
                      <a:r>
                        <a:rPr lang="en-US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BEONBKMGH601/ BEIEBJ6DK633)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EQMS Ref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2433900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217484"/>
                  </a:ext>
                </a:extLst>
              </a:tr>
              <a:tr h="297052">
                <a:tc>
                  <a:txBody>
                    <a:bodyPr/>
                    <a:lstStyle/>
                    <a:p>
                      <a:pPr algn="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 Description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Burn damage to PSU (700002138), PCB (700005748), and Cable (441000416)</a:t>
                      </a:r>
                      <a:endParaRPr lang="en-GB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 Level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MODERATE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773247"/>
                  </a:ext>
                </a:extLst>
              </a:tr>
              <a:tr h="251476">
                <a:tc gridSpan="5">
                  <a:txBody>
                    <a:bodyPr/>
                    <a:lstStyle/>
                    <a:p>
                      <a:pPr algn="ct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Investigation Details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966649"/>
                  </a:ext>
                </a:extLst>
              </a:tr>
              <a:tr h="2878375"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Alliance CHC (Blue) – B19SMC246G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Column Temp HW Fault (7) errors and reported smell of burning.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Evidence of overheating/burning to PSU, PCB and connecting cable.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 repaired by replacement of PSU, PCB, Cable and HC engine.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parts currently in transit to Milford to allow evaluation.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 performed.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parts have been lost by courier </a:t>
                      </a:r>
                      <a:r>
                        <a:rPr lang="en-GB" sz="1000" b="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-route to Milford.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 700002138 / </a:t>
                      </a:r>
                      <a:r>
                        <a:rPr lang="en-GB" sz="10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279000520 (</a:t>
                      </a:r>
                      <a:r>
                        <a:rPr lang="en-GB" sz="1000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Power Supply)</a:t>
                      </a:r>
                      <a:endParaRPr lang="en-GB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 Power believe the most likely issue relates to C48 Cap. EE looking at possible change of C48 to a SMT cap with Open Mode (OMD) fault tolerance.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0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68580" marR="68580" marT="34290" marB="34290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9667190"/>
                  </a:ext>
                </a:extLst>
              </a:tr>
              <a:tr h="267194">
                <a:tc>
                  <a:txBody>
                    <a:bodyPr/>
                    <a:lstStyle/>
                    <a:p>
                      <a:pPr algn="r"/>
                      <a:r>
                        <a:rPr lang="en-GB" sz="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Status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GB" sz="8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</a:t>
                      </a:r>
                    </a:p>
                  </a:txBody>
                  <a:tcPr marL="68580" marR="68580" marT="34290" marB="34290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sz="11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92817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ACB6641-4FD9-40D3-AF5E-B090CDDA1AB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6641008" y="2694439"/>
            <a:ext cx="896180" cy="1075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ABE959-31A2-4295-BAF9-C88EDE6BA1B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98596" y="3959488"/>
            <a:ext cx="838592" cy="912586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0FB541-E334-403B-B8B7-F9CB68D72B3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7782887" y="2647814"/>
            <a:ext cx="896180" cy="112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0FA427-61B8-4F1A-8F34-9F7D172731D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4538" y="3990304"/>
            <a:ext cx="838592" cy="9125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0714164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46845B-E139-4636-AF91-E7838C53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Manager Improvement Project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340143C-ECDF-4C4F-B99C-35646B9B8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19337"/>
            <a:ext cx="7620000" cy="221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53E462-38B8-410A-9BCD-2495E45E731F}"/>
              </a:ext>
            </a:extLst>
          </p:cNvPr>
          <p:cNvSpPr txBox="1"/>
          <p:nvPr/>
        </p:nvSpPr>
        <p:spPr>
          <a:xfrm>
            <a:off x="990600" y="1600200"/>
            <a:ext cx="3733800" cy="30777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No new updates for the upcoming changes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E0553-AACF-46AA-953C-23AB886C3140}"/>
              </a:ext>
            </a:extLst>
          </p:cNvPr>
          <p:cNvSpPr txBox="1"/>
          <p:nvPr/>
        </p:nvSpPr>
        <p:spPr>
          <a:xfrm>
            <a:off x="685800" y="4800600"/>
            <a:ext cx="4267200" cy="430887"/>
          </a:xfrm>
          <a:prstGeom prst="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dirty="0">
                <a:latin typeface="Arial"/>
                <a:cs typeface="Arial"/>
              </a:rPr>
              <a:t>Implementation dates for remaining improvements are not known.</a:t>
            </a:r>
          </a:p>
          <a:p>
            <a:r>
              <a:rPr lang="en-GB" sz="1100" dirty="0">
                <a:latin typeface="Arial"/>
                <a:cs typeface="Arial"/>
              </a:rPr>
              <a:t>Engineering resource focused on Pathfinder project at this time.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07BA68-741C-4458-8624-FD62C30B17EF}"/>
              </a:ext>
            </a:extLst>
          </p:cNvPr>
          <p:cNvSpPr txBox="1"/>
          <p:nvPr/>
        </p:nvSpPr>
        <p:spPr>
          <a:xfrm>
            <a:off x="6705600" y="3428999"/>
            <a:ext cx="1447800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Arial"/>
                <a:cs typeface="Arial"/>
              </a:rPr>
              <a:t>TBD</a:t>
            </a:r>
          </a:p>
        </p:txBody>
      </p:sp>
    </p:spTree>
    <p:extLst>
      <p:ext uri="{BB962C8B-B14F-4D97-AF65-F5344CB8AC3E}">
        <p14:creationId xmlns:p14="http://schemas.microsoft.com/office/powerpoint/2010/main" val="1582044131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F3774-51E7-42E6-A180-83612BA5A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KBD5209</a:t>
            </a:r>
          </a:p>
          <a:p>
            <a:pPr lvl="1"/>
            <a:endParaRPr lang="en-US" sz="1200" dirty="0"/>
          </a:p>
          <a:p>
            <a:pPr lvl="1"/>
            <a:r>
              <a:rPr lang="en-US" sz="1600" dirty="0"/>
              <a:t>Returned from South Korea due to a ‘noisy’ turbo pump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RCA performed in Wilmslow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Fault not reproduced and QDA found to be fully functional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No Fault Found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2EDB6F-E05D-4871-8C72-47B4A73A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QDA Returned Instrument RCA</a:t>
            </a:r>
          </a:p>
        </p:txBody>
      </p:sp>
    </p:spTree>
    <p:extLst>
      <p:ext uri="{BB962C8B-B14F-4D97-AF65-F5344CB8AC3E}">
        <p14:creationId xmlns:p14="http://schemas.microsoft.com/office/powerpoint/2010/main" val="2468952191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F3774-51E7-42E6-A180-83612BA5A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KBD5266</a:t>
            </a:r>
          </a:p>
          <a:p>
            <a:pPr lvl="1"/>
            <a:endParaRPr lang="en-US" sz="1200" dirty="0"/>
          </a:p>
          <a:p>
            <a:pPr lvl="1"/>
            <a:r>
              <a:rPr lang="en-US" sz="1600" dirty="0"/>
              <a:t>Returned from Germany due to no beam in Positive Ion at Install</a:t>
            </a:r>
          </a:p>
          <a:p>
            <a:pPr lvl="1"/>
            <a:r>
              <a:rPr lang="en-US" sz="1600" dirty="0"/>
              <a:t>RCA performed in Wilmslow, Fault reported on site present</a:t>
            </a:r>
          </a:p>
          <a:p>
            <a:pPr lvl="1"/>
            <a:r>
              <a:rPr lang="en-US" sz="1600" dirty="0"/>
              <a:t>Source offset voltage was not applying the correct voltage in Positive Ion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marL="233362" lvl="1" indent="0">
              <a:buNone/>
            </a:pPr>
            <a:endParaRPr lang="en-US" sz="1600" dirty="0"/>
          </a:p>
          <a:p>
            <a:pPr lvl="1"/>
            <a:r>
              <a:rPr lang="en-US" sz="1600" dirty="0"/>
              <a:t>RCA found the fault to be caused by failure of an electronic component on the DCC and not caused by any physical damage of the DCC.</a:t>
            </a:r>
          </a:p>
          <a:p>
            <a:pPr lvl="1"/>
            <a:r>
              <a:rPr lang="en-US" sz="1600" dirty="0"/>
              <a:t>We will continue to monitor for similar failures but at this time there is no corrective action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2EDB6F-E05D-4871-8C72-47B4A73A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QDA Returned Instrument RCA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3C3A1-A109-46B9-9C5B-0C0A2B062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124200"/>
            <a:ext cx="505777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00261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89320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 cmpd="sng" algn="ctr">
          <a:solidFill>
            <a:srgbClr val="92D05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  <a:ln w="19050">
          <a:solidFill>
            <a:schemeClr val="accent2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100"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7" id="{7A996496-BD85-F149-AE4B-43B6B2BF3A17}" vid="{F6A9DE48-C455-754F-9FB8-4172754AAC22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7" id="{7A996496-BD85-F149-AE4B-43B6B2BF3A17}" vid="{7B4527C9-46F3-6645-AC87-331CAA607BB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B19F1B0530554EA256FDC97C56A841" ma:contentTypeVersion="13" ma:contentTypeDescription="Create a new document." ma:contentTypeScope="" ma:versionID="aa4f2bc87f8c8e388bd7d9ebe64c5aba">
  <xsd:schema xmlns:xsd="http://www.w3.org/2001/XMLSchema" xmlns:xs="http://www.w3.org/2001/XMLSchema" xmlns:p="http://schemas.microsoft.com/office/2006/metadata/properties" xmlns:ns3="910881b1-c57f-4718-ba03-4c0e5c60cc88" xmlns:ns4="43f59f97-a7ac-40c1-b5a6-47476df2f996" targetNamespace="http://schemas.microsoft.com/office/2006/metadata/properties" ma:root="true" ma:fieldsID="23c8694b6043e9952d88ea4e0342eb45" ns3:_="" ns4:_="">
    <xsd:import namespace="910881b1-c57f-4718-ba03-4c0e5c60cc88"/>
    <xsd:import namespace="43f59f97-a7ac-40c1-b5a6-47476df2f9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0881b1-c57f-4718-ba03-4c0e5c60c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f59f97-a7ac-40c1-b5a6-47476df2f99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1C7343-6B8D-4092-A41B-59814A173F0E}">
  <ds:schemaRefs>
    <ds:schemaRef ds:uri="http://purl.org/dc/terms/"/>
    <ds:schemaRef ds:uri="43f59f97-a7ac-40c1-b5a6-47476df2f996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910881b1-c57f-4718-ba03-4c0e5c60cc88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10403DA-8937-45A6-9040-6B1A96E71F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0881b1-c57f-4718-ba03-4c0e5c60cc88"/>
    <ds:schemaRef ds:uri="43f59f97-a7ac-40c1-b5a6-47476df2f9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CF8827-7B7A-45F5-BFDE-D7F577100C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 Waters standard 4-3</Template>
  <TotalTime>10418</TotalTime>
  <Words>764</Words>
  <Application>Microsoft Office PowerPoint</Application>
  <PresentationFormat>On-screen Show (4:3)</PresentationFormat>
  <Paragraphs>121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  MTR Field Data February 2020</vt:lpstr>
      <vt:lpstr>Venture – Parts usage 0-90 days  High Impact Parts DOM Jan 2016 – Jan 2020</vt:lpstr>
      <vt:lpstr>Comments</vt:lpstr>
      <vt:lpstr>ASSY, PCB, COLUMN H/C CONTROLLER (210000400/700005748)</vt:lpstr>
      <vt:lpstr>Alliance CHC (186179100). Burnt PSU, PCB and Cable</vt:lpstr>
      <vt:lpstr>Sample Manager Improvement Project</vt:lpstr>
      <vt:lpstr>QDA Returned Instrument RCA</vt:lpstr>
      <vt:lpstr>QDA Returned Instrument RCA</vt:lpstr>
      <vt:lpstr>PowerPoint Presentation</vt:lpstr>
    </vt:vector>
  </TitlesOfParts>
  <Company>Waters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McNamara</dc:creator>
  <cp:lastModifiedBy>Dominic Lagan</cp:lastModifiedBy>
  <cp:revision>136</cp:revision>
  <dcterms:created xsi:type="dcterms:W3CDTF">2019-01-15T15:13:14Z</dcterms:created>
  <dcterms:modified xsi:type="dcterms:W3CDTF">2020-03-19T08:38:01Z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0x010100F9B19F1B0530554EA256FDC97C56A841</vt:lpwstr>
  </property>
</Properties>
</file>