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721" r:id="rId4"/>
  </p:sldMasterIdLst>
  <p:sldIdLst>
    <p:sldId id="256" r:id="rId5"/>
    <p:sldId id="266" r:id="rId6"/>
    <p:sldId id="258" r:id="rId7"/>
    <p:sldId id="283" r:id="rId8"/>
    <p:sldId id="286" r:id="rId9"/>
    <p:sldId id="284" r:id="rId10"/>
    <p:sldId id="287" r:id="rId11"/>
    <p:sldId id="261" r:id="rId12"/>
  </p:sldIdLst>
  <p:sldSz cx="16257588" cy="9144000"/>
  <p:notesSz cx="7010400" cy="9296400"/>
  <p:defaultTextStyle>
    <a:defPPr>
      <a:defRPr lang="en-US"/>
    </a:defPPr>
    <a:lvl1pPr marL="0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544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0896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6343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178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27234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2684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7812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03577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05" userDrawn="1">
          <p15:clr>
            <a:srgbClr val="A4A3A4"/>
          </p15:clr>
        </p15:guide>
        <p15:guide id="2" pos="2073" userDrawn="1">
          <p15:clr>
            <a:srgbClr val="A4A3A4"/>
          </p15:clr>
        </p15:guide>
        <p15:guide id="3" orient="horz" pos="3288" userDrawn="1">
          <p15:clr>
            <a:srgbClr val="A4A3A4"/>
          </p15:clr>
        </p15:guide>
        <p15:guide id="4" orient="horz" pos="2880">
          <p15:clr>
            <a:srgbClr val="A4A3A4"/>
          </p15:clr>
        </p15:guide>
        <p15:guide id="5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78" autoAdjust="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606" y="-96"/>
      </p:cViewPr>
      <p:guideLst>
        <p:guide orient="horz" pos="4105"/>
        <p:guide orient="horz" pos="3288"/>
        <p:guide orient="horz" pos="2880"/>
        <p:guide pos="2073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>
          <a:xfrm>
            <a:off x="165214" y="8181219"/>
            <a:ext cx="3793437" cy="358740"/>
          </a:xfrm>
        </p:spPr>
        <p:txBody>
          <a:bodyPr/>
          <a:lstStyle>
            <a:lvl1pPr algn="l">
              <a:defRPr sz="2100"/>
            </a:lvl1pPr>
          </a:lstStyle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5217" y="8525654"/>
            <a:ext cx="2795617" cy="425743"/>
          </a:xfrm>
          <a:prstGeom prst="rect">
            <a:avLst/>
          </a:prstGeom>
          <a:noFill/>
        </p:spPr>
        <p:txBody>
          <a:bodyPr wrap="square" lIns="162547" tIns="81273" rIns="162547" bIns="81273" rtlCol="0">
            <a:spAutoFit/>
          </a:bodyPr>
          <a:lstStyle/>
          <a:p>
            <a:r>
              <a:rPr lang="en-US" sz="1700" b="1" spc="52" dirty="0">
                <a:solidFill>
                  <a:srgbClr val="FFFFFF"/>
                </a:solidFill>
                <a:latin typeface="+mj-lt"/>
              </a:rPr>
              <a:t>CONFIDENTIAL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985382" y="6822624"/>
            <a:ext cx="7430157" cy="1070768"/>
          </a:xfrm>
          <a:prstGeom prst="rect">
            <a:avLst/>
          </a:prstGeom>
        </p:spPr>
        <p:txBody>
          <a:bodyPr vert="horz" lIns="162547" tIns="81273" rIns="162547" bIns="81273" anchor="b"/>
          <a:lstStyle>
            <a:lvl1pPr marL="0" marR="0" indent="0" algn="r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spc="0" baseline="0">
                <a:solidFill>
                  <a:srgbClr val="FFFFFF"/>
                </a:solidFill>
              </a:defRPr>
            </a:lvl1pPr>
          </a:lstStyle>
          <a:p>
            <a:pPr marL="0" marR="0" lvl="0" indent="0" algn="r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A Presentation Title That Can Go On Two Lines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852602" y="7911751"/>
            <a:ext cx="3562935" cy="620053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indent="0" algn="r">
              <a:lnSpc>
                <a:spcPct val="90000"/>
              </a:lnSpc>
              <a:buNone/>
              <a:defRPr sz="29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1852602" y="8531802"/>
            <a:ext cx="3562935" cy="41616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indent="0" algn="r">
              <a:lnSpc>
                <a:spcPct val="90000"/>
              </a:lnSpc>
              <a:buNone/>
              <a:defRPr sz="2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69220067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165214" y="8181219"/>
            <a:ext cx="3793437" cy="358740"/>
          </a:xfrm>
        </p:spPr>
        <p:txBody>
          <a:bodyPr/>
          <a:lstStyle>
            <a:lvl1pPr algn="l">
              <a:defRPr sz="2100"/>
            </a:lvl1pPr>
          </a:lstStyle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5217" y="8525654"/>
            <a:ext cx="2795617" cy="425743"/>
          </a:xfrm>
          <a:prstGeom prst="rect">
            <a:avLst/>
          </a:prstGeom>
          <a:noFill/>
        </p:spPr>
        <p:txBody>
          <a:bodyPr wrap="square" lIns="162547" tIns="81273" rIns="162547" bIns="81273" rtlCol="0">
            <a:spAutoFit/>
          </a:bodyPr>
          <a:lstStyle/>
          <a:p>
            <a:r>
              <a:rPr lang="en-US" sz="1700" b="1" spc="52" dirty="0">
                <a:solidFill>
                  <a:srgbClr val="FFFFFF"/>
                </a:solidFill>
                <a:latin typeface="+mj-lt"/>
              </a:rPr>
              <a:t>CONFIDENTIAL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985382" y="6235249"/>
            <a:ext cx="7430157" cy="1070768"/>
          </a:xfrm>
          <a:prstGeom prst="rect">
            <a:avLst/>
          </a:prstGeom>
        </p:spPr>
        <p:txBody>
          <a:bodyPr vert="horz" lIns="162547" tIns="81273" rIns="162547" bIns="81273" anchor="b"/>
          <a:lstStyle>
            <a:lvl1pPr marL="0" marR="0" indent="0" algn="r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spc="0" baseline="0">
                <a:solidFill>
                  <a:srgbClr val="FFFFFF"/>
                </a:solidFill>
              </a:defRPr>
            </a:lvl1pPr>
          </a:lstStyle>
          <a:p>
            <a:pPr marL="0" marR="0" lvl="0" indent="0" algn="r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A Presentation Title That Can Go On Two Lines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852602" y="7324376"/>
            <a:ext cx="3562935" cy="620053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indent="0" algn="r">
              <a:lnSpc>
                <a:spcPct val="90000"/>
              </a:lnSpc>
              <a:buNone/>
              <a:defRPr sz="29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1852602" y="7944427"/>
            <a:ext cx="3562935" cy="41616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indent="0" algn="r">
              <a:lnSpc>
                <a:spcPct val="90000"/>
              </a:lnSpc>
              <a:buNone/>
              <a:defRPr sz="2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12881" y="4205115"/>
            <a:ext cx="14631829" cy="815756"/>
          </a:xfrm>
          <a:prstGeom prst="rect">
            <a:avLst/>
          </a:prstGeom>
        </p:spPr>
        <p:txBody>
          <a:bodyPr vert="horz">
            <a:noAutofit/>
          </a:bodyPr>
          <a:lstStyle>
            <a:lvl1pPr algn="ctr">
              <a:defRPr sz="5700" b="1" spc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3521206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16553" y="1629364"/>
            <a:ext cx="15624915" cy="829104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16553" y="2458470"/>
            <a:ext cx="15624915" cy="1421567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500" b="1">
                <a:solidFill>
                  <a:srgbClr val="787878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Decima</a:t>
            </a:r>
            <a:r>
              <a:rPr lang="en-US" dirty="0"/>
              <a:t> </a:t>
            </a:r>
            <a:r>
              <a:rPr lang="en-US" dirty="0" err="1"/>
              <a:t>eodem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typi</a:t>
            </a:r>
            <a:r>
              <a:rPr lang="en-US" dirty="0"/>
              <a:t>,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4139260"/>
            <a:ext cx="10898606" cy="415525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</p:spTree>
    <p:extLst>
      <p:ext uri="{BB962C8B-B14F-4D97-AF65-F5344CB8AC3E}">
        <p14:creationId xmlns:p14="http://schemas.microsoft.com/office/powerpoint/2010/main" val="115404124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and Content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0"/>
            <a:ext cx="728580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5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6" y="1629364"/>
            <a:ext cx="7285375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8117211" y="1629364"/>
            <a:ext cx="7808912" cy="6397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4956109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and Content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  <p:sp>
        <p:nvSpPr>
          <p:cNvPr id="7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0"/>
            <a:ext cx="728580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FFFFFF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FFFFFF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6" y="1629364"/>
            <a:ext cx="7285375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chemeClr val="bg1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9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8117211" y="1629364"/>
            <a:ext cx="7808912" cy="6397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16560972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lunm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0" y="2615260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1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17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6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4301756" y="2615260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1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17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302190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306933" y="2615260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1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17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8307367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292569" y="2615260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1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17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12293002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9657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nm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0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98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5630304" y="2615260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5630778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10924949" y="2615260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0925425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0394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2"/>
            <a:ext cx="15666442" cy="11539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dirty="0"/>
              <a:t>Subject Divider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7247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gn Off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2"/>
            <a:ext cx="15666442" cy="11539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4600" baseline="0"/>
            </a:lvl1pPr>
          </a:lstStyle>
          <a:p>
            <a:r>
              <a:rPr lang="en-US" dirty="0"/>
              <a:t>Sign-Off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4325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5431" y="847513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l">
              <a:defRPr sz="1700">
                <a:solidFill>
                  <a:schemeClr val="bg1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1592015" y="3913482"/>
            <a:ext cx="13073561" cy="1153977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/>
          <a:p>
            <a:r>
              <a:rPr lang="en-US" dirty="0"/>
              <a:t>Subject Divider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2"/>
          </p:nvPr>
        </p:nvSpPr>
        <p:spPr>
          <a:xfrm>
            <a:off x="11607045" y="846165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r">
              <a:defRPr sz="2100">
                <a:solidFill>
                  <a:schemeClr val="bg1"/>
                </a:solidFill>
              </a:defRPr>
            </a:lvl1pPr>
          </a:lstStyle>
          <a:p>
            <a:fld id="{6F608DB8-9692-5242-ABBC-2F0A48AC2060}" type="datetime1">
              <a:rPr lang="en-US" smtClean="0"/>
              <a:t>1/24/2019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4" r:id="rId2"/>
    <p:sldLayoutId id="2147483724" r:id="rId3"/>
    <p:sldLayoutId id="2147483725" r:id="rId4"/>
    <p:sldLayoutId id="2147483735" r:id="rId5"/>
    <p:sldLayoutId id="2147483732" r:id="rId6"/>
    <p:sldLayoutId id="2147483733" r:id="rId7"/>
    <p:sldLayoutId id="2147483728" r:id="rId8"/>
    <p:sldLayoutId id="2147483729" r:id="rId9"/>
  </p:sldLayoutIdLst>
  <p:hf hdr="0" ftr="0" dt="0"/>
  <p:txStyles>
    <p:titleStyle>
      <a:lvl1pPr algn="l" defTabSz="812731" rtl="0" eaLnBrk="1" latinLnBrk="0" hangingPunct="1">
        <a:spcBef>
          <a:spcPct val="0"/>
        </a:spcBef>
        <a:buNone/>
        <a:defRPr sz="4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609549" indent="-609549" algn="l" defTabSz="812731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0690" indent="-507957" algn="l" defTabSz="812731" rtl="0" eaLnBrk="1" latinLnBrk="0" hangingPunct="1">
        <a:spcBef>
          <a:spcPct val="20000"/>
        </a:spcBef>
        <a:buFont typeface="Arial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31829" indent="-406366" algn="l" defTabSz="812731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44560" indent="-406366" algn="l" defTabSz="812731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292" indent="-406366" algn="l" defTabSz="812731" rtl="0" eaLnBrk="1" latinLnBrk="0" hangingPunct="1">
        <a:spcBef>
          <a:spcPct val="20000"/>
        </a:spcBef>
        <a:buFont typeface="Arial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023" indent="-406366" algn="l" defTabSz="812731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754" indent="-406366" algn="l" defTabSz="812731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486" indent="-406366" algn="l" defTabSz="812731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217" indent="-406366" algn="l" defTabSz="812731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31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463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194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0927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658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390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121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1852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679831" y="7117492"/>
            <a:ext cx="10157739" cy="1311283"/>
          </a:xfrm>
        </p:spPr>
        <p:txBody>
          <a:bodyPr/>
          <a:lstStyle/>
          <a:p>
            <a:r>
              <a:rPr lang="en-US" dirty="0" smtClean="0"/>
              <a:t>ICT Fixture# 9406-11 Y1 frequency test issue</a:t>
            </a:r>
            <a:endParaRPr lang="en-US" dirty="0"/>
          </a:p>
          <a:p>
            <a:r>
              <a:rPr lang="en-US" dirty="0" smtClean="0"/>
              <a:t>(For model 210000562)</a:t>
            </a:r>
          </a:p>
          <a:p>
            <a:r>
              <a:rPr lang="en-US" dirty="0" smtClean="0"/>
              <a:t>Prepared by : Alex Wong &amp; SJ Sua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09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15624484" cy="837259"/>
          </a:xfrm>
        </p:spPr>
        <p:txBody>
          <a:bodyPr/>
          <a:lstStyle/>
          <a:p>
            <a:r>
              <a:rPr lang="en-US" b="0" dirty="0"/>
              <a:t>Problem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6627" y="1680516"/>
            <a:ext cx="108152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50000"/>
                  </a:schemeClr>
                </a:solidFill>
              </a:rPr>
              <a:t>Detected ICT test for model WATH-WT210000562 failed Y1 frequency testing.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ICT fixture ID# 9406-11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Expected value : 12MHz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Test measurement : 0 MHz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28" y="3509318"/>
            <a:ext cx="14483041" cy="510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9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15624484" cy="837259"/>
          </a:xfrm>
        </p:spPr>
        <p:txBody>
          <a:bodyPr/>
          <a:lstStyle/>
          <a:p>
            <a:r>
              <a:rPr lang="en-US" b="0" dirty="0" smtClean="0"/>
              <a:t>Finding - 1</a:t>
            </a:r>
            <a:endParaRPr lang="en-US" b="0" dirty="0"/>
          </a:p>
        </p:txBody>
      </p:sp>
      <p:sp>
        <p:nvSpPr>
          <p:cNvPr id="2" name="TextBox 1"/>
          <p:cNvSpPr txBox="1"/>
          <p:nvPr/>
        </p:nvSpPr>
        <p:spPr>
          <a:xfrm>
            <a:off x="407773" y="1742303"/>
            <a:ext cx="15216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Troubleshooting done found </a:t>
            </a:r>
            <a:r>
              <a:rPr lang="en-US" sz="2400" dirty="0">
                <a:solidFill>
                  <a:schemeClr val="tx2"/>
                </a:solidFill>
              </a:rPr>
              <a:t>out </a:t>
            </a:r>
            <a:r>
              <a:rPr lang="en-US" sz="2400" dirty="0" smtClean="0">
                <a:solidFill>
                  <a:schemeClr val="tx2"/>
                </a:solidFill>
              </a:rPr>
              <a:t>it was caused from </a:t>
            </a:r>
            <a:r>
              <a:rPr lang="en-US" sz="2400" dirty="0">
                <a:solidFill>
                  <a:schemeClr val="tx2"/>
                </a:solidFill>
              </a:rPr>
              <a:t>the fixture internal hardware (</a:t>
            </a:r>
            <a:r>
              <a:rPr lang="en-US" sz="2400" dirty="0" err="1">
                <a:solidFill>
                  <a:schemeClr val="tx2"/>
                </a:solidFill>
              </a:rPr>
              <a:t>Testware</a:t>
            </a:r>
            <a:r>
              <a:rPr lang="en-US" sz="2400" dirty="0">
                <a:solidFill>
                  <a:schemeClr val="tx2"/>
                </a:solidFill>
              </a:rPr>
              <a:t> Frequency Board) </a:t>
            </a:r>
            <a:r>
              <a:rPr lang="en-US" sz="2400" dirty="0" smtClean="0">
                <a:solidFill>
                  <a:schemeClr val="tx2"/>
                </a:solidFill>
              </a:rPr>
              <a:t>faulty.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3210" y="2677106"/>
            <a:ext cx="7377453" cy="57254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27" y="2788197"/>
            <a:ext cx="7286744" cy="561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3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xmlns="" id="{20CCE34A-5903-4AB7-85C0-E814D52AE780}"/>
              </a:ext>
            </a:extLst>
          </p:cNvPr>
          <p:cNvSpPr txBox="1">
            <a:spLocks/>
          </p:cNvSpPr>
          <p:nvPr/>
        </p:nvSpPr>
        <p:spPr>
          <a:xfrm>
            <a:off x="0" y="65068"/>
            <a:ext cx="15567334" cy="799159"/>
          </a:xfrm>
          <a:prstGeom prst="rect">
            <a:avLst/>
          </a:prstGeom>
        </p:spPr>
        <p:txBody>
          <a:bodyPr vert="horz" lIns="162547" tIns="81273" rIns="162547" bIns="81273" rtlCol="0" anchor="ctr">
            <a:noAutofit/>
          </a:bodyPr>
          <a:lstStyle>
            <a:lvl1pPr algn="l" defTabSz="812731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 smtClean="0"/>
              <a:t>Action</a:t>
            </a:r>
            <a:endParaRPr lang="en-US" b="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0069" y="1591045"/>
            <a:ext cx="15484415" cy="704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609600" indent="-60960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>
              <a:lnSpc>
                <a:spcPct val="125000"/>
              </a:lnSpc>
            </a:pPr>
            <a:endParaRPr lang="en-US" sz="2400" dirty="0" smtClean="0">
              <a:solidFill>
                <a:schemeClr val="tx2"/>
              </a:solidFill>
              <a:latin typeface="Arial Narrow" panose="020B0606020202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5000"/>
              </a:lnSpc>
            </a:pPr>
            <a:endParaRPr lang="en-US" sz="2400" dirty="0">
              <a:solidFill>
                <a:schemeClr val="tx2"/>
              </a:solidFill>
              <a:latin typeface="Arial Narrow" panose="020B0606020202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5000"/>
              </a:lnSpc>
            </a:pPr>
            <a:endParaRPr lang="en-US" sz="2400" dirty="0">
              <a:solidFill>
                <a:schemeClr val="accent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25000"/>
              </a:lnSpc>
              <a:buAutoNum type="arabicPeriod"/>
            </a:pP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</a:pPr>
            <a:r>
              <a:rPr lang="en-US" altLang="ms-MY" sz="2400" dirty="0">
                <a:solidFill>
                  <a:schemeClr val="tx2"/>
                </a:solidFill>
                <a:latin typeface="Calibri" panose="020F0502020204030204" pitchFamily="34" charset="0"/>
              </a:rPr>
              <a:t>           </a:t>
            </a:r>
          </a:p>
          <a:p>
            <a:pPr>
              <a:lnSpc>
                <a:spcPct val="125000"/>
              </a:lnSpc>
            </a:pPr>
            <a:endParaRPr lang="en-US" altLang="ms-MY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>
              <a:lnSpc>
                <a:spcPct val="125000"/>
              </a:lnSpc>
            </a:pPr>
            <a:endParaRPr lang="en-US" altLang="ms-MY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>
              <a:lnSpc>
                <a:spcPct val="125000"/>
              </a:lnSpc>
            </a:pPr>
            <a:endParaRPr lang="en-US" altLang="ms-MY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>
              <a:lnSpc>
                <a:spcPct val="125000"/>
              </a:lnSpc>
            </a:pPr>
            <a:endParaRPr lang="en-US" altLang="ms-MY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AutoNum type="arabicParenR" startAt="2"/>
            </a:pPr>
            <a:endParaRPr lang="en-US" altLang="ms-MY" sz="18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r>
              <a:rPr lang="en-US" altLang="ms-MY" sz="1400" dirty="0"/>
              <a:t>	</a:t>
            </a:r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506626" y="2001795"/>
            <a:ext cx="141361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Unable to obtain the </a:t>
            </a:r>
            <a:r>
              <a:rPr lang="en-US" sz="2400" dirty="0" err="1" smtClean="0"/>
              <a:t>Testware</a:t>
            </a:r>
            <a:r>
              <a:rPr lang="en-US" sz="2400" dirty="0" smtClean="0"/>
              <a:t> Frequency Board for replacement. </a:t>
            </a:r>
          </a:p>
          <a:p>
            <a:r>
              <a:rPr lang="en-US" sz="2400" dirty="0" smtClean="0"/>
              <a:t>To fix the issue, some changes make as described in below;</a:t>
            </a:r>
          </a:p>
          <a:p>
            <a:endParaRPr lang="en-US" sz="2400" dirty="0" smtClean="0"/>
          </a:p>
          <a:p>
            <a:r>
              <a:rPr lang="en-US" sz="2400" dirty="0" smtClean="0"/>
              <a:t>1, </a:t>
            </a:r>
            <a:r>
              <a:rPr lang="en-US" sz="2400" dirty="0"/>
              <a:t>Hardware </a:t>
            </a:r>
            <a:r>
              <a:rPr lang="en-US" sz="2400" dirty="0" smtClean="0"/>
              <a:t>change.</a:t>
            </a:r>
            <a:endParaRPr lang="en-US" sz="2400" dirty="0"/>
          </a:p>
          <a:p>
            <a:r>
              <a:rPr lang="en-US" sz="2400" dirty="0"/>
              <a:t>    Rewired nail number 34 (L3 pin2) direct to fixture interface BON (bypass the </a:t>
            </a:r>
            <a:r>
              <a:rPr lang="en-US" sz="2400" dirty="0" err="1"/>
              <a:t>Testware</a:t>
            </a:r>
            <a:r>
              <a:rPr lang="en-US" sz="2400" dirty="0"/>
              <a:t> Frequency    board). </a:t>
            </a:r>
          </a:p>
          <a:p>
            <a:endParaRPr lang="en-US" sz="2400" dirty="0"/>
          </a:p>
          <a:p>
            <a:r>
              <a:rPr lang="en-US" sz="2400" dirty="0"/>
              <a:t>2</a:t>
            </a:r>
            <a:r>
              <a:rPr lang="en-US" sz="2400" dirty="0" smtClean="0"/>
              <a:t>, Software change.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Revised existing test script (.</a:t>
            </a:r>
            <a:r>
              <a:rPr lang="en-US" sz="2400" dirty="0" err="1" smtClean="0"/>
              <a:t>tpg</a:t>
            </a:r>
            <a:r>
              <a:rPr lang="en-US" sz="2400" dirty="0" smtClean="0"/>
              <a:t>) by direct frequency test using the </a:t>
            </a:r>
            <a:r>
              <a:rPr lang="en-US" sz="2400" dirty="0" err="1" smtClean="0"/>
              <a:t>GenRad</a:t>
            </a:r>
            <a:r>
              <a:rPr lang="en-US" sz="2400" dirty="0" smtClean="0"/>
              <a:t> ICT system AFTM card.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The refer to next page for the detail of changes.</a:t>
            </a:r>
            <a:endParaRPr lang="en-US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8138062"/>
              </p:ext>
            </p:extLst>
          </p:nvPr>
        </p:nvGraphicFramePr>
        <p:xfrm>
          <a:off x="906618" y="6046511"/>
          <a:ext cx="94456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Packager Shell Object" showAsIcon="1" r:id="rId3" imgW="944280" imgH="478800" progId="Package">
                  <p:embed/>
                </p:oleObj>
              </mc:Choice>
              <mc:Fallback>
                <p:oleObj name="Packager Shell Object" showAsIcon="1" r:id="rId3" imgW="944280" imgH="478800" progId="Package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6618" y="6046511"/>
                        <a:ext cx="944563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9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xmlns="" id="{20CCE34A-5903-4AB7-85C0-E814D52AE780}"/>
              </a:ext>
            </a:extLst>
          </p:cNvPr>
          <p:cNvSpPr txBox="1">
            <a:spLocks/>
          </p:cNvSpPr>
          <p:nvPr/>
        </p:nvSpPr>
        <p:spPr>
          <a:xfrm>
            <a:off x="0" y="65068"/>
            <a:ext cx="15567334" cy="799159"/>
          </a:xfrm>
          <a:prstGeom prst="rect">
            <a:avLst/>
          </a:prstGeom>
        </p:spPr>
        <p:txBody>
          <a:bodyPr vert="horz" lIns="162547" tIns="81273" rIns="162547" bIns="81273" rtlCol="0" anchor="ctr">
            <a:noAutofit/>
          </a:bodyPr>
          <a:lstStyle>
            <a:lvl1pPr algn="l" defTabSz="812731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0" dirty="0" smtClean="0"/>
              <a:t>Action – Software changes</a:t>
            </a:r>
            <a:endParaRPr lang="en-US" b="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0069" y="1591045"/>
            <a:ext cx="15775434" cy="704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609600" indent="-60960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>
              <a:lnSpc>
                <a:spcPct val="125000"/>
              </a:lnSpc>
            </a:pPr>
            <a:endParaRPr lang="en-US" sz="2400" dirty="0" smtClean="0">
              <a:solidFill>
                <a:schemeClr val="tx2"/>
              </a:solidFill>
              <a:latin typeface="Arial Narrow" panose="020B0606020202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5000"/>
              </a:lnSpc>
            </a:pPr>
            <a:endParaRPr lang="en-US" sz="2400" dirty="0">
              <a:solidFill>
                <a:schemeClr val="tx2"/>
              </a:solidFill>
              <a:latin typeface="Arial Narrow" panose="020B0606020202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5000"/>
              </a:lnSpc>
            </a:pPr>
            <a:endParaRPr lang="en-US" sz="2400" dirty="0">
              <a:solidFill>
                <a:schemeClr val="accent1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457200" indent="-457200">
              <a:lnSpc>
                <a:spcPct val="125000"/>
              </a:lnSpc>
              <a:buAutoNum type="arabicPeriod"/>
            </a:pP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25000"/>
              </a:lnSpc>
            </a:pPr>
            <a:r>
              <a:rPr lang="en-US" altLang="ms-MY" sz="2400" dirty="0">
                <a:solidFill>
                  <a:schemeClr val="tx2"/>
                </a:solidFill>
                <a:latin typeface="Calibri" panose="020F0502020204030204" pitchFamily="34" charset="0"/>
              </a:rPr>
              <a:t>           </a:t>
            </a:r>
          </a:p>
          <a:p>
            <a:pPr>
              <a:lnSpc>
                <a:spcPct val="125000"/>
              </a:lnSpc>
            </a:pPr>
            <a:endParaRPr lang="en-US" altLang="ms-MY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>
              <a:lnSpc>
                <a:spcPct val="125000"/>
              </a:lnSpc>
            </a:pPr>
            <a:endParaRPr lang="en-US" altLang="ms-MY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>
              <a:lnSpc>
                <a:spcPct val="125000"/>
              </a:lnSpc>
            </a:pPr>
            <a:endParaRPr lang="en-US" altLang="ms-MY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>
              <a:lnSpc>
                <a:spcPct val="125000"/>
              </a:lnSpc>
            </a:pPr>
            <a:endParaRPr lang="en-US" altLang="ms-MY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AutoNum type="arabicParenR" startAt="2"/>
            </a:pPr>
            <a:endParaRPr lang="en-US" altLang="ms-MY" sz="18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r>
              <a:rPr lang="en-US" altLang="ms-MY" sz="1400" dirty="0"/>
              <a:t>	</a:t>
            </a:r>
          </a:p>
          <a:p>
            <a:pPr eaLnBrk="1" hangingPunct="1">
              <a:lnSpc>
                <a:spcPct val="125000"/>
              </a:lnSpc>
              <a:buFont typeface="Times" panose="02020603050405020304" pitchFamily="18" charset="0"/>
              <a:buNone/>
            </a:pPr>
            <a:endParaRPr lang="en-US" altLang="ms-MY" sz="1400" dirty="0"/>
          </a:p>
        </p:txBody>
      </p:sp>
      <p:sp>
        <p:nvSpPr>
          <p:cNvPr id="5" name="Rectangle 4"/>
          <p:cNvSpPr/>
          <p:nvPr/>
        </p:nvSpPr>
        <p:spPr>
          <a:xfrm>
            <a:off x="852653" y="2217581"/>
            <a:ext cx="6153628" cy="674030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800" dirty="0"/>
              <a:t>/*** OLD Frequency Test </a:t>
            </a:r>
          </a:p>
          <a:p>
            <a:r>
              <a:rPr lang="en-US" sz="800" dirty="0"/>
              <a:t>SET PIO(1) RLY(CLOSE 3);	/* FREQUENCY TO MEASUREMENT BD */</a:t>
            </a:r>
          </a:p>
          <a:p>
            <a:r>
              <a:rPr lang="en-US" sz="800" dirty="0"/>
              <a:t>DELAY 200M;</a:t>
            </a:r>
          </a:p>
          <a:p>
            <a:r>
              <a:rPr lang="en-US" sz="800" dirty="0"/>
              <a:t>LET FVAL=0;</a:t>
            </a:r>
          </a:p>
          <a:p>
            <a:r>
              <a:rPr lang="en-US" sz="800" dirty="0"/>
              <a:t>Y1:	BURST ITT=10U NOPRINT NOPROBE FAIL();	/* (OSC) */</a:t>
            </a:r>
          </a:p>
          <a:p>
            <a:r>
              <a:rPr lang="en-US" sz="800" dirty="0"/>
              <a:t>IC(CLEAR , COUNT , SHIFT) IH(CLEAR , COUNT , SHIFT);</a:t>
            </a:r>
          </a:p>
          <a:p>
            <a:r>
              <a:rPr lang="en-US" sz="800" dirty="0"/>
              <a:t>	IL(CLEAR);		/* CLEAR COUNTER */</a:t>
            </a:r>
          </a:p>
          <a:p>
            <a:r>
              <a:rPr lang="en-US" sz="800" dirty="0"/>
              <a:t>	IH(CLEAR);		/* RELEASE CLEAR */</a:t>
            </a:r>
          </a:p>
          <a:p>
            <a:r>
              <a:rPr lang="en-US" sz="800" dirty="0"/>
              <a:t>	IL(COUNT);		/* START COUNT */</a:t>
            </a:r>
          </a:p>
          <a:p>
            <a:r>
              <a:rPr lang="en-US" sz="800" dirty="0"/>
              <a:t>	IH(COUNT);		/* END COUNT */</a:t>
            </a:r>
          </a:p>
          <a:p>
            <a:r>
              <a:rPr lang="en-US" sz="800" dirty="0"/>
              <a:t>	IH(SHIFT) OS(OUT) FAIL(18);	/* MSB Q8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IH(SHIFT) OS(OUT) FAIL(17);		/* Q7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IH(SHIFT) OS(OUT) FAIL(16);		/* Q6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IH(SHIFT) OS(OUT) FAIL(15);		/* Q5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IH(SHIFT) OS(OUT) FAIL(14);		/* Q4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IH(SHIFT) OS(OUT) FAIL(13);		/* Q3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IH(SHIFT) OS(OUT) FAIL(12);		/* Q2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IH(SHIFT) OS(OUT) FAIL(11);		/* Q1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IH(SHIFT) OS(OUT) FAIL(10);		/* Q0 OF OUTPUT */</a:t>
            </a:r>
          </a:p>
          <a:p>
            <a:r>
              <a:rPr lang="en-US" sz="800" dirty="0"/>
              <a:t>	$ IL(SHIFT);</a:t>
            </a:r>
          </a:p>
          <a:p>
            <a:r>
              <a:rPr lang="en-US" sz="800" dirty="0"/>
              <a:t>	$ ID(#) OI(#);</a:t>
            </a:r>
          </a:p>
          <a:p>
            <a:r>
              <a:rPr lang="en-US" sz="800" dirty="0"/>
              <a:t>	END BURST;	/* U13 */</a:t>
            </a:r>
          </a:p>
          <a:p>
            <a:r>
              <a:rPr lang="en-US" sz="800" dirty="0"/>
              <a:t>	IF FAIL(10) THEN [LET FVAL = FVAL + 1;BITCLR(FAIL,10);];</a:t>
            </a:r>
          </a:p>
          <a:p>
            <a:r>
              <a:rPr lang="en-US" sz="800" dirty="0"/>
              <a:t>	IF FAIL(11) THEN [LET FVAL = FVAL + 2;BITCLR(FAIL,11);];</a:t>
            </a:r>
          </a:p>
          <a:p>
            <a:r>
              <a:rPr lang="en-US" sz="800" dirty="0"/>
              <a:t>	IF FAIL(12) THEN [LET FVAL = FVAL + 4;BITCLR(FAIL,12);];</a:t>
            </a:r>
          </a:p>
          <a:p>
            <a:r>
              <a:rPr lang="en-US" sz="800" dirty="0"/>
              <a:t>	IF FAIL(13) THEN [LET FVAL = FVAL + 8;BITCLR(FAIL,13);];</a:t>
            </a:r>
          </a:p>
          <a:p>
            <a:r>
              <a:rPr lang="en-US" sz="800" dirty="0"/>
              <a:t>	IF FAIL(14) THEN [LET FVAL = FVAL + 16;BITCLR(FAIL,14);];</a:t>
            </a:r>
          </a:p>
          <a:p>
            <a:r>
              <a:rPr lang="en-US" sz="800" dirty="0"/>
              <a:t>	IF FAIL(15) THEN [LET FVAL = FVAL + 32;BITCLR(FAIL,15);];</a:t>
            </a:r>
          </a:p>
          <a:p>
            <a:r>
              <a:rPr lang="en-US" sz="800" dirty="0"/>
              <a:t>	IF FAIL(16) THEN [LET FVAL = FVAL + 64;BITCLR(FAIL,16);];</a:t>
            </a:r>
          </a:p>
          <a:p>
            <a:r>
              <a:rPr lang="en-US" sz="800" dirty="0"/>
              <a:t>	IF FAIL(17) THEN [LET FVAL = FVAL + 128;BITCLR(FAIL,17);];</a:t>
            </a:r>
          </a:p>
          <a:p>
            <a:r>
              <a:rPr lang="en-US" sz="800" dirty="0"/>
              <a:t>	IF FAIL(18) THEN [LET FVAL = FVAL + 256;BITCLR(FAIL,18);];</a:t>
            </a:r>
          </a:p>
          <a:p>
            <a:r>
              <a:rPr lang="en-US" sz="800" dirty="0"/>
              <a:t>IF FVAL &gt; 0 THEN [/* CALCULATE FREQUENCY */</a:t>
            </a:r>
          </a:p>
          <a:p>
            <a:r>
              <a:rPr lang="en-US" sz="800" dirty="0"/>
              <a:t>/* DIVISOR MUST = ITT */</a:t>
            </a:r>
          </a:p>
          <a:p>
            <a:r>
              <a:rPr lang="en-US" sz="800" dirty="0"/>
              <a:t>		LET FVAL=(FVAL)/10;];</a:t>
            </a:r>
          </a:p>
          <a:p>
            <a:endParaRPr lang="en-US" sz="800" dirty="0"/>
          </a:p>
          <a:p>
            <a:r>
              <a:rPr lang="en-US" sz="800" dirty="0"/>
              <a:t>	TEST ARITH FVAL VAL=12 TOL=20  FAIL(1) [</a:t>
            </a:r>
          </a:p>
          <a:p>
            <a:r>
              <a:rPr lang="en-US" sz="800" dirty="0"/>
              <a:t>WRITE ID=MESFILE'%NL% %NL%';</a:t>
            </a:r>
          </a:p>
          <a:p>
            <a:r>
              <a:rPr lang="en-US" sz="800" dirty="0"/>
              <a:t>WRITE ID=MESFILE'%037%Y1%NL%%036%12MEG FREQUENCY TEST FAILED.%NL%';</a:t>
            </a:r>
          </a:p>
          <a:p>
            <a:r>
              <a:rPr lang="en-US" sz="800" dirty="0"/>
              <a:t>WRITE ID=MESFILE 'FREQUENCY WAS %F%MHZ. %NL%'FVAL;</a:t>
            </a:r>
          </a:p>
          <a:p>
            <a:r>
              <a:rPr lang="en-US" sz="800" dirty="0"/>
              <a:t>WRITE ID=MESFILE 'P/N = 290230%NL% %035%%NL%';];</a:t>
            </a:r>
          </a:p>
          <a:p>
            <a:endParaRPr lang="en-US" sz="800" dirty="0"/>
          </a:p>
          <a:p>
            <a:r>
              <a:rPr lang="en-US" sz="800" dirty="0"/>
              <a:t>OPEN:SET PIO(1) RLY(OPEN 3);	/* FREQUENCY FROM MEASUREMENT BD */</a:t>
            </a:r>
          </a:p>
          <a:p>
            <a:endParaRPr lang="en-US" sz="800" dirty="0"/>
          </a:p>
          <a:p>
            <a:r>
              <a:rPr lang="en-US" sz="800" dirty="0"/>
              <a:t>	/* TURN OF CRYSTAL */</a:t>
            </a:r>
          </a:p>
          <a:p>
            <a:r>
              <a:rPr lang="en-US" sz="800" dirty="0"/>
              <a:t>	SET PIO(1) RLY(CLOSE 5);</a:t>
            </a:r>
          </a:p>
          <a:p>
            <a:r>
              <a:rPr lang="en-US" sz="800" dirty="0"/>
              <a:t>***/ </a:t>
            </a:r>
          </a:p>
        </p:txBody>
      </p:sp>
      <p:sp>
        <p:nvSpPr>
          <p:cNvPr id="6" name="Rectangle 5"/>
          <p:cNvSpPr/>
          <p:nvPr/>
        </p:nvSpPr>
        <p:spPr>
          <a:xfrm>
            <a:off x="7718865" y="2276857"/>
            <a:ext cx="6606104" cy="65248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100" dirty="0"/>
              <a:t>Y1:   /* WATCH DOG FREQUENCY TEST ***/ </a:t>
            </a:r>
          </a:p>
          <a:p>
            <a:r>
              <a:rPr lang="en-US" sz="1100" dirty="0"/>
              <a:t>{ DECLARE FLOAT VVAL1;</a:t>
            </a:r>
          </a:p>
          <a:p>
            <a:endParaRPr lang="en-US" sz="1100" dirty="0"/>
          </a:p>
          <a:p>
            <a:r>
              <a:rPr lang="en-US" sz="1100" dirty="0"/>
              <a:t>	CLEAR FTM;</a:t>
            </a:r>
          </a:p>
          <a:p>
            <a:r>
              <a:rPr lang="en-US" sz="1100" dirty="0"/>
              <a:t> 	CLEAR LGC;</a:t>
            </a:r>
          </a:p>
          <a:p>
            <a:r>
              <a:rPr lang="en-US" sz="1100" dirty="0"/>
              <a:t>	CLEAR MUX;</a:t>
            </a:r>
          </a:p>
          <a:p>
            <a:r>
              <a:rPr lang="en-US" sz="1100" dirty="0"/>
              <a:t>	CLEAR SCAN;</a:t>
            </a:r>
          </a:p>
          <a:p>
            <a:r>
              <a:rPr lang="en-US" sz="1100" dirty="0"/>
              <a:t>	CLEAR HFSCAN;</a:t>
            </a:r>
          </a:p>
          <a:p>
            <a:endParaRPr lang="en-US" sz="1100" dirty="0"/>
          </a:p>
          <a:p>
            <a:r>
              <a:rPr lang="en-US" sz="1100" dirty="0"/>
              <a:t>/*** TEST OSCILLATOR (triggered by test language) *****/</a:t>
            </a:r>
          </a:p>
          <a:p>
            <a:endParaRPr lang="en-US" sz="1100" dirty="0"/>
          </a:p>
          <a:p>
            <a:r>
              <a:rPr lang="en-US" sz="1100" dirty="0"/>
              <a:t>Y1_HFSCAN:</a:t>
            </a:r>
          </a:p>
          <a:p>
            <a:r>
              <a:rPr lang="en-US" sz="1100" dirty="0"/>
              <a:t>	/* OSC1 IS CONNECTED TO STANDARD SCANNER INPUT */</a:t>
            </a:r>
          </a:p>
          <a:p>
            <a:r>
              <a:rPr lang="en-US" sz="1100" dirty="0"/>
              <a:t>	SET SCAN </a:t>
            </a:r>
            <a:r>
              <a:rPr lang="en-US" sz="1100" dirty="0" smtClean="0"/>
              <a:t>AT(CHB=34);    </a:t>
            </a:r>
            <a:r>
              <a:rPr lang="en-US" sz="1100" dirty="0"/>
              <a:t>/** </a:t>
            </a:r>
            <a:r>
              <a:rPr lang="en-US" sz="1100" dirty="0" smtClean="0"/>
              <a:t>Test at L3 pin2 </a:t>
            </a:r>
            <a:r>
              <a:rPr lang="en-US" sz="1100" dirty="0"/>
              <a:t>**/       </a:t>
            </a:r>
          </a:p>
          <a:p>
            <a:r>
              <a:rPr lang="en-US" sz="1100" dirty="0"/>
              <a:t>	SET HFSCAN AT(FTMA=CHB);</a:t>
            </a:r>
          </a:p>
          <a:p>
            <a:endParaRPr lang="en-US" sz="1100" dirty="0"/>
          </a:p>
          <a:p>
            <a:r>
              <a:rPr lang="en-US" sz="1100" dirty="0"/>
              <a:t>Y1_MEAS1:</a:t>
            </a:r>
          </a:p>
          <a:p>
            <a:r>
              <a:rPr lang="en-US" sz="1100" dirty="0"/>
              <a:t>	MEAS FTM FREQUENCY  MAX=12MEG </a:t>
            </a:r>
          </a:p>
          <a:p>
            <a:r>
              <a:rPr lang="en-US" sz="1100" dirty="0"/>
              <a:t>	AACC</a:t>
            </a:r>
          </a:p>
          <a:p>
            <a:r>
              <a:rPr lang="en-US" sz="1100" dirty="0"/>
              <a:t>  	AHYST=0   ATHRSH=350M </a:t>
            </a:r>
          </a:p>
          <a:p>
            <a:r>
              <a:rPr lang="en-US" sz="1100" dirty="0"/>
              <a:t>	INTO VVAL1 VAL=12MEG TOL=10 </a:t>
            </a:r>
          </a:p>
          <a:p>
            <a:r>
              <a:rPr lang="en-US" sz="1100" dirty="0"/>
              <a:t> 	GATE=0.1   TIMEOUT=155M [</a:t>
            </a:r>
          </a:p>
          <a:p>
            <a:r>
              <a:rPr lang="en-US" sz="1100" dirty="0"/>
              <a:t>     	WRITE ID=MESFILE '%037%%S%: (%S%)%NL%%035%  %S%%NL%  %S%%NL%'</a:t>
            </a:r>
          </a:p>
          <a:p>
            <a:r>
              <a:rPr lang="en-US" sz="1100" dirty="0"/>
              <a:t> 	'Y1','WATCH DOG FREQUENCY TEST','12MHZ'</a:t>
            </a:r>
          </a:p>
          <a:p>
            <a:r>
              <a:rPr lang="en-US" sz="1100" dirty="0"/>
              <a:t>	,'Failed Frequency.';</a:t>
            </a:r>
          </a:p>
          <a:p>
            <a:r>
              <a:rPr lang="en-US" sz="1100" dirty="0"/>
              <a:t>     	WRITE ID=MESFILE '  Expected = 12MHZ %NL%';</a:t>
            </a:r>
          </a:p>
          <a:p>
            <a:r>
              <a:rPr lang="en-US" sz="1100" dirty="0"/>
              <a:t>     	WRITE ID=MESFILE '  ACTUAL   = %G%%NL%%NL%' VVAL1;</a:t>
            </a:r>
          </a:p>
          <a:p>
            <a:r>
              <a:rPr lang="en-US" sz="1100" dirty="0"/>
              <a:t>    	];</a:t>
            </a:r>
          </a:p>
          <a:p>
            <a:endParaRPr lang="en-US" sz="1100" dirty="0"/>
          </a:p>
          <a:p>
            <a:r>
              <a:rPr lang="en-US" sz="1100" dirty="0"/>
              <a:t>Y1_DONE:</a:t>
            </a:r>
          </a:p>
          <a:p>
            <a:endParaRPr lang="en-US" sz="1100" dirty="0"/>
          </a:p>
          <a:p>
            <a:r>
              <a:rPr lang="en-US" sz="1100" dirty="0"/>
              <a:t>	CLEAR FTM;</a:t>
            </a:r>
          </a:p>
          <a:p>
            <a:r>
              <a:rPr lang="en-US" sz="1100" dirty="0"/>
              <a:t> 	CLEAR LGC;</a:t>
            </a:r>
          </a:p>
          <a:p>
            <a:r>
              <a:rPr lang="en-US" sz="1100" dirty="0"/>
              <a:t>	CLEAR MUX;</a:t>
            </a:r>
          </a:p>
          <a:p>
            <a:r>
              <a:rPr lang="en-US" sz="1100" dirty="0"/>
              <a:t>	CLEAR SCAN;</a:t>
            </a:r>
          </a:p>
          <a:p>
            <a:r>
              <a:rPr lang="en-US" sz="1100" dirty="0"/>
              <a:t>	CLEAR HFSCAN;</a:t>
            </a:r>
          </a:p>
          <a:p>
            <a:r>
              <a:rPr lang="en-US" sz="1100" dirty="0"/>
              <a:t>} ; /* end of Y1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653" y="1678972"/>
            <a:ext cx="3566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</a:rPr>
              <a:t>Current Y1 Frequency test script 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8865" y="1734688"/>
            <a:ext cx="3694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</a:rPr>
              <a:t>Revised  Y1 Frequency test script </a:t>
            </a:r>
            <a:endParaRPr lang="en-US" sz="1800" dirty="0">
              <a:solidFill>
                <a:schemeClr val="tx2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7853917"/>
              </p:ext>
            </p:extLst>
          </p:nvPr>
        </p:nvGraphicFramePr>
        <p:xfrm>
          <a:off x="14857397" y="1919354"/>
          <a:ext cx="94456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Packager Shell Object" showAsIcon="1" r:id="rId3" imgW="944280" imgH="478800" progId="Package">
                  <p:embed/>
                </p:oleObj>
              </mc:Choice>
              <mc:Fallback>
                <p:oleObj name="Packager Shell Object" showAsIcon="1" r:id="rId3" imgW="944280" imgH="478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57397" y="1919354"/>
                        <a:ext cx="944563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448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15624484" cy="837259"/>
          </a:xfrm>
        </p:spPr>
        <p:txBody>
          <a:bodyPr/>
          <a:lstStyle/>
          <a:p>
            <a:r>
              <a:rPr lang="en-US" b="0" dirty="0" smtClean="0"/>
              <a:t>Action - Test Scrip verification (PASS Sample)</a:t>
            </a:r>
            <a:endParaRPr lang="en-US" b="0" dirty="0"/>
          </a:p>
        </p:txBody>
      </p:sp>
      <p:sp>
        <p:nvSpPr>
          <p:cNvPr id="9" name="TextBox 8"/>
          <p:cNvSpPr txBox="1"/>
          <p:nvPr/>
        </p:nvSpPr>
        <p:spPr>
          <a:xfrm>
            <a:off x="781387" y="1752887"/>
            <a:ext cx="9852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Verified with the good sample. Y1 measured 12 </a:t>
            </a:r>
            <a:r>
              <a:rPr lang="en-US" sz="2400" dirty="0" err="1" smtClean="0">
                <a:solidFill>
                  <a:schemeClr val="tx2"/>
                </a:solidFill>
              </a:rPr>
              <a:t>Mhz</a:t>
            </a:r>
            <a:r>
              <a:rPr lang="en-US" sz="2400" dirty="0" smtClean="0">
                <a:solidFill>
                  <a:schemeClr val="tx2"/>
                </a:solidFill>
              </a:rPr>
              <a:t> and PASS ICT test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9418"/>
          <a:stretch/>
        </p:blipFill>
        <p:spPr>
          <a:xfrm>
            <a:off x="1841157" y="2325705"/>
            <a:ext cx="11479427" cy="597803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989438" y="7537622"/>
            <a:ext cx="2570205" cy="4819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2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15624484" cy="837259"/>
          </a:xfrm>
        </p:spPr>
        <p:txBody>
          <a:bodyPr/>
          <a:lstStyle/>
          <a:p>
            <a:r>
              <a:rPr lang="en-US" b="0" dirty="0"/>
              <a:t>Action - Test Scrip </a:t>
            </a:r>
            <a:r>
              <a:rPr lang="en-US" b="0" dirty="0" smtClean="0"/>
              <a:t>verification (fail sample)</a:t>
            </a:r>
            <a:endParaRPr lang="en-US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978" y="2429966"/>
            <a:ext cx="10804528" cy="58297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1387" y="1752887"/>
            <a:ext cx="12842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Replace Y1 with wrong part (3.6864MHz). Y1 measured 3.686Mhz and ICT test fail at this Y1.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31989" y="7065835"/>
            <a:ext cx="3212757" cy="37799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631989" y="5745892"/>
            <a:ext cx="2508422" cy="34598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0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8475663"/>
            <a:ext cx="3794125" cy="487362"/>
          </a:xfrm>
        </p:spPr>
        <p:txBody>
          <a:bodyPr/>
          <a:lstStyle/>
          <a:p>
            <a:fld id="{C48D9196-7146-4672-A4BA-DB29036C6B4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01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ex_template_3.0">
  <a:themeElements>
    <a:clrScheme name="Custom 2">
      <a:dk1>
        <a:srgbClr val="777779"/>
      </a:dk1>
      <a:lt1>
        <a:srgbClr val="009ADD"/>
      </a:lt1>
      <a:dk2>
        <a:srgbClr val="000000"/>
      </a:dk2>
      <a:lt2>
        <a:srgbClr val="FFFFFF"/>
      </a:lt2>
      <a:accent1>
        <a:srgbClr val="005486"/>
      </a:accent1>
      <a:accent2>
        <a:srgbClr val="9E1B64"/>
      </a:accent2>
      <a:accent3>
        <a:srgbClr val="D03238"/>
      </a:accent3>
      <a:accent4>
        <a:srgbClr val="F58021"/>
      </a:accent4>
      <a:accent5>
        <a:srgbClr val="F9C20A"/>
      </a:accent5>
      <a:accent6>
        <a:srgbClr val="82BC00"/>
      </a:accent6>
      <a:hlink>
        <a:srgbClr val="777779"/>
      </a:hlink>
      <a:folHlink>
        <a:srgbClr val="6A478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Presentation1" id="{B6F88A94-78ED-4165-9C34-C76206745A16}" vid="{B1E0733C-2A69-4463-B100-CD7D3243291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9FF8055B81AB4CA5165912659AB6F1" ma:contentTypeVersion="2" ma:contentTypeDescription="Create a new document." ma:contentTypeScope="" ma:versionID="caa03905e92052efb243dd7aa93a8a10">
  <xsd:schema xmlns:xsd="http://www.w3.org/2001/XMLSchema" xmlns:xs="http://www.w3.org/2001/XMLSchema" xmlns:p="http://schemas.microsoft.com/office/2006/metadata/properties" xmlns:ns2="fed17a2b-7f31-4d4f-b0f0-d90820f2fa42" targetNamespace="http://schemas.microsoft.com/office/2006/metadata/properties" ma:root="true" ma:fieldsID="17d36e89a8c22b444e5e6fa93c163608" ns2:_="">
    <xsd:import namespace="fed17a2b-7f31-4d4f-b0f0-d90820f2fa4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d17a2b-7f31-4d4f-b0f0-d90820f2fa4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94F249-80EF-4743-9B6A-405EB33894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C509FA-993C-4490-BF5C-29B417E92CFC}">
  <ds:schemaRefs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fed17a2b-7f31-4d4f-b0f0-d90820f2fa42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C3C8BB7-17AD-401A-ADBE-17ECFE8623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d17a2b-7f31-4d4f-b0f0-d90820f2fa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Flex</Template>
  <TotalTime>2099</TotalTime>
  <Words>255</Words>
  <Application>Microsoft Office PowerPoint</Application>
  <PresentationFormat>Custom</PresentationFormat>
  <Paragraphs>163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Flex_template_3.0</vt:lpstr>
      <vt:lpstr>Packager Shell Object</vt:lpstr>
      <vt:lpstr>PowerPoint Presentation</vt:lpstr>
      <vt:lpstr>Problem Summary</vt:lpstr>
      <vt:lpstr>Finding - 1</vt:lpstr>
      <vt:lpstr>PowerPoint Presentation</vt:lpstr>
      <vt:lpstr>PowerPoint Presentation</vt:lpstr>
      <vt:lpstr>Action - Test Scrip verification (PASS Sample)</vt:lpstr>
      <vt:lpstr>Action - Test Scrip verification (fail sample)</vt:lpstr>
      <vt:lpstr>Thank You</vt:lpstr>
    </vt:vector>
  </TitlesOfParts>
  <Company>1185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Julfigarkhan Kaliqnavaz</dc:creator>
  <cp:lastModifiedBy>HuaZhen Luo</cp:lastModifiedBy>
  <cp:revision>140</cp:revision>
  <dcterms:created xsi:type="dcterms:W3CDTF">2017-07-04T07:55:51Z</dcterms:created>
  <dcterms:modified xsi:type="dcterms:W3CDTF">2019-01-24T05:32:53Z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0x010100BE9FF8055B81AB4CA5165912659AB6F1</vt:lpwstr>
  </property>
</Properties>
</file>