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34"/>
  </p:notesMasterIdLst>
  <p:handoutMasterIdLst>
    <p:handoutMasterId r:id="rId35"/>
  </p:handoutMasterIdLst>
  <p:sldIdLst>
    <p:sldId id="256" r:id="rId3"/>
    <p:sldId id="261" r:id="rId4"/>
    <p:sldId id="288" r:id="rId5"/>
    <p:sldId id="292" r:id="rId6"/>
    <p:sldId id="267" r:id="rId7"/>
    <p:sldId id="289" r:id="rId8"/>
    <p:sldId id="291" r:id="rId9"/>
    <p:sldId id="290" r:id="rId10"/>
    <p:sldId id="268" r:id="rId11"/>
    <p:sldId id="269" r:id="rId12"/>
    <p:sldId id="273" r:id="rId13"/>
    <p:sldId id="275" r:id="rId14"/>
    <p:sldId id="295" r:id="rId15"/>
    <p:sldId id="296" r:id="rId16"/>
    <p:sldId id="297" r:id="rId17"/>
    <p:sldId id="277" r:id="rId18"/>
    <p:sldId id="279" r:id="rId19"/>
    <p:sldId id="280" r:id="rId20"/>
    <p:sldId id="281" r:id="rId21"/>
    <p:sldId id="306" r:id="rId22"/>
    <p:sldId id="300" r:id="rId23"/>
    <p:sldId id="301" r:id="rId24"/>
    <p:sldId id="308" r:id="rId25"/>
    <p:sldId id="302" r:id="rId26"/>
    <p:sldId id="303" r:id="rId27"/>
    <p:sldId id="305" r:id="rId28"/>
    <p:sldId id="304" r:id="rId29"/>
    <p:sldId id="293" r:id="rId30"/>
    <p:sldId id="294" r:id="rId31"/>
    <p:sldId id="307" r:id="rId32"/>
    <p:sldId id="271" r:id="rId33"/>
  </p:sldIdLst>
  <p:sldSz cx="9144000" cy="6858000" type="screen4x3"/>
  <p:notesSz cx="6896100" cy="9236075"/>
  <p:custDataLst>
    <p:tags r:id="rId36"/>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showScrollbar="0"/>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86437" autoAdjust="0"/>
  </p:normalViewPr>
  <p:slideViewPr>
    <p:cSldViewPr>
      <p:cViewPr>
        <p:scale>
          <a:sx n="150" d="100"/>
          <a:sy n="150" d="100"/>
        </p:scale>
        <p:origin x="-684" y="60"/>
      </p:cViewPr>
      <p:guideLst>
        <p:guide orient="horz" pos="2160"/>
        <p:guide pos="2880"/>
      </p:guideLst>
    </p:cSldViewPr>
  </p:slideViewPr>
  <p:outlineViewPr>
    <p:cViewPr>
      <p:scale>
        <a:sx n="33" d="100"/>
        <a:sy n="33" d="100"/>
      </p:scale>
      <p:origin x="0" y="14580"/>
    </p:cViewPr>
  </p:outlin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9/22/2016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9/22/2016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dirty="0" smtClean="0"/>
              <a:t>Click to edit Master title style</a:t>
            </a:r>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dirty="0" smtClean="0"/>
              <a:t>Click to edit Master title style</a:t>
            </a:r>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dirty="0" smtClean="0"/>
              <a:t>Click to edit Master title style</a:t>
            </a:r>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userDrawn="1"/>
        </p:nvPicPr>
        <p:blipFill>
          <a:blip r:embed="rId12" cstate="print">
            <a:extLst>
              <a:ext uri="{28A0092B-C50C-407E-A947-70E740481C1C}">
                <a14:useLocalDpi xmlns=""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userDrawn="1"/>
        </p:nvPicPr>
        <p:blipFill>
          <a:blip r:embed="rId13" cstate="print">
            <a:extLst>
              <a:ext uri="{28A0092B-C50C-407E-A947-70E740481C1C}">
                <a14:useLocalDpi xmlns=""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iming>
    <p:tnLst>
      <p:par>
        <p:cTn id="1" dur="indefinite" restart="never" nodeType="tmRoot"/>
      </p:par>
    </p:tnLst>
  </p:timing>
  <p:txStyles>
    <p:titleStyle>
      <a:lvl1pPr algn="l" rtl="0" eaLnBrk="0" fontAlgn="base" hangingPunct="0">
        <a:spcBef>
          <a:spcPct val="0"/>
        </a:spcBef>
        <a:spcAft>
          <a:spcPct val="0"/>
        </a:spcAft>
        <a:defRPr sz="2400" b="1">
          <a:solidFill>
            <a:schemeClr val="accent1"/>
          </a:solidFill>
          <a:effectLst/>
          <a:latin typeface="+mj-lt"/>
          <a:ea typeface="MS PGothic" pitchFamily="34" charset="-128"/>
          <a:cs typeface="MS PGothic" charset="0"/>
        </a:defRPr>
      </a:lvl1pPr>
      <a:lvl2pPr algn="l" rtl="0" eaLnBrk="0" fontAlgn="base" hangingPunct="0">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0" fontAlgn="base" hangingPunct="0">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0" fontAlgn="base" hangingPunct="0">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0" fontAlgn="base" hangingPunct="0">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0" fontAlgn="base" hangingPunct="0">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0" fontAlgn="base" hangingPunct="0">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0" fontAlgn="base" hangingPunct="0">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0" fontAlgn="base" hangingPunct="0">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0" fontAlgn="base" hangingPunct="0">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userDrawn="1"/>
        </p:nvPicPr>
        <p:blipFill>
          <a:blip r:embed="rId4" cstate="print">
            <a:extLst>
              <a:ext uri="{28A0092B-C50C-407E-A947-70E740481C1C}">
                <a14:useLocalDpi xmlns=""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810000384_PerfSpec.pdf" TargetMode="External"/><Relationship Id="rId2" Type="http://schemas.openxmlformats.org/officeDocument/2006/relationships/hyperlink" Target="710000384_SCH.pdf"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TE0084016LAY%20Front%20Panel%20PCB%20210000384_WAT270022%20ITA_rC.pdf" TargetMode="External"/><Relationship Id="rId2" Type="http://schemas.openxmlformats.org/officeDocument/2006/relationships/hyperlink" Target="TE0084016SCH%20Front%20Panel%20PCB%20210000384_WAT270022%20ITA_rH.pdf" TargetMode="External"/><Relationship Id="rId1" Type="http://schemas.openxmlformats.org/officeDocument/2006/relationships/slideLayout" Target="../slideLayouts/slideLayout6.xml"/><Relationship Id="rId5" Type="http://schemas.openxmlformats.org/officeDocument/2006/relationships/hyperlink" Target="ElectroFix%20Fixture%20Order%20Form%20TE0084016%20.pdf" TargetMode="External"/><Relationship Id="rId4" Type="http://schemas.openxmlformats.org/officeDocument/2006/relationships/hyperlink" Target="TE0084016BOM%20Front%20Panel%20PCB%20210000384_WAT270022%20ITA_rA.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TE0084016%20UUT%20Testing_r2.avi"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p:txBody>
          <a:bodyPr/>
          <a:lstStyle/>
          <a:p>
            <a:r>
              <a:rPr lang="en-US" sz="2800" dirty="0" smtClean="0"/>
              <a:t>TE0084016 Design Review</a:t>
            </a:r>
            <a:br>
              <a:rPr lang="en-US" sz="2800" dirty="0" smtClean="0"/>
            </a:br>
            <a:r>
              <a:rPr lang="en-US" sz="2800" dirty="0" smtClean="0"/>
              <a:t>Rev2</a:t>
            </a:r>
            <a:endParaRPr lang="en-US" sz="2800" dirty="0"/>
          </a:p>
        </p:txBody>
      </p:sp>
      <p:sp>
        <p:nvSpPr>
          <p:cNvPr id="2050" name="Subtitle 4"/>
          <p:cNvSpPr>
            <a:spLocks noGrp="1"/>
          </p:cNvSpPr>
          <p:nvPr>
            <p:ph type="subTitle" idx="1"/>
          </p:nvPr>
        </p:nvSpPr>
        <p:spPr/>
        <p:txBody>
          <a:bodyPr/>
          <a:lstStyle/>
          <a:p>
            <a:r>
              <a:rPr lang="en-US" dirty="0" smtClean="0">
                <a:solidFill>
                  <a:schemeClr val="tx1"/>
                </a:solidFill>
              </a:rPr>
              <a:t>2690 </a:t>
            </a:r>
            <a:r>
              <a:rPr lang="en-US" dirty="0">
                <a:solidFill>
                  <a:schemeClr val="tx1"/>
                </a:solidFill>
              </a:rPr>
              <a:t>Front </a:t>
            </a:r>
            <a:r>
              <a:rPr lang="en-US" dirty="0" smtClean="0">
                <a:solidFill>
                  <a:schemeClr val="tx1"/>
                </a:solidFill>
              </a:rPr>
              <a:t>Panel PCBA [210000384]</a:t>
            </a:r>
          </a:p>
          <a:p>
            <a:r>
              <a:rPr lang="en-US" dirty="0" smtClean="0">
                <a:solidFill>
                  <a:schemeClr val="tx1"/>
                </a:solidFill>
              </a:rPr>
              <a:t>Functional </a:t>
            </a:r>
            <a:r>
              <a:rPr lang="en-US" dirty="0">
                <a:solidFill>
                  <a:schemeClr val="tx1"/>
                </a:solidFill>
              </a:rPr>
              <a:t>Test on </a:t>
            </a:r>
            <a:r>
              <a:rPr lang="en-US" dirty="0" smtClean="0">
                <a:solidFill>
                  <a:schemeClr val="tx1"/>
                </a:solidFill>
              </a:rPr>
              <a:t>GTS</a:t>
            </a:r>
          </a:p>
          <a:p>
            <a:r>
              <a:rPr lang="en-US" dirty="0" smtClean="0">
                <a:solidFill>
                  <a:schemeClr val="tx1"/>
                </a:solidFill>
              </a:rPr>
              <a:t>Prepared by: John McCarthy</a:t>
            </a:r>
            <a:endParaRPr lang="en-US" dirty="0">
              <a:solidFill>
                <a:schemeClr val="tx1"/>
              </a:solidFill>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800" dirty="0" smtClean="0"/>
              <a:t>Project Description</a:t>
            </a:r>
          </a:p>
          <a:p>
            <a:pPr lvl="1">
              <a:buFont typeface="Wingdings" pitchFamily="2" charset="2"/>
              <a:buChar char="§"/>
            </a:pPr>
            <a:r>
              <a:rPr lang="en-US" sz="1800" dirty="0" smtClean="0"/>
              <a:t>Re-implement the functional test [FCT] of the </a:t>
            </a:r>
            <a:br>
              <a:rPr lang="en-US" sz="1800" dirty="0" smtClean="0"/>
            </a:br>
            <a:r>
              <a:rPr lang="en-US" sz="1800" dirty="0" smtClean="0"/>
              <a:t>TE0084016 2690 Front Panel[210000384] on the TE82988 Global Functional Test System[GTS]</a:t>
            </a:r>
            <a:br>
              <a:rPr lang="en-US" sz="1800" dirty="0" smtClean="0"/>
            </a:br>
            <a:endParaRPr lang="en-US" sz="1800" dirty="0" smtClean="0"/>
          </a:p>
          <a:p>
            <a:pPr lvl="1">
              <a:buFont typeface="Wingdings" pitchFamily="2" charset="2"/>
              <a:buChar char="§"/>
            </a:pPr>
            <a:r>
              <a:rPr lang="en-US" sz="1800" dirty="0" smtClean="0"/>
              <a:t>Currently this test is implemented on the TE82510 Alliance Universal Test Station </a:t>
            </a:r>
            <a:br>
              <a:rPr lang="en-US" sz="1800" dirty="0" smtClean="0"/>
            </a:br>
            <a:endParaRPr lang="en-US" sz="1800" dirty="0" smtClean="0"/>
          </a:p>
          <a:p>
            <a:pPr lvl="1">
              <a:buFont typeface="Wingdings" pitchFamily="2" charset="2"/>
              <a:buChar char="§"/>
            </a:pPr>
            <a:r>
              <a:rPr lang="en-US" sz="1800" dirty="0" smtClean="0"/>
              <a:t> This is one of a group of active legacy PCBA’s that are current tested on the RACAL and the TE82510 Alliance Universal Test Station.</a:t>
            </a:r>
            <a:br>
              <a:rPr lang="en-US" sz="1800" dirty="0" smtClean="0"/>
            </a:br>
            <a:endParaRPr lang="en-US" sz="1800" dirty="0" smtClean="0"/>
          </a:p>
          <a:p>
            <a:pPr lvl="1">
              <a:buFont typeface="Wingdings" pitchFamily="2" charset="2"/>
              <a:buChar char="§"/>
            </a:pPr>
            <a:r>
              <a:rPr lang="en-US" sz="1800" dirty="0" smtClean="0"/>
              <a:t> These two test platforms are approaching end of life.</a:t>
            </a:r>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800" dirty="0" smtClean="0"/>
              <a:t>Sources of information for this project</a:t>
            </a:r>
          </a:p>
          <a:p>
            <a:pPr lvl="1">
              <a:buFont typeface="Wingdings" pitchFamily="2" charset="2"/>
              <a:buChar char="§"/>
            </a:pPr>
            <a:r>
              <a:rPr lang="en-US" sz="1800" dirty="0" smtClean="0"/>
              <a:t>2690 Front Panel PCBA 210000384 Schematic [710000384]</a:t>
            </a:r>
          </a:p>
          <a:p>
            <a:pPr lvl="2">
              <a:buNone/>
            </a:pPr>
            <a:r>
              <a:rPr lang="en-US" sz="1800" dirty="0" smtClean="0">
                <a:hlinkClick r:id="rId2" action="ppaction://hlinkfile"/>
              </a:rPr>
              <a:t>710000384_SCH.pdf</a:t>
            </a:r>
            <a:r>
              <a:rPr lang="en-US" sz="1800" dirty="0" smtClean="0"/>
              <a:t/>
            </a:r>
            <a:br>
              <a:rPr lang="en-US" sz="1800" dirty="0" smtClean="0"/>
            </a:br>
            <a:endParaRPr lang="en-US" sz="1800" dirty="0" smtClean="0"/>
          </a:p>
          <a:p>
            <a:pPr lvl="1">
              <a:buFont typeface="Wingdings" pitchFamily="2" charset="2"/>
              <a:buChar char="§"/>
            </a:pPr>
            <a:r>
              <a:rPr lang="en-US" sz="1800" dirty="0" smtClean="0"/>
              <a:t>2690 Front Panel PCBA 210000384 Performance Spec [810000384]</a:t>
            </a:r>
          </a:p>
          <a:p>
            <a:pPr lvl="2">
              <a:buNone/>
            </a:pPr>
            <a:r>
              <a:rPr lang="en-US" sz="1800" dirty="0" smtClean="0">
                <a:hlinkClick r:id="rId3" action="ppaction://hlinkfile"/>
              </a:rPr>
              <a:t>810000384_PerfSpec.pdf</a:t>
            </a:r>
            <a:r>
              <a:rPr lang="en-US" sz="1800" dirty="0" smtClean="0"/>
              <a:t/>
            </a:r>
            <a:br>
              <a:rPr lang="en-US" sz="1800" dirty="0" smtClean="0"/>
            </a:br>
            <a:endParaRPr lang="en-US" sz="1800" dirty="0" smtClean="0"/>
          </a:p>
          <a:p>
            <a:pPr lvl="1">
              <a:buFont typeface="Wingdings" pitchFamily="2" charset="2"/>
              <a:buChar char="§"/>
            </a:pPr>
            <a:r>
              <a:rPr lang="en-US" sz="1800" dirty="0" smtClean="0"/>
              <a:t>2690 Front Panel PCBA 210000384[Gerber Files]</a:t>
            </a:r>
            <a:br>
              <a:rPr lang="en-US" sz="1800" dirty="0" smtClean="0"/>
            </a:br>
            <a:endParaRPr lang="en-US" sz="1800" dirty="0" smtClean="0"/>
          </a:p>
          <a:p>
            <a:pPr lvl="1">
              <a:buFont typeface="Wingdings" pitchFamily="2" charset="2"/>
              <a:buChar char="§"/>
            </a:pPr>
            <a:r>
              <a:rPr lang="en-US" sz="1800" dirty="0" smtClean="0"/>
              <a:t>Consultation Edward Jackson - Principal Test Engineer</a:t>
            </a:r>
          </a:p>
          <a:p>
            <a:pPr lvl="1">
              <a:buFont typeface="Wingdings" pitchFamily="2" charset="2"/>
              <a:buChar char="§"/>
            </a:pPr>
            <a:endParaRPr lang="en-US" sz="1800" dirty="0" smtClean="0"/>
          </a:p>
          <a:p>
            <a:pPr lvl="1">
              <a:buFont typeface="Wingdings" pitchFamily="2" charset="2"/>
              <a:buChar char="§"/>
            </a:pPr>
            <a:r>
              <a:rPr lang="en-US" sz="1800" dirty="0" smtClean="0"/>
              <a:t>Consultation Bryan </a:t>
            </a:r>
            <a:r>
              <a:rPr lang="en-US" sz="1800" dirty="0" err="1" smtClean="0"/>
              <a:t>Deguire</a:t>
            </a:r>
            <a:r>
              <a:rPr lang="en-US" sz="1800" dirty="0" smtClean="0"/>
              <a:t> - Sr. Electrical Engineer</a:t>
            </a:r>
          </a:p>
          <a:p>
            <a:pPr>
              <a:buNone/>
            </a:pPr>
            <a:endParaRPr lang="en-US"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pPr>
              <a:buFont typeface="Wingdings" pitchFamily="2" charset="2"/>
              <a:buChar char="§"/>
            </a:pPr>
            <a:r>
              <a:rPr lang="en-US" sz="2800" dirty="0" smtClean="0"/>
              <a:t>UUT Block Diagram</a:t>
            </a:r>
          </a:p>
          <a:p>
            <a:pPr lvl="1">
              <a:buFont typeface="Wingdings" pitchFamily="2" charset="2"/>
              <a:buChar char="§"/>
            </a:pPr>
            <a:endParaRPr lang="en-US" sz="2600"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pic>
        <p:nvPicPr>
          <p:cNvPr id="1026" name="Picture 2"/>
          <p:cNvPicPr>
            <a:picLocks noChangeAspect="1" noChangeArrowheads="1"/>
          </p:cNvPicPr>
          <p:nvPr/>
        </p:nvPicPr>
        <p:blipFill>
          <a:blip r:embed="rId2" cstate="print"/>
          <a:srcRect/>
          <a:stretch>
            <a:fillRect/>
          </a:stretch>
        </p:blipFill>
        <p:spPr bwMode="auto">
          <a:xfrm>
            <a:off x="1600200" y="1905000"/>
            <a:ext cx="4572000" cy="455539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400" dirty="0" smtClean="0"/>
              <a:t>Functional Test ITA Hardware Components</a:t>
            </a:r>
          </a:p>
          <a:p>
            <a:pPr lvl="1">
              <a:buFont typeface="Wingdings" pitchFamily="2" charset="2"/>
              <a:buChar char="§"/>
            </a:pPr>
            <a:r>
              <a:rPr lang="en-US" sz="2000" dirty="0" smtClean="0"/>
              <a:t>16” x 20” VPC G-12 Vacuum Fixture Kit</a:t>
            </a:r>
          </a:p>
          <a:p>
            <a:pPr lvl="2" indent="-285750">
              <a:buFont typeface="Arial" pitchFamily="34" charset="0"/>
              <a:buChar char="•"/>
            </a:pPr>
            <a:r>
              <a:rPr lang="en-US" sz="1800" dirty="0" smtClean="0"/>
              <a:t>ITA Enclosure with GTS interface connections</a:t>
            </a:r>
            <a:r>
              <a:rPr lang="en-US" sz="2200" dirty="0" smtClean="0"/>
              <a:t/>
            </a:r>
            <a:br>
              <a:rPr lang="en-US" sz="2200" dirty="0" smtClean="0"/>
            </a:br>
            <a:endParaRPr lang="en-US" sz="2200" dirty="0" smtClean="0"/>
          </a:p>
          <a:p>
            <a:pPr lvl="1">
              <a:buFont typeface="Wingdings" pitchFamily="2" charset="2"/>
              <a:buChar char="§"/>
            </a:pPr>
            <a:r>
              <a:rPr lang="en-US" sz="2000" dirty="0" smtClean="0"/>
              <a:t>TE82840-1 Waters TE Fixture </a:t>
            </a:r>
            <a:r>
              <a:rPr lang="en-US" sz="2000" dirty="0" err="1" smtClean="0"/>
              <a:t>ID&amp;Down</a:t>
            </a:r>
            <a:r>
              <a:rPr lang="en-US" sz="2000" dirty="0" smtClean="0"/>
              <a:t> Board</a:t>
            </a:r>
          </a:p>
          <a:p>
            <a:pPr lvl="2" indent="-285750">
              <a:buFont typeface="Arial" pitchFamily="34" charset="0"/>
              <a:buChar char="•"/>
            </a:pPr>
            <a:r>
              <a:rPr lang="en-US" sz="1800" dirty="0" smtClean="0"/>
              <a:t>Used for Fixture ID and Fixture Down Detection</a:t>
            </a:r>
          </a:p>
          <a:p>
            <a:pPr lvl="1" indent="-285750">
              <a:buNone/>
            </a:pPr>
            <a:r>
              <a:rPr lang="en-US" sz="2200" dirty="0" smtClean="0"/>
              <a:t/>
            </a:r>
            <a:br>
              <a:rPr lang="en-US" sz="2200" dirty="0" smtClean="0"/>
            </a:br>
            <a:endParaRPr lang="en-US" sz="2200" dirty="0" smtClean="0"/>
          </a:p>
          <a:p>
            <a:pPr lvl="1">
              <a:buFont typeface="Wingdings" pitchFamily="2" charset="2"/>
              <a:buChar char="§"/>
            </a:pPr>
            <a:endParaRPr lang="en-US" sz="1900" dirty="0" smtClean="0"/>
          </a:p>
          <a:p>
            <a:pPr lvl="2" indent="-285750"/>
            <a:endParaRPr lang="en-US" sz="2200" dirty="0" smtClean="0"/>
          </a:p>
          <a:p>
            <a:endParaRPr lang="en-US"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fontScale="92500" lnSpcReduction="20000"/>
          </a:bodyPr>
          <a:lstStyle/>
          <a:p>
            <a:r>
              <a:rPr lang="en-US" sz="2800" dirty="0" smtClean="0"/>
              <a:t>Functional Test Software Components</a:t>
            </a:r>
          </a:p>
          <a:p>
            <a:pPr lvl="1">
              <a:buFont typeface="Wingdings" pitchFamily="2" charset="2"/>
              <a:buChar char="§"/>
            </a:pPr>
            <a:r>
              <a:rPr lang="en-US" sz="2100" dirty="0" smtClean="0"/>
              <a:t>Test Sequence Development</a:t>
            </a:r>
          </a:p>
          <a:p>
            <a:pPr lvl="2">
              <a:buFont typeface="Arial" pitchFamily="34" charset="0"/>
              <a:buChar char="•"/>
            </a:pPr>
            <a:r>
              <a:rPr lang="en-US" sz="1900" dirty="0" smtClean="0"/>
              <a:t>NI TestStand 4.2.1</a:t>
            </a:r>
          </a:p>
          <a:p>
            <a:pPr lvl="2">
              <a:buFont typeface="Arial" pitchFamily="34" charset="0"/>
              <a:buChar char="•"/>
            </a:pPr>
            <a:r>
              <a:rPr lang="en-US" sz="1900" dirty="0" smtClean="0"/>
              <a:t>SP3SequentialModel.seq</a:t>
            </a:r>
            <a:r>
              <a:rPr lang="en-US" sz="1700" dirty="0" smtClean="0"/>
              <a:t/>
            </a:r>
            <a:br>
              <a:rPr lang="en-US" sz="1700" dirty="0" smtClean="0"/>
            </a:br>
            <a:endParaRPr lang="en-US" sz="1700" dirty="0" smtClean="0"/>
          </a:p>
          <a:p>
            <a:pPr lvl="1">
              <a:buFont typeface="Wingdings" pitchFamily="2" charset="2"/>
              <a:buChar char="§"/>
            </a:pPr>
            <a:r>
              <a:rPr lang="en-US" sz="2100" dirty="0" smtClean="0"/>
              <a:t>Operator GUI</a:t>
            </a:r>
          </a:p>
          <a:p>
            <a:pPr lvl="2">
              <a:buFont typeface="Wingdings" pitchFamily="2" charset="2"/>
              <a:buChar char="§"/>
            </a:pPr>
            <a:r>
              <a:rPr lang="en-US" sz="1900" dirty="0" smtClean="0"/>
              <a:t>Waters GTS UI.exe</a:t>
            </a:r>
            <a:r>
              <a:rPr lang="en-US" sz="1700" dirty="0" smtClean="0"/>
              <a:t/>
            </a:r>
            <a:br>
              <a:rPr lang="en-US" sz="1700" dirty="0" smtClean="0"/>
            </a:br>
            <a:endParaRPr lang="en-US" sz="1700" dirty="0" smtClean="0"/>
          </a:p>
          <a:p>
            <a:pPr lvl="1">
              <a:buFont typeface="Wingdings" pitchFamily="2" charset="2"/>
              <a:buChar char="§"/>
            </a:pPr>
            <a:r>
              <a:rPr lang="en-US" sz="2100" dirty="0" smtClean="0"/>
              <a:t>Test Code</a:t>
            </a:r>
          </a:p>
          <a:p>
            <a:pPr lvl="2">
              <a:buFont typeface="Wingdings" pitchFamily="2" charset="2"/>
              <a:buChar char="§"/>
            </a:pPr>
            <a:r>
              <a:rPr lang="en-US" sz="1900" dirty="0" smtClean="0"/>
              <a:t>NI </a:t>
            </a:r>
            <a:r>
              <a:rPr lang="en-US" sz="1900" dirty="0" err="1" smtClean="0"/>
              <a:t>LabVIEW</a:t>
            </a:r>
            <a:r>
              <a:rPr lang="en-US" sz="1900" dirty="0" smtClean="0"/>
              <a:t> 2009 Version 9.0f3 [32-bit]</a:t>
            </a:r>
            <a:r>
              <a:rPr lang="en-US" sz="1800" dirty="0" smtClean="0"/>
              <a:t/>
            </a:r>
            <a:br>
              <a:rPr lang="en-US" sz="1800" dirty="0" smtClean="0"/>
            </a:br>
            <a:endParaRPr lang="en-US" sz="1800" dirty="0" smtClean="0"/>
          </a:p>
          <a:p>
            <a:pPr lvl="1">
              <a:buFont typeface="Wingdings" pitchFamily="2" charset="2"/>
              <a:buChar char="§"/>
            </a:pPr>
            <a:r>
              <a:rPr lang="en-US" sz="2100" dirty="0" smtClean="0"/>
              <a:t>TestStand sequence file</a:t>
            </a:r>
          </a:p>
          <a:p>
            <a:pPr lvl="2">
              <a:buFont typeface="Arial" pitchFamily="34" charset="0"/>
              <a:buChar char="•"/>
            </a:pPr>
            <a:r>
              <a:rPr lang="en-US" sz="1900" dirty="0" smtClean="0"/>
              <a:t>C:\GTS Files\Sequences\210000384\210000384.seq</a:t>
            </a:r>
          </a:p>
          <a:p>
            <a:pPr lvl="2">
              <a:buFont typeface="Arial" pitchFamily="34" charset="0"/>
              <a:buChar char="•"/>
            </a:pPr>
            <a:endParaRPr lang="en-US" sz="1900" dirty="0" smtClean="0"/>
          </a:p>
          <a:p>
            <a:pPr lvl="1">
              <a:buFont typeface="Wingdings" pitchFamily="2" charset="2"/>
              <a:buChar char="§"/>
            </a:pPr>
            <a:r>
              <a:rPr lang="en-US" sz="2100" dirty="0" smtClean="0"/>
              <a:t>Test Data collection</a:t>
            </a:r>
          </a:p>
          <a:p>
            <a:pPr lvl="2">
              <a:buFont typeface="Wingdings" pitchFamily="2" charset="2"/>
              <a:buChar char="§"/>
            </a:pPr>
            <a:r>
              <a:rPr lang="en-US" sz="1900" dirty="0" err="1" smtClean="0"/>
              <a:t>SigmaQuest’s</a:t>
            </a:r>
            <a:r>
              <a:rPr lang="en-US" sz="1900" dirty="0" smtClean="0"/>
              <a:t> – </a:t>
            </a:r>
            <a:r>
              <a:rPr lang="en-US" sz="1900" dirty="0" err="1" smtClean="0"/>
              <a:t>SigmaProbe</a:t>
            </a:r>
            <a:endParaRPr lang="en-US" sz="1900"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800" dirty="0" smtClean="0"/>
              <a:t>Project Strategy - Hardware</a:t>
            </a:r>
          </a:p>
          <a:p>
            <a:pPr lvl="1">
              <a:buFont typeface="Arial" pitchFamily="34" charset="0"/>
              <a:buChar char="•"/>
            </a:pPr>
            <a:r>
              <a:rPr lang="en-US" sz="2000" dirty="0" smtClean="0"/>
              <a:t>Use GTS digital I/O to emulate CPU PCB</a:t>
            </a:r>
          </a:p>
          <a:p>
            <a:pPr lvl="1">
              <a:buFont typeface="Arial" pitchFamily="34" charset="0"/>
              <a:buChar char="•"/>
            </a:pPr>
            <a:r>
              <a:rPr lang="en-US" sz="2000" dirty="0" smtClean="0"/>
              <a:t>Use GTS low current relays to emulate Keypad</a:t>
            </a:r>
          </a:p>
          <a:p>
            <a:pPr lvl="1">
              <a:buFont typeface="Arial" pitchFamily="34" charset="0"/>
              <a:buChar char="•"/>
            </a:pPr>
            <a:r>
              <a:rPr lang="en-US" sz="2000" dirty="0" smtClean="0"/>
              <a:t>Use GTS digital I/O to capture LCD driver image data</a:t>
            </a:r>
          </a:p>
          <a:p>
            <a:pPr lvl="1">
              <a:buFont typeface="Arial" pitchFamily="34" charset="0"/>
              <a:buChar char="•"/>
            </a:pPr>
            <a:r>
              <a:rPr lang="en-US" sz="2000" dirty="0" smtClean="0"/>
              <a:t>Create libraries to make future projects more productive</a:t>
            </a:r>
          </a:p>
          <a:p>
            <a:pPr lvl="1">
              <a:buFont typeface="Arial" pitchFamily="34" charset="0"/>
              <a:buChar char="•"/>
            </a:pPr>
            <a:r>
              <a:rPr lang="en-US" sz="2000" dirty="0" smtClean="0"/>
              <a:t>Create schematics that are useful for build and debug</a:t>
            </a:r>
          </a:p>
          <a:p>
            <a:pPr lvl="1">
              <a:buFont typeface="Arial" pitchFamily="34" charset="0"/>
              <a:buChar char="•"/>
            </a:pPr>
            <a:r>
              <a:rPr lang="en-US" sz="2000" dirty="0" smtClean="0"/>
              <a:t>Create layouts that are useful for build and debug</a:t>
            </a:r>
          </a:p>
          <a:p>
            <a:pPr lvl="1">
              <a:buFont typeface="Arial" pitchFamily="34" charset="0"/>
              <a:buChar char="•"/>
            </a:pPr>
            <a:r>
              <a:rPr lang="en-US" sz="2000" dirty="0" smtClean="0"/>
              <a:t>Use Waters TE standard PCB’s for common functions</a:t>
            </a:r>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pPr marL="233363" lvl="1" indent="-233363">
              <a:buFont typeface="Wingdings 2" pitchFamily="18" charset="2"/>
              <a:buChar char="¡"/>
            </a:pPr>
            <a:r>
              <a:rPr lang="en-US" sz="2800" dirty="0" smtClean="0"/>
              <a:t>Project Strategy - Software</a:t>
            </a:r>
          </a:p>
          <a:p>
            <a:pPr lvl="1">
              <a:buFont typeface="Wingdings" pitchFamily="2" charset="2"/>
              <a:buChar char="§"/>
            </a:pPr>
            <a:r>
              <a:rPr lang="en-US" sz="2000" dirty="0" smtClean="0"/>
              <a:t>GTS TestStand Sequence</a:t>
            </a:r>
            <a:endParaRPr lang="en-US" sz="1800" dirty="0" smtClean="0"/>
          </a:p>
          <a:p>
            <a:pPr lvl="2">
              <a:buFont typeface="Arial" pitchFamily="34" charset="0"/>
              <a:buChar char="•"/>
            </a:pPr>
            <a:r>
              <a:rPr lang="en-US" sz="1800" dirty="0" smtClean="0"/>
              <a:t>Use File </a:t>
            </a:r>
            <a:r>
              <a:rPr lang="en-US" sz="1800" dirty="0" err="1" smtClean="0"/>
              <a:t>Globals</a:t>
            </a:r>
            <a:r>
              <a:rPr lang="en-US" sz="1800" dirty="0" smtClean="0"/>
              <a:t> for hardware/software associations</a:t>
            </a:r>
          </a:p>
          <a:p>
            <a:pPr lvl="2">
              <a:buFont typeface="Arial" pitchFamily="34" charset="0"/>
              <a:buChar char="•"/>
            </a:pPr>
            <a:r>
              <a:rPr lang="en-US" sz="1800" dirty="0" smtClean="0"/>
              <a:t>Create Test Steps that use File </a:t>
            </a:r>
            <a:r>
              <a:rPr lang="en-US" sz="1800" dirty="0" err="1" smtClean="0"/>
              <a:t>Globals</a:t>
            </a:r>
            <a:r>
              <a:rPr lang="en-US" sz="1800" dirty="0" smtClean="0"/>
              <a:t> when possible</a:t>
            </a:r>
            <a:br>
              <a:rPr lang="en-US" sz="1800" dirty="0" smtClean="0"/>
            </a:br>
            <a:endParaRPr lang="en-US" sz="1800" dirty="0" smtClean="0"/>
          </a:p>
          <a:p>
            <a:pPr lvl="1">
              <a:buFont typeface="Wingdings" pitchFamily="2" charset="2"/>
              <a:buChar char="§"/>
            </a:pPr>
            <a:r>
              <a:rPr lang="en-US" sz="2000" dirty="0" err="1" smtClean="0"/>
              <a:t>LabVIEW</a:t>
            </a:r>
            <a:r>
              <a:rPr lang="en-US" sz="2000" dirty="0" smtClean="0"/>
              <a:t> VI’s </a:t>
            </a:r>
          </a:p>
          <a:p>
            <a:pPr lvl="2">
              <a:buFont typeface="Arial" pitchFamily="34" charset="0"/>
              <a:buChar char="•"/>
            </a:pPr>
            <a:r>
              <a:rPr lang="en-US" sz="1800" dirty="0" smtClean="0"/>
              <a:t>Use configuration by File </a:t>
            </a:r>
            <a:r>
              <a:rPr lang="en-US" sz="1800" dirty="0" err="1" smtClean="0"/>
              <a:t>Globals</a:t>
            </a:r>
            <a:r>
              <a:rPr lang="en-US" sz="1800" dirty="0" smtClean="0"/>
              <a:t> when practical</a:t>
            </a:r>
          </a:p>
          <a:p>
            <a:pPr lvl="2">
              <a:buFont typeface="Arial" pitchFamily="34" charset="0"/>
              <a:buChar char="•"/>
            </a:pPr>
            <a:r>
              <a:rPr lang="en-US" sz="1800" dirty="0" smtClean="0"/>
              <a:t>Reusable in future projects when practical </a:t>
            </a:r>
          </a:p>
          <a:p>
            <a:pPr lvl="2">
              <a:buFont typeface="Arial" pitchFamily="34" charset="0"/>
              <a:buChar char="•"/>
            </a:pPr>
            <a:r>
              <a:rPr lang="en-US" sz="1800" dirty="0" smtClean="0"/>
              <a:t>Self documenting when feasible. Comment for clarity.</a:t>
            </a:r>
          </a:p>
          <a:p>
            <a:pPr lvl="2">
              <a:buFont typeface="Arial" pitchFamily="34" charset="0"/>
              <a:buChar char="•"/>
            </a:pPr>
            <a:r>
              <a:rPr lang="en-US" sz="1800" dirty="0" smtClean="0"/>
              <a:t>Develop VI’s to emulate the CPU, Keypad and LCD Display </a:t>
            </a:r>
          </a:p>
          <a:p>
            <a:pPr>
              <a:buNone/>
            </a:pPr>
            <a:endParaRPr lang="en-US"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pPr lvl="0" indent="-285750"/>
            <a:r>
              <a:rPr lang="en-US" sz="2800" dirty="0" smtClean="0"/>
              <a:t>ITA Documentation</a:t>
            </a:r>
          </a:p>
          <a:p>
            <a:pPr lvl="1">
              <a:buFont typeface="Wingdings" pitchFamily="2" charset="2"/>
              <a:buChar char="§"/>
              <a:defRPr/>
            </a:pPr>
            <a:r>
              <a:rPr lang="en-US" sz="2000" dirty="0" smtClean="0"/>
              <a:t>Schematic TE0084016SCH</a:t>
            </a:r>
          </a:p>
          <a:p>
            <a:pPr lvl="2" indent="-285750">
              <a:buNone/>
              <a:defRPr/>
            </a:pPr>
            <a:r>
              <a:rPr lang="en-US" sz="1800" dirty="0" smtClean="0">
                <a:hlinkClick r:id="rId2" action="ppaction://hlinkfile"/>
              </a:rPr>
              <a:t>TE0084016SCH Front Panel PCB 210000384_WAT270022 </a:t>
            </a:r>
            <a:r>
              <a:rPr lang="en-US" sz="1800" dirty="0" err="1" smtClean="0">
                <a:hlinkClick r:id="rId2" action="ppaction://hlinkfile"/>
              </a:rPr>
              <a:t>ITA_rH</a:t>
            </a:r>
            <a:endParaRPr lang="en-US" sz="1800" dirty="0" smtClean="0"/>
          </a:p>
          <a:p>
            <a:pPr lvl="1">
              <a:buFont typeface="Wingdings" pitchFamily="2" charset="2"/>
              <a:buChar char="§"/>
              <a:defRPr/>
            </a:pPr>
            <a:endParaRPr lang="en-US" sz="2000" kern="1200" dirty="0" smtClean="0"/>
          </a:p>
          <a:p>
            <a:pPr lvl="1">
              <a:buFont typeface="Wingdings" pitchFamily="2" charset="2"/>
              <a:buChar char="§"/>
              <a:defRPr/>
            </a:pPr>
            <a:r>
              <a:rPr lang="en-US" sz="2000" kern="1200" dirty="0" smtClean="0"/>
              <a:t>Layout TE0084016LAY</a:t>
            </a:r>
          </a:p>
          <a:p>
            <a:pPr lvl="2" indent="-285750">
              <a:buNone/>
            </a:pPr>
            <a:r>
              <a:rPr lang="en-US" sz="1800" kern="1200" dirty="0" smtClean="0">
                <a:hlinkClick r:id="rId3" action="ppaction://hlinkfile"/>
              </a:rPr>
              <a:t>TE0084016LAY Front Panel PCB 210000384_WAT270022 </a:t>
            </a:r>
            <a:r>
              <a:rPr lang="en-US" sz="1800" kern="1200" dirty="0" err="1" smtClean="0">
                <a:hlinkClick r:id="rId3" action="ppaction://hlinkfile"/>
              </a:rPr>
              <a:t>ITA_rC</a:t>
            </a:r>
            <a:endParaRPr lang="en-US" sz="1800" kern="1200" dirty="0" smtClean="0"/>
          </a:p>
          <a:p>
            <a:pPr lvl="1">
              <a:buFont typeface="Wingdings" pitchFamily="2" charset="2"/>
              <a:buChar char="§"/>
              <a:defRPr/>
            </a:pPr>
            <a:endParaRPr lang="en-US" sz="2000" dirty="0" smtClean="0"/>
          </a:p>
          <a:p>
            <a:pPr lvl="1">
              <a:buFont typeface="Wingdings" pitchFamily="2" charset="2"/>
              <a:buChar char="§"/>
              <a:defRPr/>
            </a:pPr>
            <a:r>
              <a:rPr lang="en-US" sz="2000" dirty="0" smtClean="0"/>
              <a:t>Parts List</a:t>
            </a:r>
            <a:r>
              <a:rPr lang="en-US" sz="2000" kern="1200" dirty="0" smtClean="0"/>
              <a:t> TE0084016BOM</a:t>
            </a:r>
          </a:p>
          <a:p>
            <a:pPr lvl="2" indent="-285750">
              <a:buNone/>
            </a:pPr>
            <a:r>
              <a:rPr lang="en-US" sz="1800" kern="1200" dirty="0" smtClean="0">
                <a:hlinkClick r:id="rId4" action="ppaction://hlinkfile"/>
              </a:rPr>
              <a:t>TE0084016BOM Front Panel PCB 210000384_WAT270022 </a:t>
            </a:r>
            <a:r>
              <a:rPr lang="en-US" sz="1800" kern="1200" dirty="0" err="1" smtClean="0">
                <a:hlinkClick r:id="rId4" action="ppaction://hlinkfile"/>
              </a:rPr>
              <a:t>ITA_rA</a:t>
            </a:r>
            <a:endParaRPr lang="en-US" sz="1800" kern="1200" dirty="0" smtClean="0"/>
          </a:p>
          <a:p>
            <a:pPr lvl="1">
              <a:buFont typeface="Wingdings" pitchFamily="2" charset="2"/>
              <a:buChar char="§"/>
              <a:defRPr/>
            </a:pPr>
            <a:endParaRPr lang="en-US" sz="2000" kern="1200" dirty="0" smtClean="0"/>
          </a:p>
          <a:p>
            <a:pPr lvl="1">
              <a:buFont typeface="Wingdings" pitchFamily="2" charset="2"/>
              <a:buChar char="§"/>
              <a:defRPr/>
            </a:pPr>
            <a:r>
              <a:rPr lang="en-US" sz="2000" kern="1200" dirty="0" smtClean="0"/>
              <a:t>Fixture Order Form TE0084016</a:t>
            </a:r>
          </a:p>
          <a:p>
            <a:pPr lvl="2" indent="-285750">
              <a:buNone/>
            </a:pPr>
            <a:r>
              <a:rPr lang="en-US" dirty="0" err="1" smtClean="0">
                <a:hlinkClick r:id="rId5" action="ppaction://hlinkfile"/>
              </a:rPr>
              <a:t>ElectroFix</a:t>
            </a:r>
            <a:r>
              <a:rPr lang="en-US" dirty="0" smtClean="0">
                <a:hlinkClick r:id="rId5" action="ppaction://hlinkfile"/>
              </a:rPr>
              <a:t> Fixture Order Form TE0084016 </a:t>
            </a:r>
            <a:endParaRPr lang="en-US"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lnSpcReduction="10000"/>
          </a:bodyPr>
          <a:lstStyle/>
          <a:p>
            <a:r>
              <a:rPr lang="en-US" sz="2000" dirty="0" smtClean="0"/>
              <a:t>UUT Input Port Interface</a:t>
            </a:r>
          </a:p>
          <a:p>
            <a:pPr lvl="1">
              <a:buFont typeface="Wingdings" pitchFamily="2" charset="2"/>
              <a:buChar char="§"/>
            </a:pPr>
            <a:r>
              <a:rPr lang="en-US" sz="1800" dirty="0" smtClean="0"/>
              <a:t>+5V: GTS-PS1  0-36V 0-12.5A </a:t>
            </a:r>
            <a:r>
              <a:rPr lang="en-US" sz="1800" dirty="0" err="1" smtClean="0"/>
              <a:t>Genesys</a:t>
            </a:r>
            <a:r>
              <a:rPr lang="en-US" sz="1800" dirty="0" smtClean="0"/>
              <a:t> Power Supply</a:t>
            </a:r>
          </a:p>
          <a:p>
            <a:pPr lvl="1">
              <a:buFont typeface="Wingdings" pitchFamily="2" charset="2"/>
              <a:buChar char="§"/>
            </a:pPr>
            <a:r>
              <a:rPr lang="en-US" sz="1800" dirty="0" smtClean="0"/>
              <a:t>Door Open Switch: GTS-2A SPDT Relay</a:t>
            </a:r>
          </a:p>
          <a:p>
            <a:pPr lvl="1">
              <a:buFont typeface="Wingdings" pitchFamily="2" charset="2"/>
              <a:buChar char="§"/>
            </a:pPr>
            <a:r>
              <a:rPr lang="en-US" sz="1800" dirty="0" smtClean="0"/>
              <a:t>Keypad Emulation: GTS-2A SPDT Relay</a:t>
            </a:r>
          </a:p>
          <a:p>
            <a:pPr lvl="1">
              <a:buNone/>
            </a:pPr>
            <a:endParaRPr lang="en-US" sz="2000" dirty="0" smtClean="0"/>
          </a:p>
          <a:p>
            <a:pPr>
              <a:buFont typeface="Wingdings" pitchFamily="2" charset="2"/>
              <a:buChar char="§"/>
            </a:pPr>
            <a:r>
              <a:rPr lang="en-US" sz="2000" dirty="0" smtClean="0"/>
              <a:t>UUT CPU Emulation</a:t>
            </a:r>
          </a:p>
          <a:p>
            <a:pPr lvl="1">
              <a:buFont typeface="Wingdings" pitchFamily="2" charset="2"/>
              <a:buChar char="§"/>
            </a:pPr>
            <a:r>
              <a:rPr lang="en-US" sz="1800" dirty="0" smtClean="0"/>
              <a:t>Address Bus: DAQ2 P0.16..31</a:t>
            </a:r>
          </a:p>
          <a:p>
            <a:pPr lvl="1">
              <a:buFont typeface="Wingdings" pitchFamily="2" charset="2"/>
              <a:buChar char="§"/>
            </a:pPr>
            <a:r>
              <a:rPr lang="en-US" sz="1800" dirty="0" smtClean="0"/>
              <a:t>Bi-directional Data Bus: DAQ2 P0.8..15</a:t>
            </a:r>
          </a:p>
          <a:p>
            <a:pPr lvl="1">
              <a:buFont typeface="Wingdings" pitchFamily="2" charset="2"/>
              <a:buChar char="§"/>
            </a:pPr>
            <a:r>
              <a:rPr lang="en-US" sz="1800" dirty="0" smtClean="0"/>
              <a:t>R_W, CS, IRQ: DAQ2 P0.5..7</a:t>
            </a:r>
          </a:p>
          <a:p>
            <a:pPr lvl="1">
              <a:buFont typeface="Wingdings" pitchFamily="2" charset="2"/>
              <a:buChar char="§"/>
            </a:pPr>
            <a:r>
              <a:rPr lang="en-US" sz="1800" dirty="0" smtClean="0"/>
              <a:t>DTACK: DAQ1 P0.8</a:t>
            </a:r>
          </a:p>
          <a:p>
            <a:pPr lvl="1">
              <a:buNone/>
            </a:pPr>
            <a:endParaRPr lang="en-US" sz="1800" dirty="0" smtClean="0"/>
          </a:p>
          <a:p>
            <a:pPr>
              <a:buFont typeface="Wingdings" pitchFamily="2" charset="2"/>
              <a:buChar char="§"/>
            </a:pPr>
            <a:r>
              <a:rPr lang="en-US" sz="2000" dirty="0" smtClean="0"/>
              <a:t>LCD Data Capture</a:t>
            </a:r>
          </a:p>
          <a:p>
            <a:pPr lvl="1">
              <a:buFont typeface="Wingdings" pitchFamily="2" charset="2"/>
              <a:buChar char="§"/>
            </a:pPr>
            <a:r>
              <a:rPr lang="en-US" sz="1800" dirty="0" smtClean="0"/>
              <a:t>LCD Data Bus: DAQ1 P0.0..2, P0.0..5</a:t>
            </a:r>
          </a:p>
          <a:p>
            <a:pPr lvl="1">
              <a:buFont typeface="Wingdings" pitchFamily="2" charset="2"/>
              <a:buChar char="§"/>
            </a:pPr>
            <a:r>
              <a:rPr lang="en-US" sz="1800" dirty="0" smtClean="0"/>
              <a:t>CL1,CL2,FLM Lines: DAQ1 P0.13..15</a:t>
            </a:r>
          </a:p>
          <a:p>
            <a:pPr lvl="1">
              <a:buFont typeface="Wingdings" pitchFamily="2" charset="2"/>
              <a:buChar char="§"/>
            </a:pPr>
            <a:endParaRPr lang="en-US" sz="2000"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fontScale="92500" lnSpcReduction="10000"/>
          </a:bodyPr>
          <a:lstStyle/>
          <a:p>
            <a:pPr marL="342900" lvl="1" indent="-342900">
              <a:buFont typeface="Wingdings" pitchFamily="2" charset="2"/>
              <a:buChar char="§"/>
            </a:pPr>
            <a:r>
              <a:rPr lang="en-US" sz="2800" dirty="0" smtClean="0"/>
              <a:t>UUT Output Port Interface</a:t>
            </a:r>
          </a:p>
          <a:p>
            <a:pPr marL="800100" lvl="3" indent="-342900">
              <a:buFont typeface="Wingdings" pitchFamily="2" charset="2"/>
              <a:buChar char="§"/>
            </a:pPr>
            <a:r>
              <a:rPr lang="en-US" sz="2200" dirty="0" smtClean="0"/>
              <a:t>LED Back Light</a:t>
            </a:r>
          </a:p>
          <a:p>
            <a:pPr marL="1257300" lvl="4" indent="-342900"/>
            <a:r>
              <a:rPr lang="en-US" sz="2200" dirty="0" err="1" smtClean="0">
                <a:latin typeface="Calibri"/>
              </a:rPr>
              <a:t>Chroma</a:t>
            </a:r>
            <a:r>
              <a:rPr lang="en-US" sz="2200" dirty="0" smtClean="0">
                <a:latin typeface="Calibri"/>
              </a:rPr>
              <a:t> DC Loads CH1: set to 32</a:t>
            </a:r>
            <a:r>
              <a:rPr lang="el-GR" sz="2200" dirty="0" smtClean="0">
                <a:latin typeface="Calibri"/>
              </a:rPr>
              <a:t>Ω</a:t>
            </a:r>
            <a:r>
              <a:rPr lang="en-US" sz="2200" dirty="0" smtClean="0">
                <a:latin typeface="Calibri"/>
              </a:rPr>
              <a:t> for Bright, 50</a:t>
            </a:r>
            <a:r>
              <a:rPr lang="el-GR" sz="2200" dirty="0" smtClean="0">
                <a:latin typeface="Calibri"/>
              </a:rPr>
              <a:t>Ω </a:t>
            </a:r>
            <a:r>
              <a:rPr lang="en-US" sz="2200" smtClean="0">
                <a:latin typeface="Calibri"/>
              </a:rPr>
              <a:t>for Dim</a:t>
            </a:r>
            <a:endParaRPr lang="en-US" sz="2200" dirty="0" smtClean="0">
              <a:latin typeface="Calibri"/>
            </a:endParaRPr>
          </a:p>
          <a:p>
            <a:pPr marL="800100" lvl="3" indent="-342900">
              <a:buFont typeface="Wingdings" pitchFamily="2" charset="2"/>
              <a:buChar char="§"/>
            </a:pPr>
            <a:r>
              <a:rPr lang="en-US" sz="2200" dirty="0" smtClean="0"/>
              <a:t>LCD Display Contrast</a:t>
            </a:r>
          </a:p>
          <a:p>
            <a:pPr marL="1257300" lvl="4" indent="-342900"/>
            <a:r>
              <a:rPr lang="en-US" sz="2200" dirty="0" err="1" smtClean="0">
                <a:latin typeface="Calibri"/>
              </a:rPr>
              <a:t>Chroma</a:t>
            </a:r>
            <a:r>
              <a:rPr lang="en-US" sz="2200" dirty="0" smtClean="0">
                <a:latin typeface="Calibri"/>
              </a:rPr>
              <a:t> DC Loads CH2: set to 620</a:t>
            </a:r>
            <a:r>
              <a:rPr lang="el-GR" sz="2200" dirty="0" smtClean="0">
                <a:latin typeface="Calibri"/>
              </a:rPr>
              <a:t>Ω </a:t>
            </a:r>
            <a:r>
              <a:rPr lang="en-US" sz="2200" dirty="0" smtClean="0">
                <a:latin typeface="Calibri"/>
              </a:rPr>
              <a:t/>
            </a:r>
            <a:br>
              <a:rPr lang="en-US" sz="2200" dirty="0" smtClean="0">
                <a:latin typeface="Calibri"/>
              </a:rPr>
            </a:br>
            <a:endParaRPr lang="en-US" sz="2200" dirty="0" smtClean="0">
              <a:latin typeface="Calibri"/>
            </a:endParaRPr>
          </a:p>
          <a:p>
            <a:pPr marL="800100" lvl="3" indent="-342900">
              <a:buFont typeface="Wingdings" pitchFamily="2" charset="2"/>
              <a:buChar char="§"/>
            </a:pPr>
            <a:r>
              <a:rPr lang="en-US" sz="2200" dirty="0" smtClean="0"/>
              <a:t>Onboard power supplies</a:t>
            </a:r>
          </a:p>
          <a:p>
            <a:pPr marL="1257300" lvl="4" indent="-342900"/>
            <a:r>
              <a:rPr lang="en-US" sz="1900" dirty="0" smtClean="0"/>
              <a:t>3.3V @C18</a:t>
            </a:r>
          </a:p>
          <a:p>
            <a:pPr marL="1257300" lvl="4" indent="-342900"/>
            <a:r>
              <a:rPr lang="en-US" sz="1900" dirty="0" smtClean="0"/>
              <a:t>Measured with GTS-DMM via GTS 8x1 </a:t>
            </a:r>
            <a:r>
              <a:rPr lang="en-US" sz="1900" dirty="0" err="1" smtClean="0"/>
              <a:t>Mux</a:t>
            </a:r>
            <a:r>
              <a:rPr lang="en-US" sz="2200" dirty="0" smtClean="0"/>
              <a:t/>
            </a:r>
            <a:br>
              <a:rPr lang="en-US" sz="2200" dirty="0" smtClean="0"/>
            </a:br>
            <a:endParaRPr lang="en-US" sz="2200" dirty="0" smtClean="0"/>
          </a:p>
          <a:p>
            <a:pPr marL="800100" lvl="3" indent="-342900">
              <a:buFont typeface="Wingdings" pitchFamily="2" charset="2"/>
              <a:buChar char="§"/>
            </a:pPr>
            <a:r>
              <a:rPr lang="en-US" sz="2200" dirty="0" smtClean="0"/>
              <a:t>ITA Signals</a:t>
            </a:r>
          </a:p>
          <a:p>
            <a:pPr marL="1257300" lvl="4" indent="-342900"/>
            <a:r>
              <a:rPr lang="en-US" sz="1900" dirty="0" smtClean="0"/>
              <a:t>Fixture Down: DAQ2 P0.0</a:t>
            </a:r>
          </a:p>
          <a:p>
            <a:pPr marL="1257300" lvl="4" indent="-342900"/>
            <a:r>
              <a:rPr lang="en-US" sz="1900" dirty="0" smtClean="0"/>
              <a:t>Fixture ID: DAQ2 P2.0..7</a:t>
            </a:r>
          </a:p>
          <a:p>
            <a:pPr marL="1257300" lvl="4" indent="-342900"/>
            <a:r>
              <a:rPr lang="en-US" sz="1900" dirty="0" smtClean="0"/>
              <a:t>Vacuum Control via GTS- 12A Relay</a:t>
            </a:r>
          </a:p>
          <a:p>
            <a:endParaRPr lang="en-US" sz="2000" dirty="0" smtClean="0"/>
          </a:p>
          <a:p>
            <a:endParaRPr lang="en-US"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4" name="Content Placeholder 2"/>
          <p:cNvSpPr>
            <a:spLocks noGrp="1"/>
          </p:cNvSpPr>
          <p:nvPr>
            <p:ph idx="1"/>
          </p:nvPr>
        </p:nvSpPr>
        <p:spPr>
          <a:xfrm>
            <a:off x="457200" y="1600203"/>
            <a:ext cx="8229600" cy="4648197"/>
          </a:xfrm>
        </p:spPr>
        <p:txBody>
          <a:bodyPr>
            <a:normAutofit/>
          </a:bodyPr>
          <a:lstStyle/>
          <a:p>
            <a:pPr marL="342900" lvl="2" indent="-342900">
              <a:buFont typeface="Wingdings" pitchFamily="2" charset="2"/>
              <a:buChar char="§"/>
            </a:pPr>
            <a:r>
              <a:rPr lang="en-US" sz="2400" dirty="0" smtClean="0"/>
              <a:t>CPU Bus Emulation</a:t>
            </a:r>
          </a:p>
          <a:p>
            <a:pPr marL="566737" lvl="3" indent="-342900">
              <a:buFont typeface="Wingdings" pitchFamily="2" charset="2"/>
              <a:buChar char="§"/>
            </a:pPr>
            <a:r>
              <a:rPr lang="en-US" sz="2000" dirty="0" smtClean="0"/>
              <a:t>Bi-Direction Data Bus</a:t>
            </a:r>
          </a:p>
          <a:p>
            <a:pPr marL="800100" lvl="4" indent="-342900">
              <a:buFont typeface="Wingdings" pitchFamily="2" charset="2"/>
              <a:buChar char="§"/>
            </a:pPr>
            <a:r>
              <a:rPr lang="en-US" dirty="0" smtClean="0"/>
              <a:t>One challenge was the configuring the bi-directional data port to change modes quickly and not conflict with the UUT data port.</a:t>
            </a:r>
          </a:p>
          <a:p>
            <a:pPr marL="800100" lvl="4" indent="-342900">
              <a:buFont typeface="Wingdings" pitchFamily="2" charset="2"/>
              <a:buChar char="§"/>
            </a:pPr>
            <a:r>
              <a:rPr lang="en-US" dirty="0" smtClean="0"/>
              <a:t>This was done by pre-configuring both write and read configurations and using the </a:t>
            </a:r>
            <a:r>
              <a:rPr lang="en-US" i="1" dirty="0" smtClean="0"/>
              <a:t>Control Task </a:t>
            </a:r>
            <a:r>
              <a:rPr lang="en-US" dirty="0" smtClean="0"/>
              <a:t>VI to Reserve\</a:t>
            </a:r>
            <a:r>
              <a:rPr lang="en-US" dirty="0" err="1" smtClean="0"/>
              <a:t>Unreserve</a:t>
            </a:r>
            <a:r>
              <a:rPr lang="en-US" dirty="0" smtClean="0"/>
              <a:t> the two configurations on demand</a:t>
            </a:r>
          </a:p>
          <a:p>
            <a:pPr marL="800100" lvl="4" indent="-342900">
              <a:buFont typeface="Wingdings" pitchFamily="2" charset="2"/>
              <a:buChar char="§"/>
            </a:pPr>
            <a:r>
              <a:rPr lang="en-US" dirty="0" smtClean="0"/>
              <a:t>The use of the </a:t>
            </a:r>
            <a:r>
              <a:rPr lang="en-US" i="1" dirty="0" err="1" smtClean="0"/>
              <a:t>DO.Tristate</a:t>
            </a:r>
            <a:r>
              <a:rPr lang="en-US" i="1" dirty="0" smtClean="0"/>
              <a:t> </a:t>
            </a:r>
            <a:r>
              <a:rPr lang="en-US" dirty="0" smtClean="0"/>
              <a:t>property prevented double driving the data lines.</a:t>
            </a:r>
          </a:p>
          <a:p>
            <a:pPr marL="566737" lvl="3" indent="-342900">
              <a:buFont typeface="Wingdings" pitchFamily="2" charset="2"/>
              <a:buChar char="§"/>
            </a:pPr>
            <a:r>
              <a:rPr lang="en-US" sz="2000" dirty="0" smtClean="0"/>
              <a:t>Timing DTACK[Data Acknowledge Line]</a:t>
            </a:r>
          </a:p>
          <a:p>
            <a:pPr marL="800100" lvl="4" indent="-342900">
              <a:buFont typeface="Wingdings" pitchFamily="2" charset="2"/>
              <a:buChar char="§"/>
            </a:pPr>
            <a:r>
              <a:rPr lang="en-US" dirty="0" smtClean="0"/>
              <a:t>Because of the LCD display this board uses a DTACK handshaking line to control the timing of write/read operations. The GTS Dig I/O doesn’t have that built in, so I needed to get creative to get this to work. </a:t>
            </a: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4" name="Content Placeholder 2"/>
          <p:cNvSpPr>
            <a:spLocks noGrp="1"/>
          </p:cNvSpPr>
          <p:nvPr>
            <p:ph idx="1"/>
          </p:nvPr>
        </p:nvSpPr>
        <p:spPr>
          <a:xfrm>
            <a:off x="457200" y="1600203"/>
            <a:ext cx="8229600" cy="4648197"/>
          </a:xfrm>
        </p:spPr>
        <p:txBody>
          <a:bodyPr>
            <a:normAutofit/>
          </a:bodyPr>
          <a:lstStyle/>
          <a:p>
            <a:pPr marL="342900" lvl="2" indent="-342900">
              <a:buFont typeface="Wingdings" pitchFamily="2" charset="2"/>
              <a:buChar char="§"/>
            </a:pPr>
            <a:r>
              <a:rPr lang="en-US" sz="2400" dirty="0" smtClean="0"/>
              <a:t>CPU Bus Emulation Timing</a:t>
            </a:r>
          </a:p>
          <a:p>
            <a:pPr marL="342900" lvl="2" indent="-342900">
              <a:buNone/>
            </a:pPr>
            <a:r>
              <a:rPr lang="en-US" sz="2400" dirty="0" smtClean="0"/>
              <a:t> </a:t>
            </a:r>
          </a:p>
        </p:txBody>
      </p:sp>
      <p:pic>
        <p:nvPicPr>
          <p:cNvPr id="3077" name="Picture 5"/>
          <p:cNvPicPr>
            <a:picLocks noChangeAspect="1" noChangeArrowheads="1"/>
          </p:cNvPicPr>
          <p:nvPr/>
        </p:nvPicPr>
        <p:blipFill>
          <a:blip r:embed="rId2" cstate="print"/>
          <a:srcRect/>
          <a:stretch>
            <a:fillRect/>
          </a:stretch>
        </p:blipFill>
        <p:spPr bwMode="auto">
          <a:xfrm>
            <a:off x="3276600" y="2133600"/>
            <a:ext cx="3948111" cy="4002526"/>
          </a:xfrm>
          <a:prstGeom prst="rect">
            <a:avLst/>
          </a:prstGeom>
          <a:noFill/>
          <a:ln w="9525">
            <a:noFill/>
            <a:miter lim="800000"/>
            <a:headEnd/>
            <a:tailEnd/>
          </a:ln>
        </p:spPr>
      </p:pic>
      <p:sp>
        <p:nvSpPr>
          <p:cNvPr id="9" name="TextBox 8"/>
          <p:cNvSpPr txBox="1"/>
          <p:nvPr/>
        </p:nvSpPr>
        <p:spPr>
          <a:xfrm>
            <a:off x="762000" y="2209800"/>
            <a:ext cx="2514600" cy="3539430"/>
          </a:xfrm>
          <a:prstGeom prst="rect">
            <a:avLst/>
          </a:prstGeom>
          <a:noFill/>
        </p:spPr>
        <p:txBody>
          <a:bodyPr wrap="square" rtlCol="0">
            <a:spAutoFit/>
          </a:bodyPr>
          <a:lstStyle/>
          <a:p>
            <a:r>
              <a:rPr lang="en-US" dirty="0" smtClean="0"/>
              <a:t>This required using the </a:t>
            </a:r>
            <a:r>
              <a:rPr lang="en-US" i="1" dirty="0" err="1" smtClean="0"/>
              <a:t>ChangeDetect</a:t>
            </a:r>
            <a:r>
              <a:rPr lang="en-US" dirty="0" smtClean="0"/>
              <a:t> of the UUT DTACK line to trigger each counter pulse used for the write/read operations.</a:t>
            </a:r>
          </a:p>
          <a:p>
            <a:endParaRPr lang="en-US" dirty="0" smtClean="0"/>
          </a:p>
          <a:p>
            <a:r>
              <a:rPr lang="en-US" dirty="0" smtClean="0"/>
              <a:t>A </a:t>
            </a:r>
            <a:r>
              <a:rPr lang="en-US" i="1" dirty="0" err="1" smtClean="0"/>
              <a:t>StartTrig</a:t>
            </a:r>
            <a:r>
              <a:rPr lang="en-US" dirty="0" smtClean="0"/>
              <a:t> pulse that also triggers the </a:t>
            </a:r>
            <a:r>
              <a:rPr lang="en-US" i="1" dirty="0" err="1" smtClean="0"/>
              <a:t>ChangeDetect</a:t>
            </a:r>
            <a:r>
              <a:rPr lang="en-US" dirty="0" smtClean="0"/>
              <a:t> was used to get it started.</a:t>
            </a:r>
          </a:p>
          <a:p>
            <a:endParaRPr lang="en-US" dirty="0" smtClean="0"/>
          </a:p>
          <a:p>
            <a:r>
              <a:rPr lang="en-US" dirty="0" smtClean="0"/>
              <a:t>For VRAM data this was 9600 transfers.</a:t>
            </a:r>
            <a:endParaRPr lang="en-US"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4" name="Content Placeholder 2"/>
          <p:cNvSpPr>
            <a:spLocks noGrp="1"/>
          </p:cNvSpPr>
          <p:nvPr>
            <p:ph idx="1"/>
          </p:nvPr>
        </p:nvSpPr>
        <p:spPr>
          <a:xfrm>
            <a:off x="457200" y="1600203"/>
            <a:ext cx="8229600" cy="4648197"/>
          </a:xfrm>
        </p:spPr>
        <p:txBody>
          <a:bodyPr>
            <a:normAutofit/>
          </a:bodyPr>
          <a:lstStyle/>
          <a:p>
            <a:pPr marL="342900" lvl="2" indent="-342900">
              <a:buFont typeface="Wingdings" pitchFamily="2" charset="2"/>
              <a:buChar char="§"/>
            </a:pPr>
            <a:r>
              <a:rPr lang="en-US" sz="2400" dirty="0" smtClean="0"/>
              <a:t>Keypad Emulation</a:t>
            </a:r>
          </a:p>
          <a:p>
            <a:pPr marL="342900" lvl="2" indent="-342900">
              <a:buNone/>
            </a:pPr>
            <a:r>
              <a:rPr lang="en-US" sz="2400" dirty="0" smtClean="0"/>
              <a:t> </a:t>
            </a:r>
          </a:p>
        </p:txBody>
      </p:sp>
      <p:pic>
        <p:nvPicPr>
          <p:cNvPr id="4098" name="Picture 2"/>
          <p:cNvPicPr>
            <a:picLocks noChangeAspect="1" noChangeArrowheads="1"/>
          </p:cNvPicPr>
          <p:nvPr/>
        </p:nvPicPr>
        <p:blipFill>
          <a:blip r:embed="rId2" cstate="print"/>
          <a:srcRect/>
          <a:stretch>
            <a:fillRect/>
          </a:stretch>
        </p:blipFill>
        <p:spPr bwMode="auto">
          <a:xfrm>
            <a:off x="4572000" y="1676400"/>
            <a:ext cx="3780559" cy="4495800"/>
          </a:xfrm>
          <a:prstGeom prst="rect">
            <a:avLst/>
          </a:prstGeom>
          <a:noFill/>
          <a:ln w="9525">
            <a:noFill/>
            <a:miter lim="800000"/>
            <a:headEnd/>
            <a:tailEnd/>
          </a:ln>
        </p:spPr>
      </p:pic>
      <p:sp>
        <p:nvSpPr>
          <p:cNvPr id="8" name="TextBox 7"/>
          <p:cNvSpPr txBox="1"/>
          <p:nvPr/>
        </p:nvSpPr>
        <p:spPr>
          <a:xfrm>
            <a:off x="685800" y="2057400"/>
            <a:ext cx="3886200" cy="1815882"/>
          </a:xfrm>
          <a:prstGeom prst="rect">
            <a:avLst/>
          </a:prstGeom>
          <a:noFill/>
        </p:spPr>
        <p:txBody>
          <a:bodyPr wrap="square" rtlCol="0">
            <a:spAutoFit/>
          </a:bodyPr>
          <a:lstStyle/>
          <a:p>
            <a:r>
              <a:rPr lang="en-US" dirty="0" smtClean="0"/>
              <a:t>This required the use of 8 Column relays and 4 Row relays to emulate the 29 keys.</a:t>
            </a:r>
          </a:p>
          <a:p>
            <a:endParaRPr lang="en-US" dirty="0" smtClean="0"/>
          </a:p>
          <a:p>
            <a:r>
              <a:rPr lang="en-US" dirty="0" smtClean="0"/>
              <a:t>Relays are closed and opened as pairs.</a:t>
            </a:r>
          </a:p>
          <a:p>
            <a:endParaRPr lang="en-US" dirty="0" smtClean="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4" name="Content Placeholder 2"/>
          <p:cNvSpPr>
            <a:spLocks noGrp="1"/>
          </p:cNvSpPr>
          <p:nvPr>
            <p:ph idx="1"/>
          </p:nvPr>
        </p:nvSpPr>
        <p:spPr>
          <a:xfrm>
            <a:off x="457200" y="1600203"/>
            <a:ext cx="8229600" cy="4648197"/>
          </a:xfrm>
        </p:spPr>
        <p:txBody>
          <a:bodyPr>
            <a:normAutofit/>
          </a:bodyPr>
          <a:lstStyle/>
          <a:p>
            <a:pPr marL="342900" lvl="2" indent="-342900">
              <a:buFont typeface="Wingdings" pitchFamily="2" charset="2"/>
              <a:buChar char="§"/>
            </a:pPr>
            <a:r>
              <a:rPr lang="en-US" sz="2400" dirty="0" smtClean="0"/>
              <a:t>LCD Data Capture</a:t>
            </a:r>
          </a:p>
          <a:p>
            <a:pPr marL="342900" lvl="2" indent="-342900">
              <a:buNone/>
            </a:pPr>
            <a:r>
              <a:rPr lang="en-US" sz="2400" dirty="0" smtClean="0"/>
              <a:t> </a:t>
            </a:r>
          </a:p>
        </p:txBody>
      </p:sp>
      <p:sp>
        <p:nvSpPr>
          <p:cNvPr id="8" name="TextBox 7"/>
          <p:cNvSpPr txBox="1"/>
          <p:nvPr/>
        </p:nvSpPr>
        <p:spPr>
          <a:xfrm>
            <a:off x="685800" y="2133600"/>
            <a:ext cx="3886200" cy="2062103"/>
          </a:xfrm>
          <a:prstGeom prst="rect">
            <a:avLst/>
          </a:prstGeom>
          <a:noFill/>
        </p:spPr>
        <p:txBody>
          <a:bodyPr wrap="square" rtlCol="0">
            <a:spAutoFit/>
          </a:bodyPr>
          <a:lstStyle/>
          <a:p>
            <a:r>
              <a:rPr lang="en-US" dirty="0" smtClean="0"/>
              <a:t>The output from the LCD driver port is captured using </a:t>
            </a:r>
            <a:r>
              <a:rPr lang="en-US" i="1" dirty="0" err="1" smtClean="0"/>
              <a:t>ChangeDetect</a:t>
            </a:r>
            <a:r>
              <a:rPr lang="en-US" dirty="0" smtClean="0"/>
              <a:t> of the CL1, CL2 for acquisition timing. </a:t>
            </a:r>
          </a:p>
          <a:p>
            <a:endParaRPr lang="en-US" dirty="0" smtClean="0"/>
          </a:p>
          <a:p>
            <a:r>
              <a:rPr lang="en-US" dirty="0" smtClean="0"/>
              <a:t>The image data is extracted and compared to the data written to the specified VRAM page.</a:t>
            </a:r>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4419600" y="1905000"/>
            <a:ext cx="3983192" cy="40386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6" name="Content Placeholder 7"/>
          <p:cNvSpPr>
            <a:spLocks noGrp="1"/>
          </p:cNvSpPr>
          <p:nvPr>
            <p:ph idx="1"/>
          </p:nvPr>
        </p:nvSpPr>
        <p:spPr>
          <a:xfrm>
            <a:off x="457200" y="1600203"/>
            <a:ext cx="8229600" cy="4525963"/>
          </a:xfrm>
        </p:spPr>
        <p:txBody>
          <a:bodyPr>
            <a:normAutofit/>
          </a:bodyPr>
          <a:lstStyle/>
          <a:p>
            <a:r>
              <a:rPr lang="en-US" sz="2800" dirty="0" smtClean="0"/>
              <a:t>Test Sequence Structure</a:t>
            </a:r>
          </a:p>
        </p:txBody>
      </p:sp>
      <p:pic>
        <p:nvPicPr>
          <p:cNvPr id="3" name="Picture 2"/>
          <p:cNvPicPr>
            <a:picLocks noChangeAspect="1" noChangeArrowheads="1"/>
          </p:cNvPicPr>
          <p:nvPr/>
        </p:nvPicPr>
        <p:blipFill>
          <a:blip r:embed="rId2" cstate="print"/>
          <a:srcRect/>
          <a:stretch>
            <a:fillRect/>
          </a:stretch>
        </p:blipFill>
        <p:spPr bwMode="auto">
          <a:xfrm>
            <a:off x="1752600" y="2286000"/>
            <a:ext cx="3505200" cy="28670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fontScale="92500" lnSpcReduction="20000"/>
          </a:bodyPr>
          <a:lstStyle/>
          <a:p>
            <a:r>
              <a:rPr lang="en-US" sz="2600" dirty="0" err="1" smtClean="0"/>
              <a:t>PreUUTLoop</a:t>
            </a:r>
            <a:endParaRPr lang="en-US" sz="2600" dirty="0" smtClean="0"/>
          </a:p>
          <a:p>
            <a:pPr lvl="1">
              <a:buFont typeface="Wingdings" pitchFamily="2" charset="2"/>
              <a:buChar char="§"/>
            </a:pPr>
            <a:r>
              <a:rPr lang="en-US" sz="1900" dirty="0" smtClean="0"/>
              <a:t>Initialize GTS and ITS Hardware</a:t>
            </a:r>
          </a:p>
          <a:p>
            <a:pPr lvl="1">
              <a:buFont typeface="Wingdings" pitchFamily="2" charset="2"/>
              <a:buChar char="§"/>
            </a:pPr>
            <a:r>
              <a:rPr lang="en-US" sz="1900" dirty="0" smtClean="0"/>
              <a:t>Verify </a:t>
            </a:r>
            <a:r>
              <a:rPr lang="en-US" sz="1900" dirty="0" err="1" smtClean="0"/>
              <a:t>FixtureID</a:t>
            </a:r>
            <a:endParaRPr lang="en-US" sz="1900" dirty="0" smtClean="0"/>
          </a:p>
          <a:p>
            <a:pPr lvl="1">
              <a:buFont typeface="Wingdings" pitchFamily="2" charset="2"/>
              <a:buChar char="§"/>
            </a:pPr>
            <a:r>
              <a:rPr lang="en-US" sz="1900" dirty="0" smtClean="0"/>
              <a:t>Display Current Software: Version TE0084016 </a:t>
            </a:r>
            <a:r>
              <a:rPr lang="en-US" sz="1900" dirty="0" err="1" smtClean="0"/>
              <a:t>Ver:x.x</a:t>
            </a:r>
            <a:endParaRPr lang="en-US" sz="1900" dirty="0" smtClean="0"/>
          </a:p>
          <a:p>
            <a:r>
              <a:rPr lang="en-US" sz="2600" dirty="0" smtClean="0"/>
              <a:t>Main Sequence [Setup]</a:t>
            </a:r>
          </a:p>
          <a:p>
            <a:pPr lvl="1">
              <a:buFont typeface="Wingdings" pitchFamily="2" charset="2"/>
              <a:buChar char="§"/>
            </a:pPr>
            <a:r>
              <a:rPr lang="en-US" sz="1900" dirty="0" smtClean="0"/>
              <a:t>Serial Number Prompt is displayed</a:t>
            </a:r>
          </a:p>
          <a:p>
            <a:pPr lvl="2">
              <a:buFont typeface="Arial" pitchFamily="34" charset="0"/>
              <a:buChar char="•"/>
            </a:pPr>
            <a:r>
              <a:rPr lang="en-US" sz="1900" dirty="0" smtClean="0"/>
              <a:t>Verify scan is not part number or empty</a:t>
            </a:r>
          </a:p>
          <a:p>
            <a:pPr lvl="2">
              <a:buFont typeface="Arial" pitchFamily="34" charset="0"/>
              <a:buChar char="•"/>
            </a:pPr>
            <a:endParaRPr lang="en-US" sz="1800" dirty="0" smtClean="0"/>
          </a:p>
          <a:p>
            <a:pPr lvl="1">
              <a:buFont typeface="Wingdings" pitchFamily="2" charset="2"/>
              <a:buChar char="§"/>
            </a:pPr>
            <a:r>
              <a:rPr lang="en-US" sz="1900" dirty="0" smtClean="0"/>
              <a:t>Add Current Software Version to Report: TE0084016 </a:t>
            </a:r>
            <a:r>
              <a:rPr lang="en-US" sz="1900" dirty="0" err="1" smtClean="0"/>
              <a:t>Ver:x.x</a:t>
            </a:r>
            <a:endParaRPr lang="en-US" sz="1900" dirty="0" smtClean="0"/>
          </a:p>
          <a:p>
            <a:pPr lvl="2">
              <a:buFont typeface="Wingdings" pitchFamily="2" charset="2"/>
              <a:buChar char="§"/>
            </a:pPr>
            <a:r>
              <a:rPr lang="en-US" sz="1700" dirty="0" smtClean="0"/>
              <a:t>It is structured as a test so </a:t>
            </a:r>
            <a:r>
              <a:rPr lang="en-US" sz="1700" dirty="0" err="1" smtClean="0"/>
              <a:t>SigmaSure</a:t>
            </a:r>
            <a:r>
              <a:rPr lang="en-US" sz="1700" dirty="0" smtClean="0"/>
              <a:t> will capture it</a:t>
            </a:r>
          </a:p>
          <a:p>
            <a:pPr lvl="2">
              <a:buNone/>
            </a:pPr>
            <a:endParaRPr lang="en-US" sz="1800" dirty="0" smtClean="0"/>
          </a:p>
          <a:p>
            <a:pPr lvl="1">
              <a:buFont typeface="Wingdings" pitchFamily="2" charset="2"/>
              <a:buChar char="§"/>
            </a:pPr>
            <a:r>
              <a:rPr lang="en-US" sz="1900" dirty="0" smtClean="0"/>
              <a:t>Initialize ITA</a:t>
            </a:r>
          </a:p>
          <a:p>
            <a:pPr lvl="2">
              <a:buFont typeface="Arial" pitchFamily="34" charset="0"/>
              <a:buChar char="•"/>
            </a:pPr>
            <a:r>
              <a:rPr lang="en-US" sz="1700" dirty="0" smtClean="0"/>
              <a:t>Enable ITA Power</a:t>
            </a:r>
          </a:p>
          <a:p>
            <a:pPr lvl="2">
              <a:buFont typeface="Arial" pitchFamily="34" charset="0"/>
              <a:buChar char="•"/>
            </a:pPr>
            <a:r>
              <a:rPr lang="en-US" sz="1700" dirty="0" smtClean="0"/>
              <a:t>Verify </a:t>
            </a:r>
            <a:r>
              <a:rPr lang="en-US" sz="1700" dirty="0" err="1" smtClean="0"/>
              <a:t>FixtureID</a:t>
            </a:r>
            <a:endParaRPr lang="en-US" sz="1700" dirty="0" smtClean="0"/>
          </a:p>
          <a:p>
            <a:pPr lvl="2">
              <a:buFont typeface="Arial" pitchFamily="34" charset="0"/>
              <a:buChar char="•"/>
            </a:pPr>
            <a:r>
              <a:rPr lang="en-US" sz="1700" dirty="0" smtClean="0"/>
              <a:t>Enable Vacuum</a:t>
            </a:r>
          </a:p>
          <a:p>
            <a:pPr lvl="2">
              <a:buFont typeface="Arial" pitchFamily="34" charset="0"/>
              <a:buChar char="•"/>
            </a:pPr>
            <a:r>
              <a:rPr lang="en-US" sz="1700" dirty="0" smtClean="0"/>
              <a:t>Verify Fixture is pulled down</a:t>
            </a:r>
          </a:p>
          <a:p>
            <a:pPr>
              <a:buNone/>
            </a:pPr>
            <a:endParaRPr lang="en-US" dirty="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400" dirty="0" smtClean="0"/>
              <a:t>UUT Power</a:t>
            </a:r>
          </a:p>
          <a:p>
            <a:pPr lvl="1">
              <a:buFont typeface="Wingdings" pitchFamily="2" charset="2"/>
              <a:buChar char="§"/>
            </a:pPr>
            <a:r>
              <a:rPr lang="en-US" sz="1800" dirty="0" smtClean="0"/>
              <a:t>Turn On UUT power supply</a:t>
            </a:r>
            <a:r>
              <a:rPr lang="en-US" sz="2000" dirty="0" smtClean="0"/>
              <a:t/>
            </a:r>
            <a:br>
              <a:rPr lang="en-US" sz="2000" dirty="0" smtClean="0"/>
            </a:br>
            <a:endParaRPr lang="en-US" sz="2000" dirty="0" smtClean="0"/>
          </a:p>
          <a:p>
            <a:pPr lvl="1">
              <a:buFont typeface="Wingdings" pitchFamily="2" charset="2"/>
              <a:buChar char="§"/>
            </a:pPr>
            <a:r>
              <a:rPr lang="en-US" sz="1800" dirty="0" smtClean="0"/>
              <a:t>Verify Power Supply Status is okay</a:t>
            </a:r>
            <a:r>
              <a:rPr lang="en-US" sz="2000" dirty="0" smtClean="0"/>
              <a:t/>
            </a:r>
            <a:br>
              <a:rPr lang="en-US" sz="2000" dirty="0" smtClean="0"/>
            </a:br>
            <a:endParaRPr lang="en-US" sz="2000" dirty="0" smtClean="0"/>
          </a:p>
          <a:p>
            <a:pPr lvl="1">
              <a:buFont typeface="Wingdings" pitchFamily="2" charset="2"/>
              <a:buChar char="§"/>
            </a:pPr>
            <a:r>
              <a:rPr lang="en-US" sz="1800" dirty="0" smtClean="0"/>
              <a:t>Verify +5V current is within expected limits</a:t>
            </a:r>
            <a:br>
              <a:rPr lang="en-US" sz="1800" dirty="0" smtClean="0"/>
            </a:br>
            <a:endParaRPr lang="en-US" sz="1800" dirty="0" smtClean="0"/>
          </a:p>
          <a:p>
            <a:pPr lvl="1">
              <a:buFont typeface="Wingdings" pitchFamily="2" charset="2"/>
              <a:buChar char="§"/>
            </a:pPr>
            <a:r>
              <a:rPr lang="en-US" sz="1800" dirty="0" smtClean="0"/>
              <a:t>3.3V Onboard supply</a:t>
            </a:r>
          </a:p>
          <a:p>
            <a:pPr lvl="2">
              <a:buFont typeface="Arial" pitchFamily="34" charset="0"/>
              <a:buChar char="•"/>
            </a:pPr>
            <a:r>
              <a:rPr lang="en-US" dirty="0" smtClean="0"/>
              <a:t>Measure voltage with DMM</a:t>
            </a:r>
          </a:p>
          <a:p>
            <a:pPr lvl="2">
              <a:buFont typeface="Arial" pitchFamily="34" charset="0"/>
              <a:buChar char="•"/>
            </a:pPr>
            <a:r>
              <a:rPr lang="en-US" dirty="0" smtClean="0"/>
              <a:t>Verify Voltages are within expected limits</a:t>
            </a:r>
            <a:endParaRPr lang="en-US" dirty="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800" dirty="0" smtClean="0"/>
              <a:t>Test CPU Bus</a:t>
            </a:r>
          </a:p>
          <a:p>
            <a:pPr lvl="1">
              <a:buFont typeface="Arial" pitchFamily="34" charset="0"/>
              <a:buChar char="•"/>
            </a:pPr>
            <a:r>
              <a:rPr lang="en-US" sz="1700" dirty="0" smtClean="0"/>
              <a:t>Verify Write/Read operation to ADDR 0x0</a:t>
            </a:r>
          </a:p>
          <a:p>
            <a:pPr lvl="1">
              <a:buFont typeface="Arial" pitchFamily="34" charset="0"/>
              <a:buChar char="•"/>
            </a:pPr>
            <a:r>
              <a:rPr lang="en-US" sz="1700" dirty="0" smtClean="0"/>
              <a:t>Verify Read data matches Write data</a:t>
            </a:r>
          </a:p>
          <a:p>
            <a:pPr lvl="1">
              <a:buFont typeface="Arial" pitchFamily="34" charset="0"/>
              <a:buChar char="•"/>
            </a:pPr>
            <a:r>
              <a:rPr lang="en-US" sz="1700" dirty="0" smtClean="0"/>
              <a:t>Simulate Door Open/Close @J2-1, J2-2 with Relay Contacts</a:t>
            </a:r>
          </a:p>
          <a:p>
            <a:pPr lvl="2">
              <a:buFont typeface="Wingdings" pitchFamily="2" charset="2"/>
              <a:buChar char="§"/>
            </a:pPr>
            <a:r>
              <a:rPr lang="en-US" sz="1700" dirty="0" smtClean="0"/>
              <a:t>Verify </a:t>
            </a:r>
            <a:r>
              <a:rPr lang="en-US" sz="1700" dirty="0" err="1" smtClean="0"/>
              <a:t>IRQReg</a:t>
            </a:r>
            <a:r>
              <a:rPr lang="en-US" sz="1700" dirty="0" smtClean="0"/>
              <a:t> [</a:t>
            </a:r>
            <a:r>
              <a:rPr lang="en-US" sz="1700" dirty="0" err="1" smtClean="0"/>
              <a:t>DoorPositionChange</a:t>
            </a:r>
            <a:r>
              <a:rPr lang="en-US" sz="1700" dirty="0" smtClean="0"/>
              <a:t>] is set</a:t>
            </a:r>
          </a:p>
          <a:p>
            <a:pPr lvl="2">
              <a:buFont typeface="Wingdings" pitchFamily="2" charset="2"/>
              <a:buChar char="§"/>
            </a:pPr>
            <a:r>
              <a:rPr lang="en-US" sz="1700" dirty="0" smtClean="0"/>
              <a:t>Verify </a:t>
            </a:r>
            <a:r>
              <a:rPr lang="en-US" sz="1700" dirty="0" err="1" smtClean="0"/>
              <a:t>KeypadDataReg</a:t>
            </a:r>
            <a:r>
              <a:rPr lang="en-US" sz="1700" dirty="0" smtClean="0"/>
              <a:t> [</a:t>
            </a:r>
            <a:r>
              <a:rPr lang="en-US" sz="1700" dirty="0" err="1" smtClean="0"/>
              <a:t>DoorOpen</a:t>
            </a:r>
            <a:r>
              <a:rPr lang="en-US" sz="1700" dirty="0" smtClean="0"/>
              <a:t>] matches open state</a:t>
            </a:r>
          </a:p>
          <a:p>
            <a:pPr lvl="2">
              <a:buFont typeface="Wingdings" pitchFamily="2" charset="2"/>
              <a:buChar char="§"/>
            </a:pPr>
            <a:r>
              <a:rPr lang="en-US" sz="1700" dirty="0" smtClean="0"/>
              <a:t>Verify </a:t>
            </a:r>
            <a:r>
              <a:rPr lang="en-US" sz="1700" dirty="0" err="1" smtClean="0"/>
              <a:t>KeypadDataReg</a:t>
            </a:r>
            <a:r>
              <a:rPr lang="en-US" sz="1700" dirty="0" smtClean="0"/>
              <a:t> [</a:t>
            </a:r>
            <a:r>
              <a:rPr lang="en-US" sz="1700" dirty="0" err="1" smtClean="0"/>
              <a:t>DoorClose</a:t>
            </a:r>
            <a:r>
              <a:rPr lang="en-US" sz="1700" dirty="0" smtClean="0"/>
              <a:t>] matches close state</a:t>
            </a:r>
          </a:p>
          <a:p>
            <a:r>
              <a:rPr lang="en-US" sz="2800" dirty="0" smtClean="0"/>
              <a:t>Test Keypad I/O</a:t>
            </a:r>
          </a:p>
          <a:p>
            <a:pPr lvl="1">
              <a:buFont typeface="Arial" pitchFamily="34" charset="0"/>
              <a:buChar char="•"/>
            </a:pPr>
            <a:r>
              <a:rPr lang="en-US" dirty="0" smtClean="0"/>
              <a:t>Simulate Keypad @J5 with Relay Contacts</a:t>
            </a:r>
          </a:p>
          <a:p>
            <a:pPr lvl="1">
              <a:buFont typeface="Arial" pitchFamily="34" charset="0"/>
              <a:buChar char="•"/>
            </a:pPr>
            <a:r>
              <a:rPr lang="en-US" dirty="0" smtClean="0"/>
              <a:t>Simulate Press/Release for Full Key set[29 Keys]				 </a:t>
            </a:r>
          </a:p>
          <a:p>
            <a:pPr lvl="2">
              <a:buFont typeface="Wingdings" pitchFamily="2" charset="2"/>
              <a:buChar char="§"/>
            </a:pPr>
            <a:r>
              <a:rPr lang="en-US" dirty="0" smtClean="0"/>
              <a:t>Verify </a:t>
            </a:r>
            <a:r>
              <a:rPr lang="en-US" dirty="0" err="1" smtClean="0"/>
              <a:t>IRQReg</a:t>
            </a:r>
            <a:r>
              <a:rPr lang="en-US" dirty="0" smtClean="0"/>
              <a:t> [</a:t>
            </a:r>
            <a:r>
              <a:rPr lang="en-US" dirty="0" err="1" smtClean="0"/>
              <a:t>KeyUp</a:t>
            </a:r>
            <a:r>
              <a:rPr lang="en-US" dirty="0" smtClean="0"/>
              <a:t>] is set after Press</a:t>
            </a:r>
          </a:p>
          <a:p>
            <a:pPr lvl="2">
              <a:buFont typeface="Wingdings" pitchFamily="2" charset="2"/>
              <a:buChar char="§"/>
            </a:pPr>
            <a:r>
              <a:rPr lang="en-US" dirty="0" smtClean="0"/>
              <a:t>Verify </a:t>
            </a:r>
            <a:r>
              <a:rPr lang="en-US" dirty="0" err="1" smtClean="0"/>
              <a:t>IRQReg</a:t>
            </a:r>
            <a:r>
              <a:rPr lang="en-US" dirty="0" smtClean="0"/>
              <a:t> [</a:t>
            </a:r>
            <a:r>
              <a:rPr lang="en-US" dirty="0" err="1" smtClean="0"/>
              <a:t>KeyDwn</a:t>
            </a:r>
            <a:r>
              <a:rPr lang="en-US" dirty="0" smtClean="0"/>
              <a:t>] is set after Release</a:t>
            </a:r>
          </a:p>
          <a:p>
            <a:pPr lvl="2">
              <a:buFont typeface="Wingdings" pitchFamily="2" charset="2"/>
              <a:buChar char="§"/>
            </a:pPr>
            <a:r>
              <a:rPr lang="en-US" dirty="0" smtClean="0"/>
              <a:t>Verify </a:t>
            </a:r>
            <a:r>
              <a:rPr lang="en-US" dirty="0" err="1" smtClean="0"/>
              <a:t>KeypadDataReg</a:t>
            </a:r>
            <a:r>
              <a:rPr lang="en-US" dirty="0" smtClean="0"/>
              <a:t> [KEY0..4] matched key operated</a:t>
            </a:r>
          </a:p>
          <a:p>
            <a:endParaRPr lang="en-US" sz="2800"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400" dirty="0" smtClean="0"/>
              <a:t>Test Back Light Control</a:t>
            </a:r>
          </a:p>
          <a:p>
            <a:pPr lvl="1">
              <a:buFont typeface="Arial" pitchFamily="34" charset="0"/>
              <a:buChar char="•"/>
            </a:pPr>
            <a:r>
              <a:rPr lang="en-US" sz="1800" dirty="0" smtClean="0"/>
              <a:t>Bright</a:t>
            </a:r>
          </a:p>
          <a:p>
            <a:pPr lvl="2">
              <a:buFont typeface="Wingdings" pitchFamily="2" charset="2"/>
              <a:buChar char="§"/>
            </a:pPr>
            <a:r>
              <a:rPr lang="en-US" dirty="0" smtClean="0"/>
              <a:t>Set Backlight LED output load to 32Ω</a:t>
            </a:r>
          </a:p>
          <a:p>
            <a:pPr lvl="2">
              <a:buFont typeface="Wingdings" pitchFamily="2" charset="2"/>
              <a:buChar char="§"/>
            </a:pPr>
            <a:r>
              <a:rPr lang="en-US" dirty="0" smtClean="0"/>
              <a:t>Write Bright Code to Back Light Control Register </a:t>
            </a:r>
          </a:p>
          <a:p>
            <a:pPr lvl="2">
              <a:buFont typeface="Wingdings" pitchFamily="2" charset="2"/>
              <a:buChar char="§"/>
            </a:pPr>
            <a:r>
              <a:rPr lang="en-US" dirty="0" smtClean="0"/>
              <a:t>Measure Back Light output @J7 and test to limits</a:t>
            </a:r>
          </a:p>
          <a:p>
            <a:pPr lvl="1">
              <a:buFont typeface="Arial" pitchFamily="34" charset="0"/>
              <a:buChar char="•"/>
            </a:pPr>
            <a:r>
              <a:rPr lang="en-US" sz="1800" dirty="0" smtClean="0"/>
              <a:t>Dim</a:t>
            </a:r>
          </a:p>
          <a:p>
            <a:pPr lvl="2">
              <a:buFont typeface="Wingdings" pitchFamily="2" charset="2"/>
              <a:buChar char="§"/>
            </a:pPr>
            <a:r>
              <a:rPr lang="en-US" dirty="0" smtClean="0"/>
              <a:t>Set Backlight LED output load to 50Ω</a:t>
            </a:r>
          </a:p>
          <a:p>
            <a:pPr lvl="2">
              <a:buFont typeface="Wingdings" pitchFamily="2" charset="2"/>
              <a:buChar char="§"/>
            </a:pPr>
            <a:r>
              <a:rPr lang="en-US" dirty="0" smtClean="0"/>
              <a:t>Write Dim Code to Back Light Control Register </a:t>
            </a:r>
          </a:p>
          <a:p>
            <a:pPr lvl="2">
              <a:buFont typeface="Wingdings" pitchFamily="2" charset="2"/>
              <a:buChar char="§"/>
            </a:pPr>
            <a:r>
              <a:rPr lang="en-US" dirty="0" smtClean="0"/>
              <a:t>Measure Back Light output @J7 and Test to limi</a:t>
            </a:r>
            <a:r>
              <a:rPr lang="en-US" sz="1800" dirty="0" smtClean="0"/>
              <a:t>ts</a:t>
            </a:r>
          </a:p>
          <a:p>
            <a:pPr>
              <a:buFont typeface="Wingdings" pitchFamily="2" charset="2"/>
              <a:buChar char="§"/>
            </a:pPr>
            <a:r>
              <a:rPr lang="en-US" sz="2400" dirty="0" smtClean="0"/>
              <a:t>Test Contrast Control</a:t>
            </a:r>
          </a:p>
          <a:p>
            <a:pPr lvl="1" indent="0">
              <a:buNone/>
            </a:pPr>
            <a:r>
              <a:rPr lang="en-US" dirty="0" smtClean="0"/>
              <a:t>The contrast control will store the last level obtained and power-up at that level. So the test could start at any level. So it needed to detect the min and max levels and change directions as required until all of the steps have fulfilled.</a:t>
            </a:r>
          </a:p>
          <a:p>
            <a:pPr lvl="1">
              <a:buFont typeface="Arial" pitchFamily="34" charset="0"/>
              <a:buChar char="•"/>
            </a:pPr>
            <a:endParaRPr lang="en-US" sz="1800" dirty="0" smtClean="0"/>
          </a:p>
          <a:p>
            <a:pPr lvl="1">
              <a:buNone/>
            </a:pPr>
            <a:endParaRPr lang="en-US" sz="2300" dirty="0" smtClean="0"/>
          </a:p>
          <a:p>
            <a:endParaRPr lang="en-US" sz="2800"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400" dirty="0" smtClean="0"/>
              <a:t>Test Contrast Control(Continued)</a:t>
            </a:r>
          </a:p>
          <a:p>
            <a:pPr lvl="1">
              <a:buFont typeface="Arial" pitchFamily="34" charset="0"/>
              <a:buChar char="•"/>
            </a:pPr>
            <a:r>
              <a:rPr lang="en-US" sz="1800" dirty="0" smtClean="0"/>
              <a:t>Simulate Contrast Up/Down Keys @J5 with Relay Contacts</a:t>
            </a:r>
          </a:p>
          <a:p>
            <a:pPr lvl="2">
              <a:buFont typeface="Wingdings" pitchFamily="2" charset="2"/>
              <a:buChar char="§"/>
            </a:pPr>
            <a:r>
              <a:rPr lang="en-US" dirty="0" smtClean="0"/>
              <a:t>Simulate Contrast Up/Down Single Step with 2mS Momentary Closure</a:t>
            </a:r>
          </a:p>
          <a:p>
            <a:pPr lvl="2">
              <a:buFont typeface="Wingdings" pitchFamily="2" charset="2"/>
              <a:buChar char="§"/>
            </a:pPr>
            <a:r>
              <a:rPr lang="en-US" dirty="0" smtClean="0"/>
              <a:t>Measure Contrast DC Level @J4</a:t>
            </a:r>
          </a:p>
          <a:p>
            <a:pPr lvl="2">
              <a:buFont typeface="Wingdings" pitchFamily="2" charset="2"/>
              <a:buChar char="§"/>
            </a:pPr>
            <a:r>
              <a:rPr lang="en-US" dirty="0" smtClean="0"/>
              <a:t>Perform Up/Down Sweep of Contrast Levels for 64 Up and Down steps.</a:t>
            </a:r>
          </a:p>
          <a:p>
            <a:pPr lvl="2">
              <a:buFont typeface="Wingdings" pitchFamily="2" charset="2"/>
              <a:buChar char="§"/>
            </a:pPr>
            <a:r>
              <a:rPr lang="en-US" dirty="0" smtClean="0"/>
              <a:t>Assemble Up and Down level waveform from measured data</a:t>
            </a:r>
          </a:p>
          <a:p>
            <a:pPr lvl="1">
              <a:buFont typeface="Arial" pitchFamily="34" charset="0"/>
              <a:buChar char="•"/>
            </a:pPr>
            <a:endParaRPr lang="en-US" sz="1800" dirty="0" smtClean="0"/>
          </a:p>
          <a:p>
            <a:pPr lvl="1">
              <a:buFont typeface="Arial" pitchFamily="34" charset="0"/>
              <a:buChar char="•"/>
            </a:pPr>
            <a:r>
              <a:rPr lang="en-US" sz="1800" dirty="0" smtClean="0"/>
              <a:t>Extract the following parameters from the waveform and test to limits</a:t>
            </a:r>
          </a:p>
          <a:p>
            <a:pPr lvl="2">
              <a:buFont typeface="Wingdings" pitchFamily="2" charset="2"/>
              <a:buChar char="§"/>
            </a:pPr>
            <a:r>
              <a:rPr lang="en-US" dirty="0" smtClean="0"/>
              <a:t>Contrast Steps</a:t>
            </a:r>
          </a:p>
          <a:p>
            <a:pPr lvl="2">
              <a:buFont typeface="Wingdings" pitchFamily="2" charset="2"/>
              <a:buChar char="§"/>
            </a:pPr>
            <a:r>
              <a:rPr lang="en-US" dirty="0" smtClean="0"/>
              <a:t>Max Contrast Level</a:t>
            </a:r>
          </a:p>
          <a:p>
            <a:pPr lvl="2">
              <a:buFont typeface="Wingdings" pitchFamily="2" charset="2"/>
              <a:buChar char="§"/>
            </a:pPr>
            <a:r>
              <a:rPr lang="en-US" dirty="0" smtClean="0"/>
              <a:t>Min Contrast Level</a:t>
            </a:r>
          </a:p>
          <a:p>
            <a:pPr lvl="2">
              <a:buFont typeface="Wingdings" pitchFamily="2" charset="2"/>
              <a:buChar char="§"/>
            </a:pPr>
            <a:r>
              <a:rPr lang="en-US" dirty="0" smtClean="0"/>
              <a:t>Up Linearity</a:t>
            </a:r>
          </a:p>
          <a:p>
            <a:pPr lvl="2">
              <a:buFont typeface="Wingdings" pitchFamily="2" charset="2"/>
              <a:buChar char="§"/>
            </a:pPr>
            <a:r>
              <a:rPr lang="en-US" dirty="0" smtClean="0"/>
              <a:t>Down Linearity</a:t>
            </a:r>
          </a:p>
          <a:p>
            <a:pPr lvl="1">
              <a:buFont typeface="Wingdings" pitchFamily="2" charset="2"/>
              <a:buChar char="§"/>
            </a:pPr>
            <a:endParaRPr lang="en-US" dirty="0" smtClean="0"/>
          </a:p>
          <a:p>
            <a:endParaRPr lang="en-US" sz="2800"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fontScale="92500" lnSpcReduction="10000"/>
          </a:bodyPr>
          <a:lstStyle/>
          <a:p>
            <a:r>
              <a:rPr lang="en-US" sz="2400" dirty="0" smtClean="0"/>
              <a:t>Test Contrast Control [Continued]</a:t>
            </a:r>
          </a:p>
          <a:p>
            <a:pPr lvl="2">
              <a:buFont typeface="Arial" pitchFamily="34" charset="0"/>
              <a:buChar char="•"/>
            </a:pPr>
            <a:r>
              <a:rPr lang="en-US" sz="1800" dirty="0" smtClean="0"/>
              <a:t>Contrast Level Waveform</a:t>
            </a:r>
          </a:p>
          <a:p>
            <a:pPr lvl="2">
              <a:buFont typeface="Arial" pitchFamily="34" charset="0"/>
              <a:buChar char="•"/>
            </a:pPr>
            <a:endParaRPr lang="en-US" sz="1800" dirty="0" smtClean="0"/>
          </a:p>
          <a:p>
            <a:pPr lvl="1">
              <a:buFont typeface="Arial" pitchFamily="34" charset="0"/>
              <a:buChar char="•"/>
            </a:pPr>
            <a:endParaRPr lang="en-US" sz="1800" dirty="0" smtClean="0"/>
          </a:p>
          <a:p>
            <a:pPr lvl="1">
              <a:buFont typeface="Arial" pitchFamily="34" charset="0"/>
              <a:buChar char="•"/>
            </a:pPr>
            <a:endParaRPr lang="en-US" sz="1800" dirty="0" smtClean="0"/>
          </a:p>
          <a:p>
            <a:pPr lvl="1">
              <a:buFont typeface="Arial" pitchFamily="34" charset="0"/>
              <a:buChar char="•"/>
            </a:pPr>
            <a:endParaRPr lang="en-US" sz="1800" dirty="0" smtClean="0"/>
          </a:p>
          <a:p>
            <a:pPr lvl="1">
              <a:buFont typeface="Arial" pitchFamily="34" charset="0"/>
              <a:buChar char="•"/>
            </a:pPr>
            <a:endParaRPr lang="en-US" sz="1800" dirty="0" smtClean="0"/>
          </a:p>
          <a:p>
            <a:pPr lvl="1">
              <a:buFont typeface="Arial" pitchFamily="34" charset="0"/>
              <a:buChar char="•"/>
            </a:pPr>
            <a:endParaRPr lang="en-US" sz="1800" dirty="0" smtClean="0"/>
          </a:p>
          <a:p>
            <a:pPr lvl="1">
              <a:buFont typeface="Arial" pitchFamily="34" charset="0"/>
              <a:buChar char="•"/>
            </a:pPr>
            <a:r>
              <a:rPr lang="en-US" sz="2400" dirty="0" smtClean="0"/>
              <a:t>Test Auto Step</a:t>
            </a:r>
          </a:p>
          <a:p>
            <a:pPr lvl="2">
              <a:buFont typeface="Arial" pitchFamily="34" charset="0"/>
              <a:buChar char="•"/>
            </a:pPr>
            <a:r>
              <a:rPr lang="en-US" sz="1700" dirty="0" smtClean="0"/>
              <a:t>Determine direction Increment or Decrement to do first.</a:t>
            </a:r>
          </a:p>
          <a:p>
            <a:pPr lvl="3"/>
            <a:r>
              <a:rPr lang="en-US" sz="1700" dirty="0" smtClean="0"/>
              <a:t>If above mid level Auto-Decrement</a:t>
            </a:r>
          </a:p>
          <a:p>
            <a:pPr lvl="3"/>
            <a:r>
              <a:rPr lang="en-US" sz="1700" dirty="0" smtClean="0"/>
              <a:t>If below mid level Auto-Increment</a:t>
            </a:r>
          </a:p>
          <a:p>
            <a:pPr lvl="2">
              <a:buFont typeface="Arial" pitchFamily="34" charset="0"/>
              <a:buChar char="•"/>
            </a:pPr>
            <a:r>
              <a:rPr lang="en-US" sz="1700" dirty="0" smtClean="0"/>
              <a:t>Simulate Contrast Up/Down Auto-Step with 1Sec Momentary Closure</a:t>
            </a:r>
          </a:p>
          <a:p>
            <a:pPr lvl="2">
              <a:buFont typeface="Arial" pitchFamily="34" charset="0"/>
              <a:buChar char="•"/>
            </a:pPr>
            <a:r>
              <a:rPr lang="en-US" sz="1700" dirty="0" smtClean="0"/>
              <a:t>Measure Contrast DC Level @J4 before and after Auto-Step</a:t>
            </a:r>
          </a:p>
          <a:p>
            <a:pPr lvl="2">
              <a:buFont typeface="Arial" pitchFamily="34" charset="0"/>
              <a:buChar char="•"/>
            </a:pPr>
            <a:r>
              <a:rPr lang="en-US" sz="1700" dirty="0" smtClean="0"/>
              <a:t>Calculate Up/Down Auto-Step Change and test to limits</a:t>
            </a:r>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pic>
        <p:nvPicPr>
          <p:cNvPr id="5" name="Picture 6"/>
          <p:cNvPicPr>
            <a:picLocks noChangeAspect="1" noChangeArrowheads="1"/>
          </p:cNvPicPr>
          <p:nvPr/>
        </p:nvPicPr>
        <p:blipFill>
          <a:blip r:embed="rId2" cstate="print"/>
          <a:srcRect/>
          <a:stretch>
            <a:fillRect/>
          </a:stretch>
        </p:blipFill>
        <p:spPr bwMode="auto">
          <a:xfrm>
            <a:off x="762000" y="2133600"/>
            <a:ext cx="2895084" cy="1828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r>
              <a:rPr lang="en-US" sz="2400" dirty="0" smtClean="0"/>
              <a:t>Test Contrast Control [Continued</a:t>
            </a:r>
            <a:r>
              <a:rPr lang="en-US" dirty="0" smtClean="0"/>
              <a:t>]</a:t>
            </a:r>
            <a:endParaRPr lang="en-US" sz="1800" dirty="0" smtClean="0"/>
          </a:p>
          <a:p>
            <a:pPr lvl="1">
              <a:buFont typeface="Arial" pitchFamily="34" charset="0"/>
              <a:buChar char="•"/>
            </a:pPr>
            <a:r>
              <a:rPr lang="en-US" sz="1800" dirty="0" smtClean="0"/>
              <a:t>Set Final Contrast Level</a:t>
            </a:r>
          </a:p>
          <a:p>
            <a:pPr lvl="2">
              <a:buFont typeface="Arial" pitchFamily="34" charset="0"/>
              <a:buChar char="•"/>
            </a:pPr>
            <a:r>
              <a:rPr lang="en-US" dirty="0" smtClean="0"/>
              <a:t>This will set the contrast level to one that will assure that the display is clearly visible when installed in the instrument.</a:t>
            </a:r>
          </a:p>
          <a:p>
            <a:pPr lvl="2">
              <a:buFont typeface="Arial" pitchFamily="34" charset="0"/>
              <a:buChar char="•"/>
            </a:pPr>
            <a:r>
              <a:rPr lang="en-US" dirty="0" smtClean="0"/>
              <a:t>This was not in place originally. </a:t>
            </a:r>
          </a:p>
          <a:p>
            <a:pPr lvl="2">
              <a:buFont typeface="Arial" pitchFamily="34" charset="0"/>
              <a:buChar char="•"/>
            </a:pPr>
            <a:r>
              <a:rPr lang="en-US" dirty="0" smtClean="0"/>
              <a:t>It was brought up as a requirement by Matt Brule [Thank You]</a:t>
            </a:r>
          </a:p>
          <a:p>
            <a:pPr lvl="1">
              <a:buFont typeface="Arial" pitchFamily="34" charset="0"/>
              <a:buChar char="•"/>
            </a:pPr>
            <a:r>
              <a:rPr lang="en-US" sz="1800" dirty="0" smtClean="0"/>
              <a:t>The Process</a:t>
            </a:r>
          </a:p>
          <a:p>
            <a:pPr lvl="2">
              <a:buFont typeface="Arial" pitchFamily="34" charset="0"/>
              <a:buChar char="•"/>
            </a:pPr>
            <a:r>
              <a:rPr lang="en-US" sz="1800" dirty="0" smtClean="0"/>
              <a:t>Calculate Volts/Step</a:t>
            </a:r>
          </a:p>
          <a:p>
            <a:pPr lvl="2">
              <a:buFont typeface="Arial" pitchFamily="34" charset="0"/>
              <a:buChar char="•"/>
            </a:pPr>
            <a:r>
              <a:rPr lang="en-US" sz="1800" dirty="0" smtClean="0"/>
              <a:t>Calculate </a:t>
            </a:r>
            <a:r>
              <a:rPr lang="en-US" sz="1800" i="1" dirty="0" smtClean="0"/>
              <a:t>Steps</a:t>
            </a:r>
            <a:r>
              <a:rPr lang="en-US" sz="1800" dirty="0" smtClean="0"/>
              <a:t> and direction to the target level</a:t>
            </a:r>
          </a:p>
          <a:p>
            <a:pPr lvl="2">
              <a:buFont typeface="Arial" pitchFamily="34" charset="0"/>
              <a:buChar char="•"/>
            </a:pPr>
            <a:r>
              <a:rPr lang="en-US" sz="1800" dirty="0" smtClean="0"/>
              <a:t>Perform </a:t>
            </a:r>
            <a:r>
              <a:rPr lang="en-US" sz="1800" i="1" dirty="0" smtClean="0"/>
              <a:t>Steps</a:t>
            </a:r>
            <a:r>
              <a:rPr lang="en-US" sz="1800" dirty="0" smtClean="0"/>
              <a:t> to obtain the target level</a:t>
            </a:r>
          </a:p>
          <a:p>
            <a:pPr lvl="2">
              <a:buFont typeface="Arial" pitchFamily="34" charset="0"/>
              <a:buChar char="•"/>
            </a:pPr>
            <a:r>
              <a:rPr lang="en-US" sz="1800" dirty="0" smtClean="0"/>
              <a:t>Measure the level and test against limits.</a:t>
            </a:r>
          </a:p>
          <a:p>
            <a:pPr lvl="2">
              <a:buFont typeface="Arial" pitchFamily="34" charset="0"/>
              <a:buChar char="•"/>
            </a:pPr>
            <a:endParaRPr lang="en-US" sz="1800" dirty="0" smtClean="0"/>
          </a:p>
          <a:p>
            <a:pPr lvl="2">
              <a:buFont typeface="Arial" pitchFamily="34" charset="0"/>
              <a:buChar char="•"/>
            </a:pPr>
            <a:endParaRPr lang="en-US" sz="1800" dirty="0" smtClean="0"/>
          </a:p>
          <a:p>
            <a:pPr lvl="2">
              <a:buNone/>
            </a:pPr>
            <a:r>
              <a:rPr lang="en-US" sz="1800" dirty="0" smtClean="0"/>
              <a:t> </a:t>
            </a:r>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pPr lvl="1">
              <a:buFont typeface="Wingdings" pitchFamily="2" charset="2"/>
              <a:buChar char="§"/>
            </a:pPr>
            <a:r>
              <a:rPr lang="en-US" sz="2400" dirty="0" smtClean="0"/>
              <a:t>Test VRAM</a:t>
            </a:r>
          </a:p>
          <a:p>
            <a:pPr lvl="2">
              <a:buFont typeface="Arial" pitchFamily="34" charset="0"/>
              <a:buChar char="•"/>
            </a:pPr>
            <a:r>
              <a:rPr lang="en-US" sz="1800" dirty="0" smtClean="0"/>
              <a:t>Write video image data to VRAM Pages 1..3</a:t>
            </a:r>
          </a:p>
          <a:p>
            <a:pPr lvl="2">
              <a:buFont typeface="Arial" pitchFamily="34" charset="0"/>
              <a:buChar char="•"/>
            </a:pPr>
            <a:r>
              <a:rPr lang="en-US" sz="1800" dirty="0" smtClean="0"/>
              <a:t>Read video image data from VRAM Pages 1..3</a:t>
            </a:r>
          </a:p>
          <a:p>
            <a:pPr lvl="2">
              <a:buFont typeface="Arial" pitchFamily="34" charset="0"/>
              <a:buChar char="•"/>
            </a:pPr>
            <a:r>
              <a:rPr lang="en-US" sz="1800" dirty="0" smtClean="0"/>
              <a:t>Compare read image data to written image data</a:t>
            </a:r>
          </a:p>
          <a:p>
            <a:pPr lvl="3">
              <a:buFont typeface="Wingdings" pitchFamily="2" charset="2"/>
              <a:buChar char="§"/>
            </a:pPr>
            <a:r>
              <a:rPr lang="en-US" dirty="0" smtClean="0"/>
              <a:t>Read data must match written VRAM data</a:t>
            </a:r>
          </a:p>
          <a:p>
            <a:pPr lvl="3">
              <a:buNone/>
            </a:pPr>
            <a:endParaRPr lang="en-US" dirty="0" smtClean="0"/>
          </a:p>
          <a:p>
            <a:pPr marL="690562" lvl="1" indent="-457200">
              <a:buFont typeface="Wingdings" pitchFamily="2" charset="2"/>
              <a:buChar char="§"/>
            </a:pPr>
            <a:r>
              <a:rPr lang="en-US" sz="2400" dirty="0" smtClean="0"/>
              <a:t>Test LCD Output</a:t>
            </a:r>
          </a:p>
          <a:p>
            <a:pPr lvl="2">
              <a:buFont typeface="Arial" pitchFamily="34" charset="0"/>
              <a:buChar char="•"/>
            </a:pPr>
            <a:r>
              <a:rPr lang="en-US" sz="1800" dirty="0" smtClean="0"/>
              <a:t>Set Video Page Register to Pages 1..3</a:t>
            </a:r>
          </a:p>
          <a:p>
            <a:pPr lvl="2">
              <a:buFont typeface="Arial" pitchFamily="34" charset="0"/>
              <a:buChar char="•"/>
            </a:pPr>
            <a:r>
              <a:rPr lang="en-US" sz="1800" dirty="0" smtClean="0"/>
              <a:t>Capture LCD driver output @J4 for Pages1..3 </a:t>
            </a:r>
          </a:p>
          <a:p>
            <a:pPr lvl="2">
              <a:buFont typeface="Arial" pitchFamily="34" charset="0"/>
              <a:buChar char="•"/>
            </a:pPr>
            <a:r>
              <a:rPr lang="en-US" sz="1800" dirty="0" smtClean="0"/>
              <a:t>Measure Clock Frequency for Pages 1..3</a:t>
            </a:r>
          </a:p>
          <a:p>
            <a:pPr lvl="2">
              <a:buFont typeface="Arial" pitchFamily="34" charset="0"/>
              <a:buChar char="•"/>
            </a:pPr>
            <a:r>
              <a:rPr lang="en-US" sz="1800" dirty="0" smtClean="0"/>
              <a:t>Extract image data from captured data for Pages 1..3</a:t>
            </a:r>
          </a:p>
          <a:p>
            <a:pPr lvl="2">
              <a:buFont typeface="Arial" pitchFamily="34" charset="0"/>
              <a:buChar char="•"/>
            </a:pPr>
            <a:r>
              <a:rPr lang="en-US" sz="1800" dirty="0" smtClean="0"/>
              <a:t>Compare LCD image data to image written to VRAM Pages 1..3</a:t>
            </a:r>
          </a:p>
          <a:p>
            <a:pPr lvl="3">
              <a:buFont typeface="Wingdings" pitchFamily="2" charset="2"/>
              <a:buChar char="§"/>
            </a:pPr>
            <a:r>
              <a:rPr lang="en-US" dirty="0" smtClean="0"/>
              <a:t>Read data must match written VRAM data</a:t>
            </a:r>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13" name="Content Placeholder 12"/>
          <p:cNvSpPr>
            <a:spLocks noGrp="1"/>
          </p:cNvSpPr>
          <p:nvPr>
            <p:ph sz="half" idx="1"/>
          </p:nvPr>
        </p:nvSpPr>
        <p:spPr>
          <a:xfrm>
            <a:off x="118836" y="1328056"/>
            <a:ext cx="8644164" cy="5029200"/>
          </a:xfrm>
        </p:spPr>
        <p:txBody>
          <a:bodyPr/>
          <a:lstStyle/>
          <a:p>
            <a:pPr marL="342900" lvl="2" indent="-342900">
              <a:buFont typeface="Wingdings" pitchFamily="2" charset="2"/>
              <a:buChar char="§"/>
            </a:pPr>
            <a:r>
              <a:rPr lang="en-US" sz="2400" dirty="0" smtClean="0"/>
              <a:t>LCD Emulation</a:t>
            </a:r>
          </a:p>
          <a:p>
            <a:pPr marL="566737" lvl="3" indent="-342900">
              <a:buFont typeface="Wingdings" pitchFamily="2" charset="2"/>
              <a:buChar char="§"/>
            </a:pPr>
            <a:r>
              <a:rPr lang="en-US" sz="2000" dirty="0" smtClean="0"/>
              <a:t>Test Image</a:t>
            </a:r>
          </a:p>
          <a:p>
            <a:pPr marL="800100" lvl="4" indent="-342900">
              <a:buFont typeface="Wingdings" pitchFamily="2" charset="2"/>
              <a:buChar char="§"/>
            </a:pPr>
            <a:r>
              <a:rPr lang="en-US" sz="1800" dirty="0" smtClean="0"/>
              <a:t>Video Page 1 &amp; 3 use a checkerboard pattern</a:t>
            </a:r>
          </a:p>
          <a:p>
            <a:pPr marL="800100" lvl="4" indent="-342900">
              <a:buFont typeface="Wingdings" pitchFamily="2" charset="2"/>
              <a:buChar char="§"/>
            </a:pPr>
            <a:r>
              <a:rPr lang="en-US" sz="1800" dirty="0" smtClean="0"/>
              <a:t>Video Page 2 use an inverted checkerboard pattern  </a:t>
            </a:r>
          </a:p>
          <a:p>
            <a:endParaRPr lang="en-US" dirty="0"/>
          </a:p>
        </p:txBody>
      </p:sp>
      <p:pic>
        <p:nvPicPr>
          <p:cNvPr id="1035" name="Picture 11"/>
          <p:cNvPicPr>
            <a:picLocks noChangeAspect="1" noChangeArrowheads="1"/>
          </p:cNvPicPr>
          <p:nvPr/>
        </p:nvPicPr>
        <p:blipFill>
          <a:blip r:embed="rId2" cstate="print"/>
          <a:srcRect/>
          <a:stretch>
            <a:fillRect/>
          </a:stretch>
        </p:blipFill>
        <p:spPr bwMode="auto">
          <a:xfrm>
            <a:off x="2209800" y="3048000"/>
            <a:ext cx="3733800" cy="3022044"/>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13" name="Content Placeholder 12"/>
          <p:cNvSpPr>
            <a:spLocks noGrp="1"/>
          </p:cNvSpPr>
          <p:nvPr>
            <p:ph sz="half" idx="1"/>
          </p:nvPr>
        </p:nvSpPr>
        <p:spPr>
          <a:xfrm>
            <a:off x="118836" y="1328056"/>
            <a:ext cx="8644164" cy="5029200"/>
          </a:xfrm>
        </p:spPr>
        <p:txBody>
          <a:bodyPr/>
          <a:lstStyle/>
          <a:p>
            <a:pPr marL="342900" lvl="2" indent="-342900">
              <a:buFont typeface="Wingdings" pitchFamily="2" charset="2"/>
              <a:buChar char="§"/>
            </a:pPr>
            <a:r>
              <a:rPr lang="en-US" sz="2400" dirty="0" smtClean="0"/>
              <a:t>LCD Output Capture</a:t>
            </a:r>
          </a:p>
          <a:p>
            <a:pPr marL="566737" lvl="3" indent="-342900">
              <a:spcBef>
                <a:spcPts val="0"/>
              </a:spcBef>
              <a:buFont typeface="Wingdings" pitchFamily="2" charset="2"/>
              <a:buChar char="§"/>
            </a:pPr>
            <a:r>
              <a:rPr lang="en-US" sz="2000" dirty="0" smtClean="0"/>
              <a:t>Captured Waveforms</a:t>
            </a:r>
            <a:br>
              <a:rPr lang="en-US" sz="2000" dirty="0" smtClean="0"/>
            </a:br>
            <a:endParaRPr lang="en-US" sz="2000" dirty="0" smtClean="0"/>
          </a:p>
          <a:p>
            <a:pPr marL="566737" lvl="3" indent="0">
              <a:spcBef>
                <a:spcPts val="0"/>
              </a:spcBef>
              <a:buNone/>
            </a:pPr>
            <a:r>
              <a:rPr lang="en-US" sz="1400" dirty="0" smtClean="0"/>
              <a:t>Clocked by change detection of</a:t>
            </a:r>
            <a:br>
              <a:rPr lang="en-US" sz="1400" dirty="0" smtClean="0"/>
            </a:br>
            <a:r>
              <a:rPr lang="en-US" sz="1400" dirty="0" smtClean="0"/>
              <a:t>the CL1, CL2 lines the LCD output</a:t>
            </a:r>
            <a:br>
              <a:rPr lang="en-US" sz="1400" dirty="0" smtClean="0"/>
            </a:br>
            <a:r>
              <a:rPr lang="en-US" sz="1400" dirty="0" smtClean="0"/>
              <a:t>is captured.</a:t>
            </a:r>
            <a:endParaRPr lang="en-US" sz="2000" dirty="0" smtClean="0"/>
          </a:p>
          <a:p>
            <a:pPr marL="800100" lvl="4" indent="-342900">
              <a:buFont typeface="Wingdings" pitchFamily="2" charset="2"/>
              <a:buChar char="§"/>
            </a:pPr>
            <a:endParaRPr lang="en-US" sz="2000" dirty="0" smtClean="0"/>
          </a:p>
          <a:p>
            <a:pPr marL="566737" lvl="3" indent="-342900">
              <a:buFont typeface="Wingdings" pitchFamily="2" charset="2"/>
              <a:buChar char="§"/>
            </a:pPr>
            <a:r>
              <a:rPr lang="en-US" sz="2000" dirty="0" smtClean="0"/>
              <a:t>Extracted Data</a:t>
            </a:r>
          </a:p>
          <a:p>
            <a:pPr marL="566737" lvl="3" indent="0">
              <a:buNone/>
            </a:pPr>
            <a:r>
              <a:rPr lang="en-US" sz="1400" dirty="0" smtClean="0"/>
              <a:t>By locating the FLM pulse</a:t>
            </a:r>
            <a:br>
              <a:rPr lang="en-US" sz="1400" dirty="0" smtClean="0"/>
            </a:br>
            <a:r>
              <a:rPr lang="en-US" sz="1400" dirty="0" smtClean="0"/>
              <a:t>a full frame is extracted. Then the </a:t>
            </a:r>
            <a:br>
              <a:rPr lang="en-US" sz="1400" dirty="0" smtClean="0"/>
            </a:br>
            <a:r>
              <a:rPr lang="en-US" sz="1400" dirty="0" smtClean="0"/>
              <a:t>240 scans are extracted and </a:t>
            </a:r>
            <a:br>
              <a:rPr lang="en-US" sz="1400" dirty="0" smtClean="0"/>
            </a:br>
            <a:r>
              <a:rPr lang="en-US" sz="1400" dirty="0" smtClean="0"/>
              <a:t>compared to the video data loaded</a:t>
            </a:r>
            <a:br>
              <a:rPr lang="en-US" sz="1400" dirty="0" smtClean="0"/>
            </a:br>
            <a:r>
              <a:rPr lang="en-US" sz="1400" dirty="0" smtClean="0"/>
              <a:t>into the selected VRAM page. Any</a:t>
            </a:r>
            <a:br>
              <a:rPr lang="en-US" sz="1400" dirty="0" smtClean="0"/>
            </a:br>
            <a:r>
              <a:rPr lang="en-US" sz="1400" dirty="0" smtClean="0"/>
              <a:t>differences show as LCD Data Errors</a:t>
            </a:r>
          </a:p>
          <a:p>
            <a:pPr marL="800100" lvl="4" indent="-342900">
              <a:buNone/>
            </a:pPr>
            <a:r>
              <a:rPr lang="en-US" sz="2000" dirty="0" smtClean="0"/>
              <a:t> </a:t>
            </a:r>
          </a:p>
          <a:p>
            <a:endParaRPr lang="en-US" dirty="0"/>
          </a:p>
        </p:txBody>
      </p:sp>
      <p:pic>
        <p:nvPicPr>
          <p:cNvPr id="1039" name="Picture 15"/>
          <p:cNvPicPr>
            <a:picLocks noChangeAspect="1" noChangeArrowheads="1"/>
          </p:cNvPicPr>
          <p:nvPr/>
        </p:nvPicPr>
        <p:blipFill>
          <a:blip r:embed="rId2" cstate="print"/>
          <a:srcRect/>
          <a:stretch>
            <a:fillRect/>
          </a:stretch>
        </p:blipFill>
        <p:spPr bwMode="auto">
          <a:xfrm>
            <a:off x="4313393" y="2286000"/>
            <a:ext cx="4373407" cy="1840852"/>
          </a:xfrm>
          <a:prstGeom prst="rect">
            <a:avLst/>
          </a:prstGeom>
          <a:noFill/>
          <a:ln w="9525">
            <a:noFill/>
            <a:miter lim="800000"/>
            <a:headEnd/>
            <a:tailEnd/>
          </a:ln>
          <a:effectLst/>
        </p:spPr>
      </p:pic>
      <p:pic>
        <p:nvPicPr>
          <p:cNvPr id="1040" name="Picture 16"/>
          <p:cNvPicPr>
            <a:picLocks noChangeAspect="1" noChangeArrowheads="1"/>
          </p:cNvPicPr>
          <p:nvPr/>
        </p:nvPicPr>
        <p:blipFill>
          <a:blip r:embed="rId3" cstate="print"/>
          <a:srcRect/>
          <a:stretch>
            <a:fillRect/>
          </a:stretch>
        </p:blipFill>
        <p:spPr bwMode="auto">
          <a:xfrm>
            <a:off x="4267200" y="4267200"/>
            <a:ext cx="4495800" cy="1898384"/>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
        <p:nvSpPr>
          <p:cNvPr id="4" name="Content Placeholder 2"/>
          <p:cNvSpPr>
            <a:spLocks noGrp="1"/>
          </p:cNvSpPr>
          <p:nvPr>
            <p:ph idx="1"/>
          </p:nvPr>
        </p:nvSpPr>
        <p:spPr>
          <a:xfrm>
            <a:off x="457200" y="1600203"/>
            <a:ext cx="8229600" cy="4648197"/>
          </a:xfrm>
        </p:spPr>
        <p:txBody>
          <a:bodyPr>
            <a:normAutofit/>
          </a:bodyPr>
          <a:lstStyle/>
          <a:p>
            <a:pPr marL="342900" lvl="2" indent="-342900">
              <a:buFont typeface="Wingdings" pitchFamily="2" charset="2"/>
              <a:buChar char="§"/>
            </a:pPr>
            <a:r>
              <a:rPr lang="en-US" sz="2400" dirty="0" smtClean="0"/>
              <a:t>LCD Emulation</a:t>
            </a:r>
          </a:p>
          <a:p>
            <a:pPr marL="566737" lvl="3" indent="-342900">
              <a:buFont typeface="Wingdings" pitchFamily="2" charset="2"/>
              <a:buChar char="§"/>
            </a:pPr>
            <a:r>
              <a:rPr lang="en-US" sz="2000" dirty="0" smtClean="0"/>
              <a:t>Test Image and LCD Data Waveforms [Issues]</a:t>
            </a:r>
          </a:p>
          <a:p>
            <a:pPr marL="800100" lvl="4" indent="-342900">
              <a:buFont typeface="Wingdings" pitchFamily="2" charset="2"/>
              <a:buChar char="§"/>
            </a:pPr>
            <a:r>
              <a:rPr lang="en-US" dirty="0" smtClean="0"/>
              <a:t>Some images cause problems</a:t>
            </a:r>
          </a:p>
          <a:p>
            <a:pPr marL="800100" lvl="4" indent="-342900">
              <a:buFont typeface="Wingdings" pitchFamily="2" charset="2"/>
              <a:buChar char="§"/>
            </a:pPr>
            <a:endParaRPr lang="en-US" dirty="0" smtClean="0"/>
          </a:p>
          <a:p>
            <a:pPr marL="800100" lvl="4" indent="-342900">
              <a:buFont typeface="Wingdings" pitchFamily="2" charset="2"/>
              <a:buChar char="§"/>
            </a:pPr>
            <a:endParaRPr lang="en-US" dirty="0" smtClean="0"/>
          </a:p>
          <a:p>
            <a:pPr marL="800100" lvl="4" indent="-342900">
              <a:buFont typeface="Wingdings" pitchFamily="2" charset="2"/>
              <a:buChar char="§"/>
            </a:pPr>
            <a:endParaRPr lang="en-US" dirty="0" smtClean="0"/>
          </a:p>
          <a:p>
            <a:pPr marL="800100" lvl="4" indent="-342900">
              <a:buFont typeface="Wingdings" pitchFamily="2" charset="2"/>
              <a:buChar char="§"/>
            </a:pPr>
            <a:endParaRPr lang="en-US" dirty="0" smtClean="0"/>
          </a:p>
          <a:p>
            <a:pPr marL="800100" lvl="4" indent="-342900">
              <a:buFont typeface="Wingdings" pitchFamily="2" charset="2"/>
              <a:buChar char="§"/>
            </a:pPr>
            <a:endParaRPr lang="en-US" dirty="0" smtClean="0"/>
          </a:p>
          <a:p>
            <a:pPr marL="342900" lvl="2" indent="-342900">
              <a:buNone/>
            </a:pPr>
            <a:r>
              <a:rPr lang="en-US" sz="2400" dirty="0" smtClean="0"/>
              <a:t> </a:t>
            </a:r>
          </a:p>
        </p:txBody>
      </p:sp>
      <p:sp>
        <p:nvSpPr>
          <p:cNvPr id="14" name="TextBox 13"/>
          <p:cNvSpPr txBox="1"/>
          <p:nvPr/>
        </p:nvSpPr>
        <p:spPr>
          <a:xfrm>
            <a:off x="990600" y="5029200"/>
            <a:ext cx="2590800" cy="1169551"/>
          </a:xfrm>
          <a:prstGeom prst="rect">
            <a:avLst/>
          </a:prstGeom>
          <a:noFill/>
        </p:spPr>
        <p:txBody>
          <a:bodyPr wrap="square" rtlCol="0">
            <a:spAutoFit/>
          </a:bodyPr>
          <a:lstStyle/>
          <a:p>
            <a:r>
              <a:rPr lang="en-US" sz="1400" dirty="0" smtClean="0"/>
              <a:t>The UUT doesn’t react well to images that have rapid changes on the left edge. </a:t>
            </a:r>
          </a:p>
          <a:p>
            <a:r>
              <a:rPr lang="en-US" sz="1400" dirty="0" smtClean="0"/>
              <a:t>Errors are always at about at 200Hz spacing</a:t>
            </a:r>
            <a:endParaRPr lang="en-US" sz="1400" dirty="0"/>
          </a:p>
        </p:txBody>
      </p:sp>
      <p:pic>
        <p:nvPicPr>
          <p:cNvPr id="15" name="Picture 14"/>
          <p:cNvPicPr/>
          <p:nvPr/>
        </p:nvPicPr>
        <p:blipFill>
          <a:blip r:embed="rId2" cstate="print"/>
          <a:srcRect/>
          <a:stretch>
            <a:fillRect/>
          </a:stretch>
        </p:blipFill>
        <p:spPr bwMode="auto">
          <a:xfrm>
            <a:off x="1066800" y="2819400"/>
            <a:ext cx="2438400" cy="1689735"/>
          </a:xfrm>
          <a:prstGeom prst="rect">
            <a:avLst/>
          </a:prstGeom>
          <a:noFill/>
          <a:ln w="9525">
            <a:noFill/>
            <a:miter lim="800000"/>
            <a:headEnd/>
            <a:tailEnd/>
          </a:ln>
        </p:spPr>
      </p:pic>
      <p:pic>
        <p:nvPicPr>
          <p:cNvPr id="16" name="Picture 15"/>
          <p:cNvPicPr/>
          <p:nvPr/>
        </p:nvPicPr>
        <p:blipFill>
          <a:blip r:embed="rId3" cstate="print"/>
          <a:srcRect/>
          <a:stretch>
            <a:fillRect/>
          </a:stretch>
        </p:blipFill>
        <p:spPr bwMode="auto">
          <a:xfrm>
            <a:off x="3810000" y="2819400"/>
            <a:ext cx="4267200" cy="1905000"/>
          </a:xfrm>
          <a:prstGeom prst="rect">
            <a:avLst/>
          </a:prstGeom>
          <a:noFill/>
          <a:ln w="9525">
            <a:noFill/>
            <a:miter lim="800000"/>
            <a:headEnd/>
            <a:tailEnd/>
          </a:ln>
        </p:spPr>
      </p:pic>
      <p:pic>
        <p:nvPicPr>
          <p:cNvPr id="17" name="Picture 16"/>
          <p:cNvPicPr/>
          <p:nvPr/>
        </p:nvPicPr>
        <p:blipFill>
          <a:blip r:embed="rId4" cstate="print"/>
          <a:srcRect/>
          <a:stretch>
            <a:fillRect/>
          </a:stretch>
        </p:blipFill>
        <p:spPr bwMode="auto">
          <a:xfrm>
            <a:off x="3810000" y="4876800"/>
            <a:ext cx="4267200" cy="16764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pPr algn="ctr">
              <a:buNone/>
            </a:pPr>
            <a:r>
              <a:rPr lang="en-US" dirty="0" smtClean="0">
                <a:hlinkClick r:id="rId2" action="ppaction://hlinkfile"/>
              </a:rPr>
              <a:t>Watch TE0084016 Test</a:t>
            </a:r>
            <a:endParaRPr lang="en-US" dirty="0" smtClean="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pic>
        <p:nvPicPr>
          <p:cNvPr id="1026" name="Picture 2"/>
          <p:cNvPicPr>
            <a:picLocks noChangeAspect="1" noChangeArrowheads="1"/>
          </p:cNvPicPr>
          <p:nvPr/>
        </p:nvPicPr>
        <p:blipFill>
          <a:blip r:embed="rId3" cstate="print"/>
          <a:srcRect/>
          <a:stretch>
            <a:fillRect/>
          </a:stretch>
        </p:blipFill>
        <p:spPr bwMode="auto">
          <a:xfrm>
            <a:off x="1981200" y="1828800"/>
            <a:ext cx="5410200" cy="4651824"/>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a:bodyPr>
          <a:lstStyle/>
          <a:p>
            <a:pPr>
              <a:buFont typeface="Wingdings" pitchFamily="2" charset="2"/>
              <a:buChar char="§"/>
            </a:pPr>
            <a:r>
              <a:rPr lang="en-US" sz="2400" dirty="0" smtClean="0"/>
              <a:t>T0084016 Status</a:t>
            </a:r>
          </a:p>
          <a:p>
            <a:pPr lvl="1">
              <a:buFont typeface="Arial" pitchFamily="34" charset="0"/>
              <a:buChar char="•"/>
            </a:pPr>
            <a:r>
              <a:rPr lang="en-US" sz="2000" dirty="0" smtClean="0"/>
              <a:t>Hardware Documentation Complete</a:t>
            </a:r>
          </a:p>
          <a:p>
            <a:pPr lvl="1">
              <a:buFont typeface="Arial" pitchFamily="34" charset="0"/>
              <a:buChar char="•"/>
            </a:pPr>
            <a:r>
              <a:rPr lang="en-US" sz="2000" dirty="0" smtClean="0"/>
              <a:t>Software Documentation in process</a:t>
            </a:r>
          </a:p>
          <a:p>
            <a:pPr lvl="1">
              <a:buFont typeface="Arial" pitchFamily="34" charset="0"/>
              <a:buChar char="•"/>
            </a:pPr>
            <a:r>
              <a:rPr lang="en-US" sz="2000" dirty="0" smtClean="0"/>
              <a:t>Two ITA’s built and function verified</a:t>
            </a:r>
          </a:p>
          <a:p>
            <a:pPr lvl="1">
              <a:buFont typeface="Arial" pitchFamily="34" charset="0"/>
              <a:buChar char="•"/>
            </a:pPr>
            <a:r>
              <a:rPr lang="en-US" sz="2000" dirty="0" smtClean="0"/>
              <a:t>Validation TEV submitted for approval </a:t>
            </a:r>
          </a:p>
          <a:p>
            <a:pPr lvl="1">
              <a:buFont typeface="Arial" pitchFamily="34" charset="0"/>
              <a:buChar char="•"/>
            </a:pPr>
            <a:r>
              <a:rPr lang="en-US" sz="2000" dirty="0" smtClean="0"/>
              <a:t>Design Review in process</a:t>
            </a:r>
            <a:endParaRPr lang="en-US" sz="2200" dirty="0" smtClean="0"/>
          </a:p>
          <a:p>
            <a:pPr>
              <a:buNone/>
            </a:pPr>
            <a:endParaRPr lang="en-US" sz="2200" dirty="0" smtClean="0"/>
          </a:p>
          <a:p>
            <a:pPr>
              <a:buFont typeface="Wingdings" pitchFamily="2" charset="2"/>
              <a:buChar char="§"/>
            </a:pPr>
            <a:r>
              <a:rPr lang="en-US" sz="2400" dirty="0" smtClean="0"/>
              <a:t>Questions ?</a:t>
            </a:r>
          </a:p>
          <a:p>
            <a:pPr lvl="1">
              <a:buNone/>
            </a:pPr>
            <a:r>
              <a:rPr lang="en-US" sz="2200" dirty="0" smtClean="0"/>
              <a:t/>
            </a:r>
            <a:br>
              <a:rPr lang="en-US" sz="2200" dirty="0" smtClean="0"/>
            </a:br>
            <a:endParaRPr lang="en-US" sz="2200" dirty="0" smtClean="0"/>
          </a:p>
          <a:p>
            <a:pPr>
              <a:buNone/>
            </a:pPr>
            <a:endParaRPr lang="en-US" dirty="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5" name="Content Placeholder 35"/>
          <p:cNvSpPr>
            <a:spLocks noGrp="1"/>
          </p:cNvSpPr>
          <p:nvPr>
            <p:ph sz="half" idx="1"/>
          </p:nvPr>
        </p:nvSpPr>
        <p:spPr>
          <a:xfrm>
            <a:off x="119062" y="1328738"/>
            <a:ext cx="8796337" cy="5029200"/>
          </a:xfrm>
        </p:spPr>
        <p:txBody>
          <a:bodyPr>
            <a:normAutofit lnSpcReduction="10000"/>
          </a:bodyPr>
          <a:lstStyle/>
          <a:p>
            <a:pPr>
              <a:buFont typeface="Wingdings" pitchFamily="2" charset="2"/>
              <a:buChar char="§"/>
            </a:pPr>
            <a:r>
              <a:rPr lang="en-US" sz="2400" dirty="0" smtClean="0"/>
              <a:t>T0084016 Design Review Checklist</a:t>
            </a:r>
            <a:endParaRPr lang="en-US" dirty="0" smtClean="0"/>
          </a:p>
          <a:p>
            <a:pPr lvl="1" hangingPunct="0"/>
            <a:r>
              <a:rPr lang="en-US" sz="2000" b="1" dirty="0" smtClean="0"/>
              <a:t>Fit/Ergonomics</a:t>
            </a:r>
            <a:endParaRPr lang="en-US" sz="2000" dirty="0" smtClean="0"/>
          </a:p>
          <a:p>
            <a:pPr lvl="1" hangingPunct="0"/>
            <a:r>
              <a:rPr lang="en-US" sz="2000" b="1" dirty="0" smtClean="0"/>
              <a:t>Graphical User Interface</a:t>
            </a:r>
            <a:endParaRPr lang="en-US" sz="2000" dirty="0" smtClean="0"/>
          </a:p>
          <a:p>
            <a:pPr lvl="1" hangingPunct="0"/>
            <a:r>
              <a:rPr lang="en-US" sz="2000" b="1" dirty="0" smtClean="0"/>
              <a:t>Serviceability</a:t>
            </a:r>
            <a:endParaRPr lang="en-US" sz="2000" dirty="0" smtClean="0"/>
          </a:p>
          <a:p>
            <a:pPr lvl="1" hangingPunct="0"/>
            <a:r>
              <a:rPr lang="en-US" sz="2000" b="1" dirty="0" smtClean="0"/>
              <a:t>Safety</a:t>
            </a:r>
            <a:endParaRPr lang="en-US" sz="2000" dirty="0" smtClean="0"/>
          </a:p>
          <a:p>
            <a:pPr lvl="1" hangingPunct="0"/>
            <a:r>
              <a:rPr lang="en-US" sz="2000" b="1" dirty="0" smtClean="0"/>
              <a:t>Environment</a:t>
            </a:r>
            <a:endParaRPr lang="en-US" sz="2000" dirty="0" smtClean="0"/>
          </a:p>
          <a:p>
            <a:pPr lvl="1" hangingPunct="0"/>
            <a:r>
              <a:rPr lang="en-US" sz="2000" b="1" dirty="0" smtClean="0"/>
              <a:t>Cooling</a:t>
            </a:r>
            <a:endParaRPr lang="en-US" sz="2000" dirty="0" smtClean="0"/>
          </a:p>
          <a:p>
            <a:pPr lvl="1" hangingPunct="0"/>
            <a:r>
              <a:rPr lang="en-US" sz="2000" b="1" dirty="0" smtClean="0"/>
              <a:t>Electrical</a:t>
            </a:r>
            <a:endParaRPr lang="en-US" sz="2000" dirty="0" smtClean="0"/>
          </a:p>
          <a:p>
            <a:pPr lvl="1" hangingPunct="0"/>
            <a:r>
              <a:rPr lang="en-US" sz="2000" b="1" dirty="0" smtClean="0"/>
              <a:t>Sensors/Gauges/Data Acquisition</a:t>
            </a:r>
            <a:endParaRPr lang="en-US" sz="2000" dirty="0" smtClean="0"/>
          </a:p>
          <a:p>
            <a:pPr lvl="1" hangingPunct="0"/>
            <a:r>
              <a:rPr lang="en-US" sz="2000" b="1" dirty="0" smtClean="0"/>
              <a:t>Plumbing (N/A)</a:t>
            </a:r>
            <a:endParaRPr lang="en-US" sz="2000" dirty="0" smtClean="0"/>
          </a:p>
          <a:p>
            <a:pPr lvl="1" hangingPunct="0"/>
            <a:r>
              <a:rPr lang="en-US" sz="2000" b="1" dirty="0" smtClean="0"/>
              <a:t>Communication</a:t>
            </a:r>
            <a:endParaRPr lang="en-US" sz="2000" dirty="0" smtClean="0"/>
          </a:p>
          <a:p>
            <a:pPr lvl="1" hangingPunct="0"/>
            <a:r>
              <a:rPr lang="en-US" sz="2000" b="1" dirty="0" smtClean="0"/>
              <a:t>Sustainability</a:t>
            </a:r>
            <a:endParaRPr lang="en-US" sz="2000" dirty="0" smtClean="0"/>
          </a:p>
          <a:p>
            <a:pPr lvl="1" hangingPunct="0"/>
            <a:r>
              <a:rPr lang="en-US" sz="2000" b="1" dirty="0" smtClean="0"/>
              <a:t>Mechanical Enclosure (Good Design Practice)</a:t>
            </a:r>
            <a:endParaRPr lang="en-US" sz="2000" dirty="0" smtClean="0"/>
          </a:p>
          <a:p>
            <a:pPr>
              <a:buNone/>
            </a:pPr>
            <a:endParaRPr lang="en-US" dirty="0"/>
          </a:p>
        </p:txBody>
      </p:sp>
      <p:sp>
        <p:nvSpPr>
          <p:cNvPr id="2" name="Title 1"/>
          <p:cNvSpPr>
            <a:spLocks noGrp="1"/>
          </p:cNvSpPr>
          <p:nvPr>
            <p:ph type="title"/>
          </p:nvPr>
        </p:nvSpPr>
        <p:spPr>
          <a:xfrm>
            <a:off x="141288" y="-4763"/>
            <a:ext cx="6489700" cy="1041401"/>
          </a:xfrm>
        </p:spPr>
        <p:txBody>
          <a:bodyPr/>
          <a:lstStyle/>
          <a:p>
            <a:pPr>
              <a:defRPr/>
            </a:pPr>
            <a:r>
              <a:rPr lang="en-US" dirty="0" smtClean="0"/>
              <a:t>TE0084016 Design Review</a:t>
            </a:r>
            <a:endParaRPr lang="en-US" dirty="0">
              <a:cs typeface="ＭＳ Ｐゴシック" pitchFamily="31" charset="-128"/>
            </a:endParaRP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11970570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Jan 2012 Waters Template AT">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3404</TotalTime>
  <Words>1317</Words>
  <Application>Microsoft Office PowerPoint</Application>
  <PresentationFormat>On-screen Show (4:3)</PresentationFormat>
  <Paragraphs>295</Paragraphs>
  <Slides>31</Slides>
  <Notes>0</Notes>
  <HiddenSlides>2</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Jan 2012 Waters Template AT</vt:lpstr>
      <vt:lpstr>Custom Design</vt:lpstr>
      <vt:lpstr>TE0084016 Design Review Rev2</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TE0084016 Design Review</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Anne</dc:creator>
  <cp:lastModifiedBy>John McCarthy</cp:lastModifiedBy>
  <cp:revision>407</cp:revision>
  <dcterms:created xsi:type="dcterms:W3CDTF">2012-01-10T14:11:43Z</dcterms:created>
  <dcterms:modified xsi:type="dcterms:W3CDTF">2016-09-22T16:06:03Z</dcterms:modified>
</cp:coreProperties>
</file>