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4"/>
    <p:sldMasterId id="2147484900" r:id="rId5"/>
  </p:sldMasterIdLst>
  <p:notesMasterIdLst>
    <p:notesMasterId r:id="rId11"/>
  </p:notesMasterIdLst>
  <p:handoutMasterIdLst>
    <p:handoutMasterId r:id="rId12"/>
  </p:handoutMasterIdLst>
  <p:sldIdLst>
    <p:sldId id="267" r:id="rId6"/>
    <p:sldId id="304" r:id="rId7"/>
    <p:sldId id="298" r:id="rId8"/>
    <p:sldId id="303" r:id="rId9"/>
    <p:sldId id="266" r:id="rId10"/>
  </p:sldIdLst>
  <p:sldSz cx="9144000" cy="5143500" type="screen16x9"/>
  <p:notesSz cx="6896100" cy="9236075"/>
  <p:custDataLst>
    <p:tags r:id="rId1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17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7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74"/>
  </p:normalViewPr>
  <p:slideViewPr>
    <p:cSldViewPr>
      <p:cViewPr varScale="1">
        <p:scale>
          <a:sx n="85" d="100"/>
          <a:sy n="85" d="100"/>
        </p:scale>
        <p:origin x="692" y="28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34" d="100"/>
          <a:sy n="134" d="100"/>
        </p:scale>
        <p:origin x="-2464" y="-120"/>
      </p:cViewPr>
      <p:guideLst>
        <p:guide orient="horz" pos="2909"/>
        <p:guide pos="217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ags" Target="tags/tag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F1594-CC62-5845-B1F7-E71E21355CA0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9949D-5BD7-834D-873D-FF41BAAB6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58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D7A57-43EE-2743-A988-E71AC45DE1BD}" type="datetimeFigureOut">
              <a:rPr lang="en-US" smtClean="0"/>
              <a:t>3/20/2020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69888" y="692150"/>
            <a:ext cx="61563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387850"/>
            <a:ext cx="5518150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E78C4-65F8-C441-A576-BA0CB1670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9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0" y="1597819"/>
            <a:ext cx="9144000" cy="1102519"/>
          </a:xfrm>
        </p:spPr>
        <p:txBody>
          <a:bodyPr lIns="0" tIns="0" rIns="0" bIns="0" anchor="b" anchorCtr="0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0" y="2857500"/>
            <a:ext cx="9144000" cy="971550"/>
          </a:xfrm>
        </p:spPr>
        <p:txBody>
          <a:bodyPr anchor="t" anchorCtr="0"/>
          <a:lstStyle>
            <a:lvl1pPr marL="0" indent="0" algn="ctr">
              <a:buFont typeface="Wingdings 2" pitchFamily="18" charset="2"/>
              <a:buNone/>
              <a:defRPr b="0" smtClean="0">
                <a:solidFill>
                  <a:srgbClr val="006DAC"/>
                </a:solidFill>
                <a:effectLst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180035"/>
            <a:ext cx="9144000" cy="1125140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rgbClr val="006DAC"/>
                </a:solidFill>
                <a:effectLst/>
                <a:latin typeface="Arial"/>
                <a:cs typeface="Arial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099466"/>
            <a:ext cx="86868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067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47949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7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093744"/>
            <a:ext cx="43434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93744"/>
            <a:ext cx="43434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23601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30187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0025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228600" y="1715666"/>
            <a:ext cx="4267200" cy="3142084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958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000" b="0" dirty="0" smtClean="0">
                <a:solidFill>
                  <a:srgbClr val="0077BB"/>
                </a:solidFill>
                <a:effectLst/>
                <a:latin typeface="Arial"/>
                <a:ea typeface="MS PGothic" pitchFamily="34" charset="-128"/>
                <a:cs typeface="Arial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4648200" y="1720018"/>
            <a:ext cx="4267200" cy="3137732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112421"/>
            <a:ext cx="6629400" cy="754380"/>
          </a:xfrm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00405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00405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692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3028950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27063" indent="-169863">
              <a:defRPr sz="1400">
                <a:latin typeface="Arial"/>
                <a:cs typeface="Arial"/>
              </a:defRPr>
            </a:lvl4pPr>
            <a:lvl5pPr marL="800100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3028950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53988">
              <a:defRPr sz="1400">
                <a:latin typeface="Arial"/>
                <a:cs typeface="Arial"/>
              </a:defRPr>
            </a:lvl4pPr>
            <a:lvl5pPr marL="862013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00420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5" y="1004208"/>
            <a:ext cx="4256315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82588" indent="-150813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8513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3019343"/>
            <a:ext cx="8675914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63513">
              <a:defRPr sz="1400">
                <a:latin typeface="Arial"/>
                <a:cs typeface="Arial"/>
              </a:defRPr>
            </a:lvl2pPr>
            <a:lvl3pPr marL="393700" indent="-163513">
              <a:tabLst/>
              <a:defRPr sz="1400">
                <a:latin typeface="Arial"/>
                <a:cs typeface="Arial"/>
              </a:defRPr>
            </a:lvl3pPr>
            <a:lvl4pPr marL="627063" indent="-168275">
              <a:defRPr sz="1400">
                <a:latin typeface="Arial"/>
                <a:cs typeface="Arial"/>
              </a:defRPr>
            </a:lvl4pPr>
            <a:lvl5pPr marL="792163" indent="-16510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Wates Br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243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sv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129783"/>
            <a:ext cx="8686800" cy="3861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8592" y="4960095"/>
            <a:ext cx="1405872" cy="20005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 dirty="0">
                <a:solidFill>
                  <a:srgbClr val="000000"/>
                </a:solidFill>
              </a:rPr>
              <a:t>©2020 Waters Corporation</a:t>
            </a:r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133230"/>
            <a:ext cx="6629400" cy="75438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2786" y="4941045"/>
            <a:ext cx="371215" cy="20005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00255" y="4933950"/>
            <a:ext cx="163378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Arial"/>
                <a:cs typeface="Arial"/>
              </a:rPr>
              <a:t>COMPANY CONFIDENTIAL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054" y="420843"/>
            <a:ext cx="1803126" cy="414231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6C0B91D-A43E-E346-84AA-F67C6420284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12340" y="0"/>
            <a:ext cx="8165592" cy="40827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99" r:id="rId1"/>
    <p:sldLayoutId id="2147484898" r:id="rId2"/>
    <p:sldLayoutId id="2147484897" r:id="rId3"/>
    <p:sldLayoutId id="2147484896" r:id="rId4"/>
    <p:sldLayoutId id="2147484895" r:id="rId5"/>
    <p:sldLayoutId id="2147484894" r:id="rId6"/>
    <p:sldLayoutId id="2147484893" r:id="rId7"/>
    <p:sldLayoutId id="2147484892" r:id="rId8"/>
    <p:sldLayoutId id="2147484891" r:id="rId9"/>
    <p:sldLayoutId id="2147484890" r:id="rId10"/>
  </p:sldLayoutIdLst>
  <p:transition>
    <p:wipe dir="r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0">
          <a:solidFill>
            <a:schemeClr val="accent1"/>
          </a:solidFill>
          <a:effectLst/>
          <a:latin typeface="Arial"/>
          <a:ea typeface="MS PGothic" pitchFamily="34" charset="-128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charset="2"/>
        <a:buChar char="¡"/>
        <a:defRPr sz="1800">
          <a:solidFill>
            <a:schemeClr val="tx1"/>
          </a:solidFill>
          <a:latin typeface="Arial"/>
          <a:ea typeface="MS PGothic" pitchFamily="34" charset="-128"/>
          <a:cs typeface="Arial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043" y="2132573"/>
            <a:ext cx="4144964" cy="956530"/>
          </a:xfrm>
          <a:prstGeom prst="rect">
            <a:avLst/>
          </a:prstGeom>
        </p:spPr>
      </p:pic>
      <p:pic>
        <p:nvPicPr>
          <p:cNvPr id="6" name="Picture 5" descr="WATERS_PPT_ARTBAR_10x.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2" y="0"/>
            <a:ext cx="91440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1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en-GB" sz="2800" b="1" dirty="0"/>
            </a:br>
            <a:br>
              <a:rPr lang="en-GB" sz="2800" b="1" dirty="0"/>
            </a:br>
            <a:r>
              <a:rPr lang="en-GB" sz="2800" b="1" dirty="0"/>
              <a:t>MTR Field Data </a:t>
            </a:r>
            <a:br>
              <a:rPr lang="en-GB" sz="2800" b="1" dirty="0"/>
            </a:br>
            <a:r>
              <a:rPr lang="en-GB" sz="2800" b="1" dirty="0"/>
              <a:t>February 2020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subTitle" idx="1"/>
          </p:nvPr>
        </p:nvSpPr>
        <p:spPr>
          <a:xfrm>
            <a:off x="0" y="2857499"/>
            <a:ext cx="9144000" cy="1102519"/>
          </a:xfrm>
        </p:spPr>
        <p:txBody>
          <a:bodyPr/>
          <a:lstStyle/>
          <a:p>
            <a:r>
              <a:rPr lang="en-GB" dirty="0"/>
              <a:t>PIM Team</a:t>
            </a:r>
          </a:p>
          <a:p>
            <a:r>
              <a:rPr lang="en-GB" dirty="0"/>
              <a:t>March 2020 Report</a:t>
            </a:r>
          </a:p>
          <a:p>
            <a:r>
              <a:rPr lang="en-GB" dirty="0"/>
              <a:t>18 March 2020</a:t>
            </a:r>
          </a:p>
        </p:txBody>
      </p:sp>
    </p:spTree>
    <p:extLst>
      <p:ext uri="{BB962C8B-B14F-4D97-AF65-F5344CB8AC3E}">
        <p14:creationId xmlns:p14="http://schemas.microsoft.com/office/powerpoint/2010/main" val="1428113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04325-827A-422C-9FF0-75516FCFA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36" y="147949"/>
            <a:ext cx="7073451" cy="754380"/>
          </a:xfrm>
        </p:spPr>
        <p:txBody>
          <a:bodyPr/>
          <a:lstStyle/>
          <a:p>
            <a:r>
              <a:rPr lang="en-GB" sz="1800" dirty="0"/>
              <a:t>Flextronics – Parts usage 0-90 days, </a:t>
            </a:r>
            <a:r>
              <a:rPr lang="en-GB" sz="1800" dirty="0" err="1"/>
              <a:t>Mfd</a:t>
            </a:r>
            <a:r>
              <a:rPr lang="en-GB" sz="1800" dirty="0"/>
              <a:t> Jan 2016 – Dec 2019 </a:t>
            </a:r>
            <a:endParaRPr lang="en-US" sz="1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F8A891-CF53-4F02-AB0A-59345E838FD7}"/>
              </a:ext>
            </a:extLst>
          </p:cNvPr>
          <p:cNvSpPr txBox="1"/>
          <p:nvPr/>
        </p:nvSpPr>
        <p:spPr>
          <a:xfrm>
            <a:off x="7581330" y="1821975"/>
            <a:ext cx="1505541" cy="261610"/>
          </a:xfrm>
          <a:prstGeom prst="rect">
            <a:avLst/>
          </a:prstGeom>
          <a:noFill/>
          <a:ln w="1905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dirty="0">
                <a:latin typeface="Arial"/>
                <a:cs typeface="Arial"/>
              </a:rPr>
              <a:t>Milford Part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863A86-F71A-4DAD-B64A-2616EE4ED35E}"/>
              </a:ext>
            </a:extLst>
          </p:cNvPr>
          <p:cNvSpPr txBox="1"/>
          <p:nvPr/>
        </p:nvSpPr>
        <p:spPr>
          <a:xfrm>
            <a:off x="7581331" y="2146110"/>
            <a:ext cx="1505541" cy="261610"/>
          </a:xfrm>
          <a:prstGeom prst="rect">
            <a:avLst/>
          </a:pr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dirty="0">
                <a:latin typeface="Arial"/>
                <a:cs typeface="Arial"/>
              </a:rPr>
              <a:t>Waters Investigation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E5F705-06B0-4E4F-9A67-054D88CCABE5}"/>
              </a:ext>
            </a:extLst>
          </p:cNvPr>
          <p:cNvSpPr txBox="1"/>
          <p:nvPr/>
        </p:nvSpPr>
        <p:spPr>
          <a:xfrm>
            <a:off x="7581330" y="2487303"/>
            <a:ext cx="1505542" cy="43088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dirty="0">
                <a:latin typeface="Arial"/>
                <a:cs typeface="Arial"/>
              </a:rPr>
              <a:t>CMO Investigation</a:t>
            </a:r>
          </a:p>
          <a:p>
            <a:r>
              <a:rPr lang="en-GB" sz="1100" dirty="0">
                <a:latin typeface="Arial"/>
                <a:cs typeface="Arial"/>
              </a:rPr>
              <a:t>Requested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0C9F37-3CC6-4FBD-A850-F747ADF3456C}"/>
              </a:ext>
            </a:extLst>
          </p:cNvPr>
          <p:cNvSpPr txBox="1"/>
          <p:nvPr/>
        </p:nvSpPr>
        <p:spPr>
          <a:xfrm>
            <a:off x="7893394" y="2992536"/>
            <a:ext cx="1193477" cy="430887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/>
                <a:cs typeface="Arial"/>
              </a:rPr>
              <a:t>Part Usage Noted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399968B-29FE-4FA0-8843-9D2DEC224FE6}"/>
              </a:ext>
            </a:extLst>
          </p:cNvPr>
          <p:cNvSpPr txBox="1"/>
          <p:nvPr/>
        </p:nvSpPr>
        <p:spPr>
          <a:xfrm>
            <a:off x="602472" y="3423423"/>
            <a:ext cx="64726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en-US" sz="1200" dirty="0">
                <a:latin typeface="Arial"/>
                <a:cs typeface="Arial"/>
              </a:rPr>
              <a:t>Large jump - PMTR investigation of P+ Deuterium lamp is underway</a:t>
            </a:r>
          </a:p>
          <a:p>
            <a:pPr marL="628650" lvl="1" indent="-171450">
              <a:buFontTx/>
              <a:buChar char="-"/>
            </a:pPr>
            <a:r>
              <a:rPr lang="en-US" sz="1200" dirty="0">
                <a:solidFill>
                  <a:srgbClr val="FF0000"/>
                </a:solidFill>
                <a:latin typeface="Arial"/>
                <a:cs typeface="Arial"/>
              </a:rPr>
              <a:t>Unable to obtain present status due to coronavirus restrictions 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Arial"/>
                <a:cs typeface="Arial"/>
              </a:rPr>
              <a:t>Monitoring Hamamatsu PS, Detector LV PS and vac degasser pump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2E13140-B6D5-4AAD-B1F1-5DC29F25A7B2}"/>
              </a:ext>
            </a:extLst>
          </p:cNvPr>
          <p:cNvGrpSpPr/>
          <p:nvPr/>
        </p:nvGrpSpPr>
        <p:grpSpPr>
          <a:xfrm>
            <a:off x="123097" y="1219092"/>
            <a:ext cx="7440470" cy="1446999"/>
            <a:chOff x="123097" y="1219092"/>
            <a:chExt cx="7440470" cy="1446999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4F8EB2F-7070-4536-829D-BF07DF252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3097" y="1219092"/>
              <a:ext cx="7440470" cy="1389781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C470D2C-C1C1-4F30-8199-31A16A4803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2401" y="2477409"/>
              <a:ext cx="7212787" cy="188682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26826DD9-266C-4E0C-B24C-96F8634C0D76}"/>
              </a:ext>
            </a:extLst>
          </p:cNvPr>
          <p:cNvSpPr txBox="1"/>
          <p:nvPr/>
        </p:nvSpPr>
        <p:spPr>
          <a:xfrm>
            <a:off x="609600" y="1504950"/>
            <a:ext cx="1524000" cy="98494"/>
          </a:xfrm>
          <a:prstGeom prst="rect">
            <a:avLst/>
          </a:pr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GB" sz="11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64781730"/>
      </p:ext>
    </p:extLst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93C0E-F372-43C9-9759-8B62FE193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35" y="147949"/>
            <a:ext cx="7101723" cy="754380"/>
          </a:xfrm>
        </p:spPr>
        <p:txBody>
          <a:bodyPr/>
          <a:lstStyle/>
          <a:p>
            <a:r>
              <a:rPr lang="en-US" sz="1800" dirty="0"/>
              <a:t>P+ Seal pack replacement kit – Unplanned use vs. instrument DOM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EE14F3-CA0F-4D89-AEC7-8D54065B2EFD}"/>
              </a:ext>
            </a:extLst>
          </p:cNvPr>
          <p:cNvSpPr txBox="1"/>
          <p:nvPr/>
        </p:nvSpPr>
        <p:spPr>
          <a:xfrm>
            <a:off x="812317" y="1055262"/>
            <a:ext cx="28778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/>
                <a:cs typeface="Arial"/>
              </a:rPr>
              <a:t>700011784 (no lower level) – P+ SP </a:t>
            </a:r>
            <a:r>
              <a:rPr lang="en-US" sz="1000" dirty="0" err="1">
                <a:latin typeface="Arial"/>
                <a:cs typeface="Arial"/>
              </a:rPr>
              <a:t>Repl’t</a:t>
            </a:r>
            <a:r>
              <a:rPr lang="en-US" sz="1000" dirty="0">
                <a:latin typeface="Arial"/>
                <a:cs typeface="Arial"/>
              </a:rPr>
              <a:t> kit</a:t>
            </a:r>
          </a:p>
          <a:p>
            <a:r>
              <a:rPr lang="en-US" sz="1000" dirty="0">
                <a:latin typeface="Arial"/>
                <a:cs typeface="Arial"/>
              </a:rPr>
              <a:t>700002791 (no lower level) – SP spare (old)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8E08AE-EFAD-42E5-B992-557A2BF061B4}"/>
              </a:ext>
            </a:extLst>
          </p:cNvPr>
          <p:cNvSpPr txBox="1"/>
          <p:nvPr/>
        </p:nvSpPr>
        <p:spPr>
          <a:xfrm>
            <a:off x="1526937" y="4271978"/>
            <a:ext cx="50505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/>
                <a:cs typeface="Arial"/>
              </a:rPr>
              <a:t>Q1 2020 usage (6 u) Mostly related to carryover issues</a:t>
            </a:r>
          </a:p>
          <a:p>
            <a:r>
              <a:rPr lang="en-US" sz="1000" dirty="0">
                <a:latin typeface="Arial"/>
                <a:cs typeface="Arial"/>
              </a:rPr>
              <a:t>Monitor for &lt; 1 year usage</a:t>
            </a:r>
          </a:p>
          <a:p>
            <a:r>
              <a:rPr lang="en-US" sz="1000" dirty="0">
                <a:latin typeface="Arial"/>
                <a:cs typeface="Arial"/>
              </a:rPr>
              <a:t>November 2018 – virtually all replacements in China</a:t>
            </a:r>
          </a:p>
          <a:p>
            <a:r>
              <a:rPr lang="en-US" sz="1000" dirty="0">
                <a:latin typeface="Arial"/>
                <a:cs typeface="Arial"/>
              </a:rPr>
              <a:t>	Seal pack leaking (related to drops on vials)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D49401-8253-4B1D-A185-6876B9FF1016}"/>
              </a:ext>
            </a:extLst>
          </p:cNvPr>
          <p:cNvSpPr txBox="1"/>
          <p:nvPr/>
        </p:nvSpPr>
        <p:spPr>
          <a:xfrm>
            <a:off x="5013739" y="1187412"/>
            <a:ext cx="2101907" cy="26161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dirty="0">
                <a:latin typeface="Arial"/>
                <a:cs typeface="Arial"/>
              </a:rPr>
              <a:t>No Action required – monitor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13ABFC-92AF-4A19-B7E4-528AD7D81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812244"/>
            <a:ext cx="4267200" cy="231542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D13C4ED-1B82-4FFD-A7F7-2482CDA356C5}"/>
              </a:ext>
            </a:extLst>
          </p:cNvPr>
          <p:cNvSpPr/>
          <p:nvPr/>
        </p:nvSpPr>
        <p:spPr bwMode="auto">
          <a:xfrm>
            <a:off x="4531157" y="2026293"/>
            <a:ext cx="117043" cy="1917057"/>
          </a:xfrm>
          <a:prstGeom prst="rect">
            <a:avLst/>
          </a:prstGeom>
          <a:noFill/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551926"/>
      </p:ext>
    </p:extLst>
  </p:cSld>
  <p:clrMapOvr>
    <a:masterClrMapping/>
  </p:clrMapOvr>
  <p:transition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93C0E-F372-43C9-9759-8B62FE19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Alliance GPV – Unplanned use vs. instrument DOM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EE14F3-CA0F-4D89-AEC7-8D54065B2EFD}"/>
              </a:ext>
            </a:extLst>
          </p:cNvPr>
          <p:cNvSpPr txBox="1"/>
          <p:nvPr/>
        </p:nvSpPr>
        <p:spPr>
          <a:xfrm>
            <a:off x="793898" y="1127051"/>
            <a:ext cx="28778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/>
                <a:cs typeface="Arial"/>
              </a:rPr>
              <a:t>WAT270927 (WAT270524) – Alliance GPV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0D93DF-A7DD-4887-A6F9-0370B6BF235E}"/>
              </a:ext>
            </a:extLst>
          </p:cNvPr>
          <p:cNvSpPr txBox="1"/>
          <p:nvPr/>
        </p:nvSpPr>
        <p:spPr>
          <a:xfrm>
            <a:off x="2174790" y="4272205"/>
            <a:ext cx="32017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  <a:latin typeface="Arial"/>
                <a:cs typeface="Arial"/>
              </a:rPr>
              <a:t>Feb – Nov 2018 – GPV vendor issues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8E08AE-EFAD-42E5-B992-557A2BF061B4}"/>
              </a:ext>
            </a:extLst>
          </p:cNvPr>
          <p:cNvSpPr txBox="1"/>
          <p:nvPr/>
        </p:nvSpPr>
        <p:spPr>
          <a:xfrm>
            <a:off x="1556198" y="4567418"/>
            <a:ext cx="62924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/>
                <a:cs typeface="Arial"/>
              </a:rPr>
              <a:t>GPV usage in 2019-manufactured units appears continues to return to baseline usage again this month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D49401-8253-4B1D-A185-6876B9FF1016}"/>
              </a:ext>
            </a:extLst>
          </p:cNvPr>
          <p:cNvSpPr txBox="1"/>
          <p:nvPr/>
        </p:nvSpPr>
        <p:spPr>
          <a:xfrm>
            <a:off x="6553200" y="1127051"/>
            <a:ext cx="2101907" cy="26161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dirty="0">
                <a:latin typeface="Arial"/>
                <a:cs typeface="Arial"/>
              </a:rPr>
              <a:t>No Action required – monitor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C2F6B5-1E5F-4711-950C-3FA70CEB8E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3628" y="1484021"/>
            <a:ext cx="4396297" cy="271067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5391893-7F6C-4658-B07C-E20D62614680}"/>
              </a:ext>
            </a:extLst>
          </p:cNvPr>
          <p:cNvSpPr/>
          <p:nvPr/>
        </p:nvSpPr>
        <p:spPr bwMode="auto">
          <a:xfrm>
            <a:off x="3886200" y="1864566"/>
            <a:ext cx="1066800" cy="2154984"/>
          </a:xfrm>
          <a:prstGeom prst="rect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72979"/>
      </p:ext>
    </p:extLst>
  </p:cSld>
  <p:clrMapOvr>
    <a:masterClrMapping/>
  </p:clrMapOvr>
  <p:transition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738959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2019 Waters standard 16-9">
  <a:themeElements>
    <a:clrScheme name="Waters Brand Colors">
      <a:dk1>
        <a:srgbClr val="000000"/>
      </a:dk1>
      <a:lt1>
        <a:srgbClr val="FFFFFF"/>
      </a:lt1>
      <a:dk2>
        <a:srgbClr val="3377DD"/>
      </a:dk2>
      <a:lt2>
        <a:srgbClr val="888888"/>
      </a:lt2>
      <a:accent1>
        <a:srgbClr val="0077BB"/>
      </a:accent1>
      <a:accent2>
        <a:srgbClr val="EE7700"/>
      </a:accent2>
      <a:accent3>
        <a:srgbClr val="AAAA00"/>
      </a:accent3>
      <a:accent4>
        <a:srgbClr val="119988"/>
      </a:accent4>
      <a:accent5>
        <a:srgbClr val="993355"/>
      </a:accent5>
      <a:accent6>
        <a:srgbClr val="550088"/>
      </a:accent6>
      <a:hlink>
        <a:srgbClr val="006DAC"/>
      </a:hlink>
      <a:folHlink>
        <a:srgbClr val="4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Arial"/>
            <a:cs typeface="Arial"/>
          </a:defRPr>
        </a:defPPr>
      </a:lstStyle>
    </a:tx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3" id="{CB3E3B72-0A80-A842-8AF8-2A40EEDE98D3}" vid="{D223B285-82CA-AA4E-8288-488B4213E250}"/>
    </a:ext>
  </a:extLst>
</a:theme>
</file>

<file path=ppt/theme/theme2.xml><?xml version="1.0" encoding="utf-8"?>
<a:theme xmlns:a="http://schemas.openxmlformats.org/drawingml/2006/main" name="2017 Waters Bra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3" id="{CB3E3B72-0A80-A842-8AF8-2A40EEDE98D3}" vid="{57747E4C-95F1-E349-AF47-DF36B8301DF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548811A2BB7E499865F6DA51470B53" ma:contentTypeVersion="7" ma:contentTypeDescription="Create a new document." ma:contentTypeScope="" ma:versionID="9f91bdb4c52bd923c81021e3b40b3aae">
  <xsd:schema xmlns:xsd="http://www.w3.org/2001/XMLSchema" xmlns:xs="http://www.w3.org/2001/XMLSchema" xmlns:p="http://schemas.microsoft.com/office/2006/metadata/properties" xmlns:ns2="33a7829d-5457-4486-b208-e1621d0b422a" targetNamespace="http://schemas.microsoft.com/office/2006/metadata/properties" ma:root="true" ma:fieldsID="b95157b8e6320048dbc1b1ebaae771e7" ns2:_="">
    <xsd:import namespace="33a7829d-5457-4486-b208-e1621d0b422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a7829d-5457-4486-b208-e1621d0b422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51D5707-EFA6-4A55-BC02-80C241B53A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3a7829d-5457-4486-b208-e1621d0b422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07C8F4B-BB5A-4A72-B4FD-99CABB86295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F0C589-B8AB-4876-8078-7C4D2ADCDA5A}">
  <ds:schemaRefs>
    <ds:schemaRef ds:uri="33a7829d-5457-4486-b208-e1621d0b422a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2020 Waters standard 16-9</Template>
  <TotalTime>363</TotalTime>
  <Words>175</Words>
  <Application>Microsoft Office PowerPoint</Application>
  <PresentationFormat>On-screen Show (16:9)</PresentationFormat>
  <Paragraphs>26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Courier New</vt:lpstr>
      <vt:lpstr>Verdana</vt:lpstr>
      <vt:lpstr>Wingdings 2</vt:lpstr>
      <vt:lpstr>2019 Waters standard 16-9</vt:lpstr>
      <vt:lpstr>2017 Waters Brand</vt:lpstr>
      <vt:lpstr>  MTR Field Data  February 2020</vt:lpstr>
      <vt:lpstr>Flextronics – Parts usage 0-90 days, Mfd Jan 2016 – Dec 2019 </vt:lpstr>
      <vt:lpstr>P+ Seal pack replacement kit – Unplanned use vs. instrument DOM</vt:lpstr>
      <vt:lpstr>Alliance GPV – Unplanned use vs. instrument DOM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Heather Brown</dc:creator>
  <cp:lastModifiedBy>Bill Wildman</cp:lastModifiedBy>
  <cp:revision>12</cp:revision>
  <cp:lastPrinted>2020-02-11T15:58:57Z</cp:lastPrinted>
  <dcterms:created xsi:type="dcterms:W3CDTF">2019-12-06T18:57:16Z</dcterms:created>
  <dcterms:modified xsi:type="dcterms:W3CDTF">2020-03-20T19:48:26Z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0x01010029548811A2BB7E499865F6DA51470B53</vt:lpwstr>
  </property>
</Properties>
</file>