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Lst>
  <p:notesMasterIdLst>
    <p:notesMasterId r:id="rId30"/>
  </p:notesMasterIdLst>
  <p:handoutMasterIdLst>
    <p:handoutMasterId r:id="rId31"/>
  </p:handoutMasterIdLst>
  <p:sldIdLst>
    <p:sldId id="293" r:id="rId6"/>
    <p:sldId id="310" r:id="rId7"/>
    <p:sldId id="1258" r:id="rId8"/>
    <p:sldId id="1237" r:id="rId9"/>
    <p:sldId id="1238" r:id="rId10"/>
    <p:sldId id="1240" r:id="rId11"/>
    <p:sldId id="1259" r:id="rId12"/>
    <p:sldId id="1241" r:id="rId13"/>
    <p:sldId id="1242" r:id="rId14"/>
    <p:sldId id="1266" r:id="rId15"/>
    <p:sldId id="1269" r:id="rId16"/>
    <p:sldId id="1267" r:id="rId17"/>
    <p:sldId id="1268" r:id="rId18"/>
    <p:sldId id="361" r:id="rId19"/>
    <p:sldId id="297" r:id="rId20"/>
    <p:sldId id="1252" r:id="rId21"/>
    <p:sldId id="1253" r:id="rId22"/>
    <p:sldId id="1265" r:id="rId23"/>
    <p:sldId id="1263" r:id="rId24"/>
    <p:sldId id="1262" r:id="rId25"/>
    <p:sldId id="1257" r:id="rId26"/>
    <p:sldId id="298" r:id="rId27"/>
    <p:sldId id="323" r:id="rId28"/>
    <p:sldId id="266" r:id="rId29"/>
  </p:sldIdLst>
  <p:sldSz cx="9144000" cy="6858000" type="screen4x3"/>
  <p:notesSz cx="6896100" cy="9236075"/>
  <p:custDataLst>
    <p:tags r:id="rId32"/>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56" autoAdjust="0"/>
    <p:restoredTop sz="94674"/>
  </p:normalViewPr>
  <p:slideViewPr>
    <p:cSldViewPr>
      <p:cViewPr varScale="1">
        <p:scale>
          <a:sx n="68" d="100"/>
          <a:sy n="68" d="100"/>
        </p:scale>
        <p:origin x="1458"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t>4/23/2020</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09T21:31:07.797"/>
    </inkml:context>
    <inkml:brush xml:id="br0">
      <inkml:brushProperty name="width" value="0.1" units="cm"/>
      <inkml:brushProperty name="height" value="0.1" units="cm"/>
      <inkml:brushProperty name="color" value="#FFFFFF"/>
      <inkml:brushProperty name="ignorePressure" value="1"/>
    </inkml:brush>
  </inkml:definitions>
  <inkml:trace contextRef="#ctx0" brushRef="#br0">205 1,'-1'13,"0"1,-1-1,0 0,-1 0,-2 7,-8 20,-4 3,-11 32,-18 48,45-121,2-3,4-9,4-15,35-94,-39 104,-1 4,0 0,0 1,2-1,25-44,-37 84,-8 3,10-24,0 0,1 0,0 1,0-1,1 2,1-8,-1 1,1-1,-1 1,1-1,-1 0,0 1,0-1,0 0,0 0,0-1,0 1,0 0,-1-1,1 1,-3 0,-6 6,-12 10,11-8,0 0,-8 3,20-13,0 1,-1-1,1 0,0 0,0 0,-1 0,1 0,0 1,0-1,-1 0,1 0,0 0,0 0,-1 0,1 0,0 0,-1 0,1 0,0 0,0 0,-1 0,1 0,0 0,0 0,-1 0,1-1,0 1,0 0,-1 0,1 0,0 0,0 0,-1-1,1 1,0 0,0 0,0 0,0-1,-1 1,1 0,-3-15,5-17,8-12,-5 29,-2 1,2-15,-4 22,1 0,0 0,0 1,1-1,0 1,0-1,4-4,-5 7,1 0,-1 0,0 0,0-1,-1 1,1 0,0-5,-3 36,2-13,-2 0,0-1,0 1,-1 0,-1-1,0 1,-2 2,4-12,0 0,0-1,0 1,1 0,-1 4,-2 17,2-24,1 0,-1 0,0 0,1 0,-1 0,0 0,0-1,1 1,-1 0,0 0,0-1,0 1,0 0,0-1,0 1,0-1,0 1,0-1,0 0,-1 1,1-1,0 0,0 0,0 0,0 0,0 0,-1 0,1 0,0 0,-1 0,0-1,0 1,0 0,-1-1,1 1,0-1,0 0,0 0,0 0,0 0,0 0,1 0,-1 0,0-1,0 1,0-2,0 0,0 1,1-1,-1 0,1 0,0 0,0 0,0 0,1-1,-1 1,1 0,-1 0,1-1,1-44,0 22,-1 14,0 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09T21:31:48.604"/>
    </inkml:context>
    <inkml:brush xml:id="br0">
      <inkml:brushProperty name="width" value="0.1" units="cm"/>
      <inkml:brushProperty name="height" value="0.1" units="cm"/>
      <inkml:brushProperty name="color" value="#FFFFFF"/>
      <inkml:brushProperty name="ignorePressure" value="1"/>
    </inkml:brush>
  </inkml:definitions>
  <inkml:trace contextRef="#ctx0" brushRef="#br0">95 3153,'0'31,"1"-13,-1 0,-2 14,2-31,0 0,0 0,-1 1,1-1,0 0,-1 0,1 0,-1 1,1-1,-1 0,1 0,-1 0,0 0,0 0,0 0,1 0,-1 0,0 0,0-1,0 1,0 0,0-1,0 1,-1 0,1-1,0 1,0-1,-1 0,-3 1,0 0,-1-1,1 1,0-1,0-1,-3 0,-11 1,19 0,-1 0,0 0,0 0,1-1,-1 1,0 0,0 0,1 0,-1 0,0-1,1 1,-1 0,0-1,1 1,-1-1,0 1,1 0,-1-1,2-3,7 2,143 2,-74 1,-71-1,0 1,-1 0,1 0,0 1,1 0,-7-2,1 0,-1 0,0 0,0 0,0 0,0 0,0 0,0 0,0 0,0 0,0 1,0-1,0 0,1 0,-1 0,0 0,0 0,0 0,0 0,0 0,0 0,0 0,0 0,0 0,0 0,0 0,0 0,0 1,0-1,0 0,0 0,0 0,0 0,0 0,0 0,0 0,0 0,0 0,0 0,0 0,0 1,0-1,0 0,0 0,0 0,0 0,0 0,0 0,0 0,0 0,0 0,0 0,0 0,0 1,0-1,-6 3,-8 0,10-3,1 0,-1 0,0 1,1-1,-1 1,0 0,1 0,-1 0,1 1,0-1,-1 1,1 0,2-1,1-1,0 0,-1 0,1 0,0 1,-1-1,1 0,-1 0,1 0,0 0,-1 0,1 0,0 0,-1 0,1 0,-1 0,1 0,0 0,-1 0,1 0,-1 0,1 0,0 0,-1 0,1-1,0 1,-1 0,1 0,0 0,-1-1,1 0,-1 1,1-1,-1 0,1 0,-1 0,1 0,-1 0,1 0,0 1,0-1,-1 0,1-1,0-34,0 28,0 4,2-117,11-63,1 51,-7-1,-5-1,-9-46,4 144,-2 1,-1 0,-6-15,-3-12,3-2,3 1,3-2,2 1,5-53,4 40,0 26,-3-20,-3 72,1 0,0-1,0 1,0 0,0 0,0-1,0 1,0 0,0 0,0 0,0-1,0 1,0 0,0 0,0-1,0 1,0 0,0 0,0-1,0 1,0 0,0 0,0-1,1 1,-1 0,0 0,0 0,0-1,0 1,1 0,-1 0,0 0,0 0,0 0,0-1,1 1,-1 0,0 0,0 0,1 0,-1 0,0 0,0 0,1 0,9 8,8 18,-10-9,-1 0,0 0,-1 1,-1 0,-1 0,0 0,-1 3,-2-12,-1-8,0 0,1 0,-1 0,0 0,0 0,0 0,1 0,-1-1,0 1,1 0,-1 0,1 0,-1 0,1-1,-1 1,1 0,0-1,-1 1,1 0,0-1,0 1,-1-1,1 1,1-1,-1 0,0 0,1 0,-1 0,0 0,1 0,-1 0,0-1,0 1,1 0,-1-1,0 1,0-1,1 1,-1-1,1 0,-1 0,0 0,1 1,-1-1,0 0,0 0,0 0,0 0,0 0,0 0,0 0,0 0,0 0,0 0,-1-1,1 1,0 0,-1 0,1-1,-1 1,0-1,1 1,-1 0,0-1,0 1,0-1,0 0,2-13,-1 15,-1-1,1 1,-1-1,0 1,1-1,-1 1,1-1,-1 1,1 0,-1-1,1 1,-1 0,1 0,-1-1,1 1,-1 0,1 0,0 0,-1 0,1-1,-1 1,1 0,0 0,19-1,-13 1,65-7,30-1,-77 5,1 2,-1 0,13 3,12-1,37 0,79-2,-210 5,-12 4,7 0,-23-1,0-2,-13-4,-447-1,531 0,0 0,1 0,-1 0,0 0,1 0,-1 0,0 0,0 0,1 0,-1 0,0 0,1 0,-1 1,0-1,1 0,-1 1,0-1,1 0,-1 1,1-1,-1 1,1-1,-1 1,1-1,-1 1,1-1,-1 1,1 0,0-1,1 1,-1 0,0-1,0 1,0 0,1-1,-1 1,0 0,1-1,-1 1,0-1,1 1,-1 0,1-1,-1 1,1-1,-1 0,1 1,0-1,-1 1,1-1,-1 0,1 1,0-1,8 4,1 0,-1 0,1-2,0 1,9 1,-6-1,6 1,0-1,1-1,-1 0,11-2,-30 1,1-1,-1 0,1 1,-1-1,1 1,-1-1,1 1,-1-1,0 0,1 1,-1 0,0-1,1 1,-1-1,0 1,0-1,1 1,-1-1,0 1,0 0,0-1,0 1,0 0,0-1,0 1,0-1,5 14,-5-14,0 1,0-1,1 0,-1 0,0 0,0 1,1-1,-1 0,0 0,1 0,-1 0,0 0,1 1,-1-1,0 0,1 0,-1 0,0 0,1 0,-1 0,0 0,1 0,-1 0,0 0,1-1,-1 1,0 0,1 0,-1 0,0 0,0 0,1-1,-1 1,0 0,1 0,-1 0,0-1,0 1,1 0,5-5,-1-1,1 0,-1 0,1 0,-2 0,1-1,-1 0,3-5,-1 2,0-1,1 1,4-4,-6 9,1-1,-1 1,0-1,0 0,-1-1,0 1,0-1,-1 1,1-2,6-22,-1-1,5-31,6-65,-17 107,16-144,-7 0,-7-44,-5 179,0-43,3-11,0 58,0 1,1-1,2 1,0 0,5-8,111-270,-121 299,0 1,0-1,0 1,1 0,-1-1,1 1,-1 0,1 0,0 0,0 0,0 0,0 0,1 0,0 0,-1 1,1 0,0 0,0 1,0-1,0 0,-1 1,1 0,0 0,0-1,0 2,1-1,4 0,-1-1,1 0,0-1,-1 1,1-1,5-3,-5 3,0-1,0 1,1 0,-1 1,6 0,2 0,-1 2,0-2,0 0,0-1,0 0,5-3,-7 1,1 1,-1 0,1 1,0 0,13 1,31 2,119-2,-56-12,-93 12,-13 1,0 0,0-2,0 0,4-1,2-1,0 2,1 0,-1 1,0 1,6 2,22-1,35-1,-94 6,-8 1,-1-2,0-1,0-1,0-1,-6-1,-80-1,43-1,-79 6,-89 18,179-17,15-2,-49 5,-60-3,126-6,14 1,-1-1,0 0,0 0,1 0,-1-1,0 0,0 0,1 0,-1-1,-4-2,9 4,-1 0,1-1,0 1,0-1,0 1,0-1,1 0,-1 1,0-1,0 0,0 1,0-1,1 0,-1 0,0 0,1 0,-1 0,0 0,1 0,0 0,-1 0,1 0,-1 0,1 0,0 0,0 0,0 0,0 0,0-1,0 1,0 0,0 0,0 0,0-1,1-7,1-1,-1 1,1 0,1 0,0 0,0 0,0 1,5-9,-7 17,-1-1,0 1,0-1,1 1,-1-1,0 1,0 0,1-1,-1 1,0 0,1-1,-1 1,1 0,-1-1,0 1,1 0,-1-1,1 1,-1 0,1 0,-1 0,1 0,-1-1,1 1,-1 0,1 0,0 0,0 1,0-1,0 0,0 0,0 1,0-1,0 1,0-1,0 1,0-1,0 1,0-1,-1 1,6 4,-1 0,0 0,-1 0,1 2,0-1,-4-5,0 0,0 0,0 0,0 0,-1 0,1 0,0 1,-1-1,1 0,-1 0,1 1,-1-1,1 0,-1 1,0-1,0 0,0 1,0-1,0 0,0 0,-1-1,1 1,0 0,-1-1,1 1,0 0,-1-1,1 1,-1-1,1 1,-1 0,0-1,1 0,-1 1,1-1,-1 1,0-1,1 0,-1 1,0-1,0 0,1 0,-1 1,0-1,0 0,1 0,-1 0,0 0,0 0,1 0,-2 0,-79-1,42-1,-26 4,44 0,-60 3,-227-5,297 0,0 1,0 1,0 0,1 1,-3 0,12-2,-1-1,1 0,0 1,0-1,-1 0,1 0,0 0,0 0,-1 0,1 0,0 0,0-1,-1 1,15 2,52 28,-3-10,-49-14,-1-1,0 2,0 0,-1 0,3 3,8 4,44 27,2-3,14 3,-68-36,-11-4,-1-1,0 1,0 0,0 0,0 0,0 1,0-1,0 0,0 1,0-1,-1 1,1 0,0-1,1 4,1 1,-1-1,0 0,0 1,0-1,-1 1,1 3,12 46,-11-36,10 47,-2 1,-3 4,-5-13,-2 0,-4 32,-15 115,10-133,0 16,4 25,2-110,1-1,-1 0,1 1,-1-1,0 0,0 0,0 0,0 0,0 0,-1 0,1 0,0 0,-1 0,0-1,1 1,-1 0,0-1,0 0,0 1,0-1,-2 2,0-1,1 0,-1 0,0 0,0 0,0-1,-1 1,1-1,0 0,-3 0,6-1,0 0,0 0,1 1,-1-1,0 0,1 1,-1-1,1 1,-1-1,0 1,1-1,-1 1,1-1,-1 1,1-1,-1 1,1 0,0-1,-1 1,1 0,0-1,-1 1,1 0,0 0,0-1,0 1,0 0,0 0,0-1,0 1,0 0,0 31,0-25,1 208,-2-213,1 0,0 0,-1 0,0 1,1-1,-1 0,0 0,0 0,0-1,0 1,-1 0,1 0,0 0,-1-1,1 1,-1-1,-29 25,23-20,-6 5,-1 0,0-1,-1-1,0 0,-1-1,-9 2,10-7,11-5,8-6,61-72,-4-4,-3-1,0-13,-45 77,-9 13,1 1,0 0,1 0,-1 0,1 1,1-1,0 1,-4 4,1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09T21:32:11.567"/>
    </inkml:context>
    <inkml:brush xml:id="br0">
      <inkml:brushProperty name="width" value="0.1" units="cm"/>
      <inkml:brushProperty name="height" value="0.1" units="cm"/>
      <inkml:brushProperty name="color" value="#FFFFFF"/>
      <inkml:brushProperty name="ignorePressure" value="1"/>
    </inkml:brush>
  </inkml:definitions>
  <inkml:trace contextRef="#ctx0" brushRef="#br0">28 2097,'0'-5,"-1"0,0 0,0 0,0 0,-1 0,1 0,-1 0,-2-2,2 2,0 1,0-1,0 0,0 0,1 0,0-1,0 1,0-2,1-31,1-82,0 114,0 0,0 1,1-1,1-4,-1 4,0 0,0 1,-1-1,0-4,0 6,0-1,0 1,0 0,1 0,-1 0,1 0,0 0,2-2,-2 1,1 1,-1-1,0 0,-1 0,1 0,-1 0,1 0,1-30,-2 1,-1-1,-1 1,-3-9,0-16,0-85,7 0,6 0,17-79,-13 72,-9 81,7-25,-1 48,5-12,2-9,-15 57,0 1,0 0,1 1,0-1,0 1,1 0,2-5,-6 14,1-1,-1 1,1 0,-1-1,1 1,-1 0,1-1,0 1,-1 0,1 0,-1 0,1-1,-1 1,1 0,0 0,-1 0,1 0,-1 0,1 0,0 0,-1 0,1 0,-1 1,1-1,17 4,-14-2,47 14,8 7,11 4,42 18,-105-42,23 8,0 2,-1 1,15 10,-44-24,3 1,-1 1,0 0,1-1,-1 0,1 1,0-1,-1 0,1 0,0-1,0 1,-1 0,1-1,0 0,3 0,-5 0,0 0,1 0,-1 0,0 1,0-1,1 0,-1 0,0 1,1-1,-1 1,0-1,0 1,0-1,0 1,0 0,1-1,-1 1,0 0,0 0,-1 0,1 0,0 0,0 0,0 1,0 1,0-1,0 1,0 0,0 0,-1 0,1 0,-1 1,0-1,0 2,0-4,1 0,-1 0,1 1,0-1,-1 0,1 0,0 0,0 0,-1 0,1 0,0 0,0 0,0 0,0 0,0 0,1-1,-1 1,0 0,0-1,0 1,1-1,1 2,1-1,-1 1,1-1,-1 0,1 0,-1 0,3-1,6 1,-5-1,0 1,0-2,0 1,0-1,2 0,-9 1,1 0,-1-1,1 1,-1 0,1-1,-1 1,1-1,-1 1,0-1,1 1,-1-1,0 1,1-1,-1 1,0-1,1 1,-1-1,0 1,0-1,0 0,0 1,0-1,1 1,-1-1,0 0,0 1,-1-1,1 1,0-1,0 0,0 1,0-1,-1 0,-6-24,6 22,-16-54,-6-46,20 86,2 11,0 0,0 0,-1 0,0-3,-91-214,92 221,0 0,0 0,1 0,-1 0,1-1,-1 1,1-3,0 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09T21:32:26.079"/>
    </inkml:context>
    <inkml:brush xml:id="br0">
      <inkml:brushProperty name="width" value="0.1" units="cm"/>
      <inkml:brushProperty name="height" value="0.1" units="cm"/>
      <inkml:brushProperty name="color" value="#FFFFFF"/>
      <inkml:brushProperty name="ignorePressure" value="1"/>
    </inkml:brush>
  </inkml:definitions>
  <inkml:trace contextRef="#ctx0" brushRef="#br0">204 1,'-167'3,"135"-3,28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09T21:32:32.547"/>
    </inkml:context>
    <inkml:brush xml:id="br0">
      <inkml:brushProperty name="width" value="0.1" units="cm"/>
      <inkml:brushProperty name="height" value="0.1" units="cm"/>
      <inkml:brushProperty name="color" value="#FFFFFF"/>
      <inkml:brushProperty name="ignorePressure" value="1"/>
    </inkml:brush>
  </inkml:definitions>
  <inkml:trace contextRef="#ctx0" brushRef="#br0">372 27,'-12'-5,"0"0,-1 1,1 1,-1 0,0 0,0 1,0 1,0 0,0 1,-4 1,-209-1,224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09T21:33:32.978"/>
    </inkml:context>
    <inkml:brush xml:id="br0">
      <inkml:brushProperty name="width" value="0.1" units="cm"/>
      <inkml:brushProperty name="height" value="0.1" units="cm"/>
      <inkml:brushProperty name="color" value="#FFFFFF"/>
      <inkml:brushProperty name="ignorePressure" value="1"/>
    </inkml:brush>
  </inkml:definitions>
  <inkml:trace contextRef="#ctx0" brushRef="#br0">2059 25,'6'0,"-1"1,1-1,0 1,0 0,-1 1,5 1,2 0,0 0,1-1,-1 0,0-1,0 0,1-1,1 0,-12-1,-8-2,-14-4,14 5,-9-4,13 5,0 0,0 0,1 0,-1 0,0 1,0-1,0 1,0-1,0 1,0 0,0 0,0 0,0 0,0 0,0 0,0 0,0 1,87 1,-78-2,0 0,0 0,-1-1,1 0,0-1,0 1,0-1,-1 0,2-2,-1 2,1 0,-1 1,0 0,0 0,1 0,-1 1,1 0,-1 0,3 1,-9 0,0-1,0 1,0 0,0 0,0-1,0 1,0 0,0 0,0 0,0 0,-1 0,1 0,0 0,-1 1,1-1,-1 0,1 0,-1 0,1 1,6 25,-6-25,-1 0,0 0,0 0,0 0,0 0,0-1,0 1,0 0,-1 0,1 0,-1 0,1-1,-1 1,0 0,0 0,0-1,1 1,-2-1,1 1,0 0,-2 0,1-1,0 1,-1-1,1 1,0-1,-1 0,0 0,1 0,-1-1,0 1,1 0,-1-1,-2 0,-25 5,1 2,-1 1,8-2,-1-1,-1-1,-20 2,43-6,1 0,-1 0,1 0,-1 0,1 1,-1-1,1 0,0 0,-1 1,1-1,-1 0,1 0,0 1,-1-1,1 1,0-1,-1 0,1 1,0-1,0 1,-1-1,1 0,0 1,0-1,0 1,0-1,0 1,0-1,0 1,-1-1,1 1,1 0,-1 22,-1-6,-9 18,-5 15,15-46,-1 1,0 0,1-1,0 1,0 0,0 0,1-1,0 1,0 2,0-4,1 0,-1 0,1 0,0 0,0-1,0 1,0 0,0-1,0 1,1-1,-1 0,3 2,-1-2,-1 1,0 0,0 0,0 0,0 0,-1 1,2 2,-3-5,0 1,0 0,0-1,0 1,0 0,0-1,0 1,1-1,-1 0,1 1,-2-2,1 0,0 1,-1-1,1 0,0 0,0 0,-1 0,1 0,0 1,0-1,-1-1,1 1,0 0,0 0,-1 0,1 0,0 0,-1-1,1 1,0 0,0-1,-1 1,1 0,-1-1,1 1,0-1,-1 1,1-1,-1 1,2-2,-1 1,0 0,0-1,0 1,0-1,0 0,0 1,0-1,0 0,0 1,-1-1,1 0,-1 0,1 0,-1 0,0 1,0-3,0-36,-2 20,3 17,-1 0,0 1,-1-1,1 0,0 0,-1 1,0-1,1 0,-1 1,0-1,-1 1,1-1,0 1,-1-1,1 1,-1 0,0 0,0 0,1 0,-1 0,-1 0,1 0,0 1,0-1,-3 0,5 1,0 1,-1-1,1 1,-1-1,1 1,0 0,-1-1,1 1,-1 0,1 0,-1-1,1 1,-1 0,1 0,-1 0,1 0,-1-1,0 1,1 0,-1 0,1 0,-1 0,1 0,-1 0,1 1,-1-1,0 0,0 0,1 1,0 1,-1-1,1 0,0 0,0 0,0 1,0-1,0 0,0 1,0-1,0 1,0 5,2 14,1 1,1-1,1 0,0 0,3 4,12 45,8 99,-17-95,3-1,9 23,-13-62,36 131,-35-119,-2 1,0 28,-5 3,-5 30,-1-21,3-30,-2 59,-1-105,-1 1,0-1,-1 0,0 0,0-1,-1 1,-6 7,2 1,-33 70,-25 48,54-114,-1-1,-1 0,-2-1,-14 15,15-19,2-1,-1-1,0 0,-1-1,0-1,-8 3,18-13,0 0,0-1,0 0,0 0,0-1,-6 1,5 0,-1-1,1 1,0 1,-6 1,3 2,-1-1,-1-1,1 0,-1-1,1 0,-1 0,0-1,0-1,0 0,0-1,0 0,-5-1,11 0,1-1,-1 0,1 0,0 0,0-1,0 1,0-1,0-1,0 1,1-1,-3-1,-2-4,-1-1,1 0,1 0,-3-6,-17-26,2-2,2-1,-7-20,-52-145,82 207,0 0,-1 0,1 0,-1 0,0 0,0 1,-1-1,1 1,0-1,-1 1,1 0,-1 0,0 0,0 0,0 0,0 1,-2-2,-9-2,0 0,0 0,-5 0,4 1,-57-17,-1 4,-44-4,79 17,16 2,-1 0,1-2,-1 0,1-2,0 0,-5-4,20 7,5 2,0 0,-1-1,1 1,-1 0,0 1,1-1,-1 0,0 1,1 0,-1-1,0 1,0 0,1 0,-1 1,-1-1,-22 2,0-2,1-1,-1-1,-25-5,10 1,-27 2,1 2,0 3,-47 7,94-6,0-2,0 0,-7-2,24 2,0-1,0 0,1 0,-1 0,0-1,1 1,-2-1,-11-6,-9-2,20 7,-1 1,0 0,1 0,-1 0,0 1,0 0,0 0,0 0,-1 1,-2-1,-3 1,0-1,0 0,-4-2,4 1,-1 1,-11-1,162 2,305-8,-184 3,-175 6,-84-1,0 0,-1 0,1 0,0 1,-1-1,1 0,0 1,-1-1,1 0,-1 1,1-1,-1 1,1-1,-1 1,1-1,-1 1,1 0,-1-1,1 1,-1 0,0-1,1 1,-1 0,0-1,0 1,0 0,0-1,1 1,-1 0,0 0,0-1,0 1,0 0,-1 0,0 32,1-25,-4 165,4-78,-11 73,8-147,-34 228,27-199,-2-1,-2 0,-20 43,20-63,-10 15,-3 6,-18 43,1 0,-41 62,83-152,-2 5,-1 0,0 0,-1-1,0 1,0-1,-1-1,1 1,-1-1,-3 2,-18 11,13-8,-1 0,-2-1,-21 11,1 2,-30 24,65-45,0-1,0 1,0-1,0 1,0-1,-1 0,1 0,0 0,0-1,-1 1,1-1,-2 0,-44-1,38 0,-15-4,21 4,0 0,1 0,-1 0,0 1,-2-1,4 1,-1 0,1-1,-1 0,1 1,-1-1,1-1,0 1,0 0,-2-2,1 1,0 0,0 1,0-1,-1 1,1 0,-2 0,-12-6,10 4,5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4-09T21:33:54.337"/>
    </inkml:context>
    <inkml:brush xml:id="br0">
      <inkml:brushProperty name="width" value="0.1" units="cm"/>
      <inkml:brushProperty name="height" value="0.1" units="cm"/>
      <inkml:brushProperty name="color" value="#FFFFFF"/>
      <inkml:brushProperty name="ignorePressure" value="1"/>
    </inkml:brush>
  </inkml:definitions>
  <inkml:trace contextRef="#ctx0" brushRef="#br0">1 1,'15'1,"0"0,0 1,13 5,15 1,13 0,13 3,58 1,-120-12,-6-1,0 1,0 0,0 0,0 0,0 0,0 0,0 0,0 0,0 0,0 0,0 0,0 1,0-1,0 0,0 1,0-1,0 1,0-1,-1 1,1-1,0 1,0 0,0-1,0 2,1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t>4/23/2020</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FA1FE11-C1D5-46BF-8D94-77341F155D67}" type="slidenum">
              <a:rPr lang="en-GB" smtClean="0"/>
              <a:t>3</a:t>
            </a:fld>
            <a:endParaRPr lang="en-GB"/>
          </a:p>
        </p:txBody>
      </p:sp>
    </p:spTree>
    <p:extLst>
      <p:ext uri="{BB962C8B-B14F-4D97-AF65-F5344CB8AC3E}">
        <p14:creationId xmlns:p14="http://schemas.microsoft.com/office/powerpoint/2010/main" val="1456484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10000"/>
            <a:ext cx="6400800" cy="129540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906713"/>
            <a:ext cx="9144000" cy="1500187"/>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Rectangle 16"/>
          <p:cNvSpPr>
            <a:spLocks noGrp="1" noChangeArrowheads="1"/>
          </p:cNvSpPr>
          <p:nvPr>
            <p:ph type="title"/>
          </p:nvPr>
        </p:nvSpPr>
        <p:spPr bwMode="gray">
          <a:xfrm>
            <a:off x="139336" y="31468"/>
            <a:ext cx="6629400" cy="100584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gray">
          <a:xfrm>
            <a:off x="139336" y="31468"/>
            <a:ext cx="6629400" cy="100584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Rectangle 16"/>
          <p:cNvSpPr>
            <a:spLocks noGrp="1" noChangeArrowheads="1"/>
          </p:cNvSpPr>
          <p:nvPr>
            <p:ph type="title"/>
          </p:nvPr>
        </p:nvSpPr>
        <p:spPr bwMode="gray">
          <a:xfrm>
            <a:off x="139336" y="31468"/>
            <a:ext cx="6629400" cy="1005840"/>
          </a:xfrm>
          <a:prstGeom prst="rect">
            <a:avLst/>
          </a:prstGeom>
          <a:noFill/>
          <a:ln w="9525">
            <a:noFill/>
            <a:miter lim="800000"/>
            <a:headEnd/>
            <a:tailEnd/>
          </a:ln>
          <a:effectLst/>
        </p:spPr>
        <p:txBody>
          <a:bodyPr/>
          <a:lstStyle>
            <a:lvl1pPr>
              <a:defRPr>
                <a:solidFill>
                  <a:schemeClr val="accent1"/>
                </a:solidFill>
              </a:defRPr>
            </a:lvl1p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629400" cy="1005840"/>
          </a:xfrm>
          <a:prstGeom prst="rect">
            <a:avLst/>
          </a:prstGeom>
          <a:noFill/>
          <a:ln w="9525">
            <a:noFill/>
            <a:miter lim="800000"/>
            <a:headEnd/>
            <a:tailEnd/>
          </a:ln>
          <a:effectLst/>
        </p:spPr>
        <p:txBody>
          <a:bodyPr/>
          <a:lstStyle>
            <a:lvl1pPr>
              <a:defRPr>
                <a:solidFill>
                  <a:srgbClr val="006DAC"/>
                </a:solidFill>
              </a:defRPr>
            </a:lvl1pPr>
          </a:lstStyle>
          <a:p>
            <a:pPr lvl="0"/>
            <a:r>
              <a:rPr lang="en-US"/>
              <a:t>Click to edit Master title style</a:t>
            </a:r>
            <a:endParaRPr lang="en-US" dirty="0"/>
          </a:p>
        </p:txBody>
      </p:sp>
      <p:sp>
        <p:nvSpPr>
          <p:cNvPr id="10" name="Content Placeholder 3"/>
          <p:cNvSpPr>
            <a:spLocks noGrp="1"/>
          </p:cNvSpPr>
          <p:nvPr>
            <p:ph sz="half" idx="12"/>
          </p:nvPr>
        </p:nvSpPr>
        <p:spPr>
          <a:xfrm>
            <a:off x="228600" y="3886200"/>
            <a:ext cx="8686800" cy="228600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397036"/>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2133600"/>
            <a:ext cx="4267200" cy="4114800"/>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629400" cy="1005840"/>
          </a:xfrm>
          <a:prstGeom prst="rect">
            <a:avLst/>
          </a:prstGeom>
          <a:noFill/>
          <a:ln w="9525">
            <a:noFill/>
            <a:miter lim="800000"/>
            <a:headEnd/>
            <a:tailEnd/>
          </a:ln>
          <a:effectLst/>
        </p:spPr>
        <p:txBody>
          <a:bodyPr/>
          <a:lstStyle>
            <a:lvl1pPr>
              <a:defRPr lang="en-US" sz="2400" b="0" dirty="0" smtClean="0">
                <a:solidFill>
                  <a:srgbClr val="0077BB"/>
                </a:solidFill>
                <a:effectLst/>
                <a:latin typeface="Arial"/>
                <a:ea typeface="MS PGothic" pitchFamily="34" charset="-128"/>
                <a:cs typeface="Arial"/>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4648200" y="2139402"/>
            <a:ext cx="4267200" cy="4108998"/>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017 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629400" cy="1005840"/>
          </a:xfrm>
        </p:spPr>
        <p:txBody>
          <a:bodyPr/>
          <a:lstStyle>
            <a:lvl1pPr>
              <a:defRPr>
                <a:solidFill>
                  <a:srgbClr val="0077BB"/>
                </a:solidFill>
              </a:defRPr>
            </a:lvl1pPr>
          </a:lstStyle>
          <a:p>
            <a:r>
              <a:rPr lang="en-US"/>
              <a:t>Click to edit Master title style</a:t>
            </a:r>
            <a:endParaRPr lang="en-US" dirty="0"/>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629400" cy="1005840"/>
          </a:xfrm>
          <a:prstGeom prst="rect">
            <a:avLst/>
          </a:prstGeom>
          <a:noFill/>
          <a:ln w="9525">
            <a:noFill/>
            <a:miter lim="800000"/>
            <a:headEnd/>
            <a:tailEnd/>
          </a:ln>
          <a:effectLst/>
        </p:spPr>
        <p:txBody>
          <a:bodyPr/>
          <a:lstStyle>
            <a:lvl1pPr>
              <a:defRPr>
                <a:solidFill>
                  <a:srgbClr val="0077BB"/>
                </a:solidFill>
              </a:defRPr>
            </a:lvl1p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222609"/>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sv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Text Box 4"/>
          <p:cNvSpPr txBox="1">
            <a:spLocks noChangeArrowheads="1"/>
          </p:cNvSpPr>
          <p:nvPr/>
        </p:nvSpPr>
        <p:spPr bwMode="auto">
          <a:xfrm>
            <a:off x="12700" y="6681788"/>
            <a:ext cx="1401763" cy="198437"/>
          </a:xfrm>
          <a:prstGeom prst="rect">
            <a:avLst/>
          </a:prstGeom>
          <a:noFill/>
          <a:ln>
            <a:noFill/>
          </a:ln>
        </p:spPr>
        <p:txBody>
          <a:bodyPr wrap="none">
            <a:spAutoFit/>
          </a:bodyPr>
          <a:lstStyle/>
          <a:p>
            <a:pPr algn="r" eaLnBrk="0" hangingPunct="0">
              <a:buFont typeface="Verdana" pitchFamily="34" charset="0"/>
              <a:buNone/>
            </a:pPr>
            <a:r>
              <a:rPr lang="en-US" sz="700" dirty="0">
                <a:solidFill>
                  <a:srgbClr val="000000"/>
                </a:solidFill>
              </a:rPr>
              <a:t>©2020 Waters Corporation</a:t>
            </a:r>
          </a:p>
        </p:txBody>
      </p:sp>
      <p:sp>
        <p:nvSpPr>
          <p:cNvPr id="1029" name="Rectangle 16"/>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958266" y="471974"/>
            <a:ext cx="2022197" cy="464558"/>
          </a:xfrm>
          <a:prstGeom prst="rect">
            <a:avLst/>
          </a:prstGeom>
        </p:spPr>
      </p:pic>
      <p:sp>
        <p:nvSpPr>
          <p:cNvPr id="9" name="TextBox 8"/>
          <p:cNvSpPr txBox="1"/>
          <p:nvPr/>
        </p:nvSpPr>
        <p:spPr>
          <a:xfrm>
            <a:off x="1400254" y="6646928"/>
            <a:ext cx="1800493" cy="246221"/>
          </a:xfrm>
          <a:prstGeom prst="rect">
            <a:avLst/>
          </a:prstGeom>
          <a:noFill/>
        </p:spPr>
        <p:txBody>
          <a:bodyPr wrap="none" rtlCol="0">
            <a:spAutoFit/>
          </a:bodyPr>
          <a:lstStyle/>
          <a:p>
            <a:r>
              <a:rPr lang="en-US" sz="1000" dirty="0">
                <a:latin typeface="Arial"/>
                <a:cs typeface="Arial"/>
              </a:rPr>
              <a:t>COMPANY CONFIDENTIAL</a:t>
            </a:r>
          </a:p>
        </p:txBody>
      </p:sp>
      <p:pic>
        <p:nvPicPr>
          <p:cNvPr id="12" name="Graphic 11">
            <a:extLst>
              <a:ext uri="{FF2B5EF4-FFF2-40B4-BE49-F238E27FC236}">
                <a16:creationId xmlns:a16="http://schemas.microsoft.com/office/drawing/2014/main" id="{B45F8AC5-6544-B545-8590-8F5A03704CF4}"/>
              </a:ext>
            </a:extLst>
          </p:cNvPr>
          <p:cNvPicPr>
            <a:picLocks/>
          </p:cNvPicPr>
          <p:nvPr/>
        </p:nvPicPr>
        <p:blipFill rotWithShape="1">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22692" y="-2656"/>
            <a:ext cx="9153144" cy="457200"/>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20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895889"/>
            <a:ext cx="4620294" cy="1066221"/>
          </a:xfrm>
          <a:prstGeom prst="rect">
            <a:avLst/>
          </a:prstGeom>
        </p:spPr>
      </p:pic>
      <p:pic>
        <p:nvPicPr>
          <p:cNvPr id="5" name="Picture 4"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cid:image005.png@01D5F3D7.4129BBF0" TargetMode="External"/><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0.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NULL"/><Relationship Id="rId3" Type="http://schemas.openxmlformats.org/officeDocument/2006/relationships/image" Target="../media/image30.png"/><Relationship Id="rId7" Type="http://schemas.openxmlformats.org/officeDocument/2006/relationships/image" Target="NULL"/><Relationship Id="rId12" Type="http://schemas.openxmlformats.org/officeDocument/2006/relationships/customXml" Target="../ink/ink5.xml"/><Relationship Id="rId17" Type="http://schemas.openxmlformats.org/officeDocument/2006/relationships/image" Target="NULL"/><Relationship Id="rId2" Type="http://schemas.openxmlformats.org/officeDocument/2006/relationships/image" Target="../media/image29.png"/><Relationship Id="rId16" Type="http://schemas.openxmlformats.org/officeDocument/2006/relationships/customXml" Target="../ink/ink7.xml"/><Relationship Id="rId1" Type="http://schemas.openxmlformats.org/officeDocument/2006/relationships/slideLayout" Target="../slideLayouts/slideLayout4.xml"/><Relationship Id="rId6" Type="http://schemas.openxmlformats.org/officeDocument/2006/relationships/customXml" Target="../ink/ink2.xm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NULL"/><Relationship Id="rId14" Type="http://schemas.openxmlformats.org/officeDocument/2006/relationships/customXml" Target="../ink/ink6.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b="1" dirty="0"/>
              <a:t>PIM Investigation Review Meeting</a:t>
            </a:r>
            <a:br>
              <a:rPr lang="en-US" sz="2800" b="1" dirty="0"/>
            </a:br>
            <a:r>
              <a:rPr lang="en-US" sz="2800" b="1" dirty="0"/>
              <a:t>Solvent Managers &amp; Alliance</a:t>
            </a:r>
          </a:p>
        </p:txBody>
      </p:sp>
      <p:sp>
        <p:nvSpPr>
          <p:cNvPr id="3" name="Content Placeholder 2"/>
          <p:cNvSpPr>
            <a:spLocks noGrp="1"/>
          </p:cNvSpPr>
          <p:nvPr>
            <p:ph type="subTitle" idx="1"/>
          </p:nvPr>
        </p:nvSpPr>
        <p:spPr/>
        <p:txBody>
          <a:bodyPr/>
          <a:lstStyle/>
          <a:p>
            <a:r>
              <a:rPr lang="en-US" dirty="0"/>
              <a:t>Bill Wildman</a:t>
            </a:r>
          </a:p>
          <a:p>
            <a:r>
              <a:rPr lang="en-US" dirty="0"/>
              <a:t>22 April 2020</a:t>
            </a:r>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dirty="0"/>
              <a:t>Review Current Investigations </a:t>
            </a:r>
          </a:p>
          <a:p>
            <a:pPr lvl="1"/>
            <a:r>
              <a:rPr lang="en-US" dirty="0"/>
              <a:t>Alliance CHC PS and cable (Chris P.)</a:t>
            </a:r>
          </a:p>
          <a:p>
            <a:pPr lvl="1"/>
            <a:r>
              <a:rPr lang="en-US" dirty="0"/>
              <a:t>Glowing resistor on Alliance pump driver board</a:t>
            </a:r>
          </a:p>
          <a:p>
            <a:pPr lvl="1"/>
            <a:r>
              <a:rPr lang="en-US" dirty="0"/>
              <a:t>270W Power Supply – </a:t>
            </a:r>
            <a:r>
              <a:rPr lang="en-US" dirty="0" err="1"/>
              <a:t>Acquity</a:t>
            </a:r>
            <a:r>
              <a:rPr lang="en-US" dirty="0"/>
              <a:t>, Arc, UPC2</a:t>
            </a:r>
          </a:p>
          <a:p>
            <a:pPr lvl="1"/>
            <a:r>
              <a:rPr lang="en-US" dirty="0"/>
              <a:t>Alliance needle pitting reported (China)</a:t>
            </a:r>
          </a:p>
          <a:p>
            <a:pPr lvl="1"/>
            <a:r>
              <a:rPr lang="en-US" dirty="0"/>
              <a:t>Alliance V3.05 (dripping on vials) update</a:t>
            </a:r>
          </a:p>
          <a:p>
            <a:pPr lvl="1"/>
            <a:endParaRPr lang="en-US" dirty="0"/>
          </a:p>
          <a:p>
            <a:r>
              <a:rPr lang="en-US" dirty="0"/>
              <a:t>Review Action Items</a:t>
            </a:r>
          </a:p>
          <a:p>
            <a:pPr lvl="1"/>
            <a:endParaRPr lang="en-US" dirty="0"/>
          </a:p>
          <a:p>
            <a:pPr marL="347663" indent="-342900"/>
            <a:r>
              <a:rPr lang="en-US" dirty="0"/>
              <a:t>Review current and new issues - updates and latest </a:t>
            </a:r>
          </a:p>
          <a:p>
            <a:pPr marL="347663" indent="-342900"/>
            <a:endParaRPr lang="en-US" dirty="0"/>
          </a:p>
          <a:p>
            <a:pPr marL="347663" indent="-342900"/>
            <a:r>
              <a:rPr lang="en-US" dirty="0"/>
              <a:t>Present </a:t>
            </a:r>
            <a:r>
              <a:rPr lang="en-US" dirty="0" err="1"/>
              <a:t>RA’d</a:t>
            </a:r>
            <a:r>
              <a:rPr lang="en-US" dirty="0"/>
              <a:t> product failure analysis results</a:t>
            </a:r>
          </a:p>
          <a:p>
            <a:pPr marL="571500" lvl="1" indent="-342900"/>
            <a:endParaRPr lang="en-US" dirty="0"/>
          </a:p>
        </p:txBody>
      </p:sp>
      <p:sp>
        <p:nvSpPr>
          <p:cNvPr id="3" name="Title 2"/>
          <p:cNvSpPr>
            <a:spLocks noGrp="1"/>
          </p:cNvSpPr>
          <p:nvPr>
            <p:ph type="title"/>
          </p:nvPr>
        </p:nvSpPr>
        <p:spPr>
          <a:xfrm>
            <a:off x="139336" y="31468"/>
            <a:ext cx="6629400" cy="806732"/>
          </a:xfrm>
        </p:spPr>
        <p:txBody>
          <a:bodyPr/>
          <a:lstStyle/>
          <a:p>
            <a:r>
              <a:rPr lang="en-US" b="1" dirty="0"/>
              <a:t>Meeting Agenda</a:t>
            </a:r>
          </a:p>
        </p:txBody>
      </p:sp>
    </p:spTree>
    <p:extLst>
      <p:ext uri="{BB962C8B-B14F-4D97-AF65-F5344CB8AC3E}">
        <p14:creationId xmlns:p14="http://schemas.microsoft.com/office/powerpoint/2010/main" val="3874376292"/>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156B76-9A32-4C3C-887A-9A70A03964EE}"/>
              </a:ext>
            </a:extLst>
          </p:cNvPr>
          <p:cNvSpPr>
            <a:spLocks noGrp="1"/>
          </p:cNvSpPr>
          <p:nvPr>
            <p:ph type="title"/>
          </p:nvPr>
        </p:nvSpPr>
        <p:spPr/>
        <p:txBody>
          <a:bodyPr>
            <a:normAutofit/>
          </a:bodyPr>
          <a:lstStyle/>
          <a:p>
            <a:r>
              <a:rPr lang="en-GB" sz="1800" dirty="0"/>
              <a:t>Alliance CHC (186179100). Burnt PSU, PCB and Cable</a:t>
            </a:r>
          </a:p>
        </p:txBody>
      </p:sp>
      <p:graphicFrame>
        <p:nvGraphicFramePr>
          <p:cNvPr id="5" name="Table 4">
            <a:extLst>
              <a:ext uri="{FF2B5EF4-FFF2-40B4-BE49-F238E27FC236}">
                <a16:creationId xmlns:a16="http://schemas.microsoft.com/office/drawing/2014/main" id="{9C1ADC67-FE53-4F50-9541-BAD1CCED90D2}"/>
              </a:ext>
            </a:extLst>
          </p:cNvPr>
          <p:cNvGraphicFramePr>
            <a:graphicFrameLocks noGrp="1"/>
          </p:cNvGraphicFramePr>
          <p:nvPr>
            <p:extLst>
              <p:ext uri="{D42A27DB-BD31-4B8C-83A1-F6EECF244321}">
                <p14:modId xmlns:p14="http://schemas.microsoft.com/office/powerpoint/2010/main" val="1019107827"/>
              </p:ext>
            </p:extLst>
          </p:nvPr>
        </p:nvGraphicFramePr>
        <p:xfrm>
          <a:off x="220212" y="1681469"/>
          <a:ext cx="8569353" cy="3988966"/>
        </p:xfrm>
        <a:graphic>
          <a:graphicData uri="http://schemas.openxmlformats.org/drawingml/2006/table">
            <a:tbl>
              <a:tblPr/>
              <a:tblGrid>
                <a:gridCol w="1204295">
                  <a:extLst>
                    <a:ext uri="{9D8B030D-6E8A-4147-A177-3AD203B41FA5}">
                      <a16:colId xmlns:a16="http://schemas.microsoft.com/office/drawing/2014/main" val="3509601189"/>
                    </a:ext>
                  </a:extLst>
                </a:gridCol>
                <a:gridCol w="4853922">
                  <a:extLst>
                    <a:ext uri="{9D8B030D-6E8A-4147-A177-3AD203B41FA5}">
                      <a16:colId xmlns:a16="http://schemas.microsoft.com/office/drawing/2014/main" val="675789523"/>
                    </a:ext>
                  </a:extLst>
                </a:gridCol>
                <a:gridCol w="581252">
                  <a:extLst>
                    <a:ext uri="{9D8B030D-6E8A-4147-A177-3AD203B41FA5}">
                      <a16:colId xmlns:a16="http://schemas.microsoft.com/office/drawing/2014/main" val="3776016366"/>
                    </a:ext>
                  </a:extLst>
                </a:gridCol>
                <a:gridCol w="807687">
                  <a:extLst>
                    <a:ext uri="{9D8B030D-6E8A-4147-A177-3AD203B41FA5}">
                      <a16:colId xmlns:a16="http://schemas.microsoft.com/office/drawing/2014/main" val="955915192"/>
                    </a:ext>
                  </a:extLst>
                </a:gridCol>
                <a:gridCol w="1122197">
                  <a:extLst>
                    <a:ext uri="{9D8B030D-6E8A-4147-A177-3AD203B41FA5}">
                      <a16:colId xmlns:a16="http://schemas.microsoft.com/office/drawing/2014/main" val="4213643640"/>
                    </a:ext>
                  </a:extLst>
                </a:gridCol>
              </a:tblGrid>
              <a:tr h="294869">
                <a:tc>
                  <a:txBody>
                    <a:bodyPr/>
                    <a:lstStyle/>
                    <a:p>
                      <a:pPr algn="r"/>
                      <a:r>
                        <a:rPr lang="en-GB" sz="800" b="1">
                          <a:latin typeface="Arial" panose="020B0604020202020204" pitchFamily="34" charset="0"/>
                          <a:cs typeface="Arial" panose="020B0604020202020204" pitchFamily="34" charset="0"/>
                        </a:rPr>
                        <a:t>Origin</a:t>
                      </a: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lumMod val="20000"/>
                        <a:lumOff val="80000"/>
                      </a:schemeClr>
                    </a:solidFill>
                  </a:tcPr>
                </a:tc>
                <a:tc gridSpan="2">
                  <a:txBody>
                    <a:bodyPr/>
                    <a:lstStyle/>
                    <a:p>
                      <a:r>
                        <a:rPr lang="en-GB" sz="800" dirty="0">
                          <a:latin typeface="Arial" panose="020B0604020202020204" pitchFamily="34" charset="0"/>
                          <a:cs typeface="Arial" panose="020B0604020202020204" pitchFamily="34" charset="0"/>
                        </a:rPr>
                        <a:t>Field (</a:t>
                      </a:r>
                      <a:r>
                        <a:rPr lang="en-US" sz="800" dirty="0">
                          <a:effectLst/>
                          <a:latin typeface="Arial" panose="020B0604020202020204" pitchFamily="34" charset="0"/>
                          <a:ea typeface="Times New Roman" panose="02020603050405020304" pitchFamily="18" charset="0"/>
                          <a:cs typeface="Times New Roman" panose="02020603050405020304" pitchFamily="18" charset="0"/>
                        </a:rPr>
                        <a:t>BEONBKMGH601/ BEIEBJ6DK633)</a:t>
                      </a:r>
                      <a:endParaRPr lang="en-GB" sz="800" dirty="0">
                        <a:latin typeface="Arial" panose="020B0604020202020204" pitchFamily="34" charset="0"/>
                        <a:cs typeface="Arial" panose="020B0604020202020204" pitchFamily="34" charset="0"/>
                      </a:endParaRP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noFill/>
                  </a:tcPr>
                </a:tc>
                <a:tc hMerge="1">
                  <a:txBody>
                    <a:bodyPr/>
                    <a:lstStyle/>
                    <a:p>
                      <a:endParaRPr lang="en-GB" sz="1000">
                        <a:latin typeface="Arial" panose="020B0604020202020204" pitchFamily="34" charset="0"/>
                        <a:cs typeface="Arial" panose="020B0604020202020204" pitchFamily="34" charset="0"/>
                      </a:endParaRPr>
                    </a:p>
                  </a:txBody>
                  <a:tcPr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noFill/>
                  </a:tcPr>
                </a:tc>
                <a:tc>
                  <a:txBody>
                    <a:bodyPr/>
                    <a:lstStyle/>
                    <a:p>
                      <a:r>
                        <a:rPr lang="en-GB" sz="800" b="1">
                          <a:latin typeface="Arial" panose="020B0604020202020204" pitchFamily="34" charset="0"/>
                          <a:cs typeface="Arial" panose="020B0604020202020204" pitchFamily="34" charset="0"/>
                        </a:rPr>
                        <a:t>EQMS Ref</a:t>
                      </a: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r>
                        <a:rPr lang="en-GB" sz="800" dirty="0">
                          <a:latin typeface="Arial" panose="020B0604020202020204" pitchFamily="34" charset="0"/>
                          <a:cs typeface="Arial" panose="020B0604020202020204" pitchFamily="34" charset="0"/>
                        </a:rPr>
                        <a:t>2433900</a:t>
                      </a: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494217484"/>
                  </a:ext>
                </a:extLst>
              </a:tr>
              <a:tr h="297052">
                <a:tc>
                  <a:txBody>
                    <a:bodyPr/>
                    <a:lstStyle/>
                    <a:p>
                      <a:pPr algn="r"/>
                      <a:r>
                        <a:rPr lang="en-GB" sz="800" b="1">
                          <a:latin typeface="Arial" panose="020B0604020202020204" pitchFamily="34" charset="0"/>
                          <a:cs typeface="Arial" panose="020B0604020202020204" pitchFamily="34" charset="0"/>
                        </a:rPr>
                        <a:t>Brief Description</a:t>
                      </a: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lumMod val="20000"/>
                        <a:lumOff val="80000"/>
                      </a:schemeClr>
                    </a:solidFill>
                  </a:tcPr>
                </a:tc>
                <a:tc gridSpan="2">
                  <a:txBody>
                    <a:bodyPr/>
                    <a:lstStyle/>
                    <a:p>
                      <a:r>
                        <a:rPr lang="en-US" sz="800" dirty="0">
                          <a:latin typeface="Arial" panose="020B0604020202020204" pitchFamily="34" charset="0"/>
                          <a:cs typeface="Arial" panose="020B0604020202020204" pitchFamily="34" charset="0"/>
                        </a:rPr>
                        <a:t> Burn damage to PSU (700002138), PCB (700005748), and Cable (441000416)</a:t>
                      </a:r>
                      <a:endParaRPr lang="en-GB" sz="800" dirty="0">
                        <a:latin typeface="Arial" panose="020B0604020202020204" pitchFamily="34" charset="0"/>
                        <a:cs typeface="Arial" panose="020B0604020202020204" pitchFamily="34" charset="0"/>
                      </a:endParaRP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noFill/>
                  </a:tcPr>
                </a:tc>
                <a:tc hMerge="1">
                  <a:txBody>
                    <a:bodyPr/>
                    <a:lstStyle/>
                    <a:p>
                      <a:endParaRPr lang="en-GB"/>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noFill/>
                  </a:tcPr>
                </a:tc>
                <a:tc>
                  <a:txBody>
                    <a:bodyPr/>
                    <a:lstStyle/>
                    <a:p>
                      <a:r>
                        <a:rPr lang="en-GB" sz="800" b="1">
                          <a:latin typeface="Arial" panose="020B0604020202020204" pitchFamily="34" charset="0"/>
                          <a:cs typeface="Arial" panose="020B0604020202020204" pitchFamily="34" charset="0"/>
                        </a:rPr>
                        <a:t>PRA Level</a:t>
                      </a: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lumMod val="20000"/>
                        <a:lumOff val="80000"/>
                      </a:schemeClr>
                    </a:solidFill>
                  </a:tcPr>
                </a:tc>
                <a:tc>
                  <a:txBody>
                    <a:bodyPr/>
                    <a:lstStyle/>
                    <a:p>
                      <a:r>
                        <a:rPr lang="en-GB" sz="800" dirty="0">
                          <a:latin typeface="Arial" panose="020B0604020202020204" pitchFamily="34" charset="0"/>
                          <a:cs typeface="Arial" panose="020B0604020202020204" pitchFamily="34" charset="0"/>
                        </a:rPr>
                        <a:t>MODERATE</a:t>
                      </a: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680773247"/>
                  </a:ext>
                </a:extLst>
              </a:tr>
              <a:tr h="251476">
                <a:tc gridSpan="5">
                  <a:txBody>
                    <a:bodyPr/>
                    <a:lstStyle/>
                    <a:p>
                      <a:pPr algn="ctr"/>
                      <a:r>
                        <a:rPr lang="en-GB" sz="800" b="1">
                          <a:latin typeface="Arial" panose="020B0604020202020204" pitchFamily="34" charset="0"/>
                          <a:cs typeface="Arial" panose="020B0604020202020204" pitchFamily="34" charset="0"/>
                        </a:rPr>
                        <a:t>Investigation Details</a:t>
                      </a: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lumMod val="20000"/>
                        <a:lumOff val="80000"/>
                      </a:schemeClr>
                    </a:solidFill>
                  </a:tcPr>
                </a:tc>
                <a:tc hMerge="1">
                  <a:txBody>
                    <a:bodyPr/>
                    <a:lstStyle/>
                    <a:p>
                      <a:endParaRPr lang="en-GB" sz="1000">
                        <a:latin typeface="Arial" panose="020B0604020202020204" pitchFamily="34" charset="0"/>
                        <a:cs typeface="Arial" panose="020B0604020202020204" pitchFamily="34" charset="0"/>
                      </a:endParaRPr>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accent1">
                        <a:lumMod val="40000"/>
                        <a:lumOff val="60000"/>
                      </a:schemeClr>
                    </a:solidFill>
                  </a:tcPr>
                </a:tc>
                <a:tc hMerge="1">
                  <a:txBody>
                    <a:bodyPr/>
                    <a:lstStyle/>
                    <a:p>
                      <a:endParaRPr lang="en-GB"/>
                    </a:p>
                  </a:txBody>
                  <a:tcPr/>
                </a:tc>
                <a:tc hMerge="1">
                  <a:txBody>
                    <a:bodyPr/>
                    <a:lstStyle/>
                    <a:p>
                      <a:endParaRPr lang="en-GB"/>
                    </a:p>
                  </a:txBody>
                  <a:tcPr>
                    <a:lnL w="9525" cap="flat" cmpd="sng" algn="ctr">
                      <a:solidFill>
                        <a:schemeClr val="tx2"/>
                      </a:solidFill>
                      <a:prstDash val="solid"/>
                      <a:round/>
                      <a:headEnd type="none" w="med" len="med"/>
                      <a:tailEnd type="none" w="med" len="med"/>
                    </a:lnL>
                    <a:lnT w="9525" cap="flat" cmpd="sng" algn="ctr">
                      <a:solidFill>
                        <a:schemeClr val="tx2"/>
                      </a:solidFill>
                      <a:prstDash val="solid"/>
                      <a:round/>
                      <a:headEnd type="none" w="med" len="med"/>
                      <a:tailEnd type="none" w="med" len="med"/>
                    </a:lnT>
                  </a:tcPr>
                </a:tc>
                <a:tc hMerge="1">
                  <a:txBody>
                    <a:bodyPr/>
                    <a:lstStyle/>
                    <a:p>
                      <a:pPr algn="ctr"/>
                      <a:endParaRPr lang="en-GB" sz="1000" b="1">
                        <a:latin typeface="Arial" panose="020B0604020202020204" pitchFamily="34" charset="0"/>
                        <a:cs typeface="Arial" panose="020B0604020202020204" pitchFamily="34" charset="0"/>
                      </a:endParaRPr>
                    </a:p>
                  </a:txBody>
                  <a:tcPr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829966649"/>
                  </a:ext>
                </a:extLst>
              </a:tr>
              <a:tr h="2878375">
                <a:tc gridSpan="2">
                  <a:txBody>
                    <a:bodyPr/>
                    <a:lstStyle/>
                    <a:p>
                      <a:pPr marL="0" indent="0">
                        <a:buFont typeface="Arial" panose="020B0604020202020204" pitchFamily="34" charset="0"/>
                        <a:buNone/>
                      </a:pPr>
                      <a:r>
                        <a:rPr lang="en-GB" sz="800" b="0" dirty="0">
                          <a:solidFill>
                            <a:schemeClr val="tx1"/>
                          </a:solidFill>
                          <a:latin typeface="Arial" panose="020B0604020202020204" pitchFamily="34" charset="0"/>
                          <a:cs typeface="Arial" panose="020B0604020202020204" pitchFamily="34" charset="0"/>
                        </a:rPr>
                        <a:t>Alliance CHC (Blue) – B19SMC246G</a:t>
                      </a:r>
                    </a:p>
                    <a:p>
                      <a:pPr marL="0" indent="0">
                        <a:buFont typeface="Arial" panose="020B0604020202020204" pitchFamily="34" charset="0"/>
                        <a:buNone/>
                      </a:pPr>
                      <a:endParaRPr lang="en-GB" sz="800" b="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800" b="0" dirty="0">
                          <a:solidFill>
                            <a:schemeClr val="tx1"/>
                          </a:solidFill>
                          <a:latin typeface="Arial" panose="020B0604020202020204" pitchFamily="34" charset="0"/>
                          <a:cs typeface="Arial" panose="020B0604020202020204" pitchFamily="34" charset="0"/>
                        </a:rPr>
                        <a:t>Column Temp HW Fault (7) errors and reported smell of burning.</a:t>
                      </a:r>
                    </a:p>
                    <a:p>
                      <a:pPr marL="0" indent="0">
                        <a:buFont typeface="Arial" panose="020B0604020202020204" pitchFamily="34" charset="0"/>
                        <a:buNone/>
                      </a:pPr>
                      <a:endParaRPr lang="en-GB" sz="800" b="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800" b="0" dirty="0">
                          <a:solidFill>
                            <a:schemeClr val="tx1"/>
                          </a:solidFill>
                          <a:latin typeface="Arial" panose="020B0604020202020204" pitchFamily="34" charset="0"/>
                          <a:cs typeface="Arial" panose="020B0604020202020204" pitchFamily="34" charset="0"/>
                        </a:rPr>
                        <a:t>Evidence of overheating/burning to PSU, PCB and connecting cable.</a:t>
                      </a:r>
                    </a:p>
                    <a:p>
                      <a:pPr marL="0" indent="0">
                        <a:buFont typeface="Arial" panose="020B0604020202020204" pitchFamily="34" charset="0"/>
                        <a:buNone/>
                      </a:pPr>
                      <a:endParaRPr lang="en-GB" sz="800" b="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800" b="0" dirty="0">
                          <a:solidFill>
                            <a:schemeClr val="tx1"/>
                          </a:solidFill>
                          <a:latin typeface="Arial" panose="020B0604020202020204" pitchFamily="34" charset="0"/>
                          <a:cs typeface="Arial" panose="020B0604020202020204" pitchFamily="34" charset="0"/>
                        </a:rPr>
                        <a:t>Unit repaired by replacement of PSU, PCB, Cable and HC engine.</a:t>
                      </a:r>
                    </a:p>
                    <a:p>
                      <a:pPr marL="0" indent="0">
                        <a:buFont typeface="Arial" panose="020B0604020202020204" pitchFamily="34" charset="0"/>
                        <a:buNone/>
                      </a:pPr>
                      <a:endParaRPr lang="en-GB" sz="800" b="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800" b="0" dirty="0">
                          <a:solidFill>
                            <a:schemeClr val="tx1"/>
                          </a:solidFill>
                          <a:latin typeface="Arial" panose="020B0604020202020204" pitchFamily="34" charset="0"/>
                          <a:cs typeface="Arial" panose="020B0604020202020204" pitchFamily="34" charset="0"/>
                        </a:rPr>
                        <a:t>Failed parts currently in transit to Milford to allow evaluation.</a:t>
                      </a:r>
                    </a:p>
                    <a:p>
                      <a:pPr marL="0" indent="0">
                        <a:buFont typeface="Arial" panose="020B0604020202020204" pitchFamily="34" charset="0"/>
                        <a:buNone/>
                      </a:pPr>
                      <a:endParaRPr lang="en-GB" sz="800" b="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800" b="0" dirty="0">
                          <a:solidFill>
                            <a:schemeClr val="tx1"/>
                          </a:solidFill>
                          <a:latin typeface="Arial" panose="020B0604020202020204" pitchFamily="34" charset="0"/>
                          <a:cs typeface="Arial" panose="020B0604020202020204" pitchFamily="34" charset="0"/>
                        </a:rPr>
                        <a:t>PIA performed.</a:t>
                      </a:r>
                    </a:p>
                    <a:p>
                      <a:pPr marL="0" indent="0">
                        <a:buFont typeface="Arial" panose="020B0604020202020204" pitchFamily="34" charset="0"/>
                        <a:buNone/>
                      </a:pPr>
                      <a:endParaRPr lang="en-GB" sz="800" b="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800" b="0" dirty="0">
                          <a:solidFill>
                            <a:schemeClr val="tx1"/>
                          </a:solidFill>
                          <a:latin typeface="Arial" panose="020B0604020202020204" pitchFamily="34" charset="0"/>
                          <a:cs typeface="Arial" panose="020B0604020202020204" pitchFamily="34" charset="0"/>
                        </a:rPr>
                        <a:t>Failed parts have been lost by courier </a:t>
                      </a:r>
                      <a:r>
                        <a:rPr lang="en-GB" sz="800" b="0" dirty="0" err="1">
                          <a:solidFill>
                            <a:schemeClr val="tx1"/>
                          </a:solidFill>
                          <a:latin typeface="Arial" panose="020B0604020202020204" pitchFamily="34" charset="0"/>
                          <a:cs typeface="Arial" panose="020B0604020202020204" pitchFamily="34" charset="0"/>
                        </a:rPr>
                        <a:t>en</a:t>
                      </a:r>
                      <a:r>
                        <a:rPr lang="en-GB" sz="800" b="0" dirty="0">
                          <a:solidFill>
                            <a:schemeClr val="tx1"/>
                          </a:solidFill>
                          <a:latin typeface="Arial" panose="020B0604020202020204" pitchFamily="34" charset="0"/>
                          <a:cs typeface="Arial" panose="020B0604020202020204" pitchFamily="34" charset="0"/>
                        </a:rPr>
                        <a:t>-route to Milford.</a:t>
                      </a:r>
                    </a:p>
                    <a:p>
                      <a:pPr marL="0" indent="0">
                        <a:buFont typeface="Arial" panose="020B0604020202020204" pitchFamily="34" charset="0"/>
                        <a:buNone/>
                      </a:pPr>
                      <a:endParaRPr lang="en-GB" sz="800" b="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800" b="0" dirty="0">
                          <a:solidFill>
                            <a:schemeClr val="tx1"/>
                          </a:solidFill>
                          <a:latin typeface="Arial" panose="020B0604020202020204" pitchFamily="34" charset="0"/>
                          <a:cs typeface="Arial" panose="020B0604020202020204" pitchFamily="34" charset="0"/>
                        </a:rPr>
                        <a:t>SL Power believe the most likely issue relates to C48 Cap. EE looking at possible change of C48 to a SMT cap with Open Mode (OMD) fault tolerance.</a:t>
                      </a:r>
                    </a:p>
                    <a:p>
                      <a:pPr marL="0" indent="0">
                        <a:buFont typeface="Arial" panose="020B0604020202020204" pitchFamily="34" charset="0"/>
                        <a:buNone/>
                      </a:pPr>
                      <a:endParaRPr lang="en-GB" sz="800" b="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800" b="0" dirty="0">
                          <a:solidFill>
                            <a:srgbClr val="FF0000"/>
                          </a:solidFill>
                          <a:latin typeface="Arial" panose="020B0604020202020204" pitchFamily="34" charset="0"/>
                          <a:cs typeface="Arial" panose="020B0604020202020204" pitchFamily="34" charset="0"/>
                        </a:rPr>
                        <a:t>SL Power will change C48 to an SMT cap with flexible terminals and designed to fail in an open mode (fail safe) which will avoid this overheating situations.  Additionally the flexible terminals aid in the tolerance of bending of the </a:t>
                      </a:r>
                      <a:r>
                        <a:rPr lang="en-GB" sz="800" b="0" dirty="0" err="1">
                          <a:solidFill>
                            <a:srgbClr val="FF0000"/>
                          </a:solidFill>
                          <a:latin typeface="Arial" panose="020B0604020202020204" pitchFamily="34" charset="0"/>
                          <a:cs typeface="Arial" panose="020B0604020202020204" pitchFamily="34" charset="0"/>
                        </a:rPr>
                        <a:t>pcb</a:t>
                      </a:r>
                      <a:r>
                        <a:rPr lang="en-GB" sz="800" b="0" dirty="0">
                          <a:solidFill>
                            <a:srgbClr val="FF0000"/>
                          </a:solidFill>
                          <a:latin typeface="Arial" panose="020B0604020202020204" pitchFamily="34" charset="0"/>
                          <a:cs typeface="Arial" panose="020B0604020202020204" pitchFamily="34" charset="0"/>
                        </a:rPr>
                        <a:t>.</a:t>
                      </a:r>
                    </a:p>
                    <a:p>
                      <a:pPr marL="0" indent="0">
                        <a:buFont typeface="Arial" panose="020B0604020202020204" pitchFamily="34" charset="0"/>
                        <a:buNone/>
                      </a:pPr>
                      <a:endParaRPr lang="en-GB" sz="800" b="0" dirty="0">
                        <a:solidFill>
                          <a:srgbClr val="FF0000"/>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800" b="0" dirty="0">
                          <a:solidFill>
                            <a:srgbClr val="FF0000"/>
                          </a:solidFill>
                          <a:latin typeface="Arial" panose="020B0604020202020204" pitchFamily="34" charset="0"/>
                          <a:cs typeface="Arial" panose="020B0604020202020204" pitchFamily="34" charset="0"/>
                        </a:rPr>
                        <a:t>PN’s 279000138 and 279000520</a:t>
                      </a:r>
                    </a:p>
                    <a:p>
                      <a:pPr marL="0" indent="0">
                        <a:buFont typeface="Arial" panose="020B0604020202020204" pitchFamily="34" charset="0"/>
                        <a:buNone/>
                      </a:pPr>
                      <a:endParaRPr lang="en-GB" sz="800" b="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GB" sz="800" b="0" dirty="0">
                        <a:solidFill>
                          <a:schemeClr val="tx1"/>
                        </a:solidFill>
                        <a:latin typeface="Arial" panose="020B0604020202020204" pitchFamily="34" charset="0"/>
                        <a:cs typeface="Arial" panose="020B0604020202020204" pitchFamily="34" charset="0"/>
                      </a:endParaRPr>
                    </a:p>
                  </a:txBody>
                  <a:tcPr marL="68580" marR="68580" marT="34290" marB="3429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tcPr>
                </a:tc>
                <a:tc hMerge="1">
                  <a:txBody>
                    <a:bodyPr/>
                    <a:lstStyle/>
                    <a:p>
                      <a:endParaRPr lang="en-GB"/>
                    </a:p>
                  </a:txBody>
                  <a:tcPr/>
                </a:tc>
                <a:tc gridSpan="3">
                  <a:txBody>
                    <a:bodyPr/>
                    <a:lstStyle/>
                    <a:p>
                      <a:endParaRPr lang="en-GB" sz="1400" dirty="0"/>
                    </a:p>
                  </a:txBody>
                  <a:tcPr marL="68580" marR="68580" marT="34290" marB="34290">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tcPr>
                </a:tc>
                <a:tc hMerge="1">
                  <a:txBody>
                    <a:bodyPr/>
                    <a:lstStyle/>
                    <a:p>
                      <a:pPr marL="171450" indent="-171450">
                        <a:buFont typeface="Arial" panose="020B0604020202020204" pitchFamily="34" charset="0"/>
                        <a:buChar char="•"/>
                      </a:pPr>
                      <a:endParaRPr lang="en-GB" sz="1000">
                        <a:latin typeface="Arial" panose="020B0604020202020204" pitchFamily="34" charset="0"/>
                        <a:cs typeface="Arial" panose="020B0604020202020204" pitchFamily="34" charset="0"/>
                      </a:endParaRP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B w="9525" cap="flat" cmpd="sng" algn="ctr">
                      <a:solidFill>
                        <a:schemeClr val="tx2"/>
                      </a:solidFill>
                      <a:prstDash val="solid"/>
                      <a:round/>
                      <a:headEnd type="none" w="med" len="med"/>
                      <a:tailEnd type="none" w="med" len="med"/>
                    </a:lnB>
                  </a:tcPr>
                </a:tc>
                <a:tc hMerge="1">
                  <a:txBody>
                    <a:bodyPr/>
                    <a:lstStyle/>
                    <a:p>
                      <a:pPr marL="171450" indent="-171450">
                        <a:buFont typeface="Arial" panose="020B0604020202020204" pitchFamily="34" charset="0"/>
                        <a:buChar char="•"/>
                      </a:pPr>
                      <a:endParaRPr lang="en-GB" sz="1000">
                        <a:latin typeface="Arial" panose="020B0604020202020204" pitchFamily="34" charset="0"/>
                        <a:cs typeface="Arial" panose="020B0604020202020204" pitchFamily="34" charset="0"/>
                      </a:endParaRPr>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019667190"/>
                  </a:ext>
                </a:extLst>
              </a:tr>
              <a:tr h="267194">
                <a:tc>
                  <a:txBody>
                    <a:bodyPr/>
                    <a:lstStyle/>
                    <a:p>
                      <a:pPr algn="r"/>
                      <a:r>
                        <a:rPr lang="en-GB" sz="800" b="1">
                          <a:latin typeface="Arial" panose="020B0604020202020204" pitchFamily="34" charset="0"/>
                          <a:cs typeface="Arial" panose="020B0604020202020204" pitchFamily="34" charset="0"/>
                        </a:rPr>
                        <a:t>Current Status</a:t>
                      </a: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lumMod val="20000"/>
                        <a:lumOff val="80000"/>
                      </a:schemeClr>
                    </a:solidFill>
                  </a:tcPr>
                </a:tc>
                <a:tc gridSpan="4">
                  <a:txBody>
                    <a:bodyPr/>
                    <a:lstStyle/>
                    <a:p>
                      <a:r>
                        <a:rPr lang="en-GB" sz="800" b="1" dirty="0">
                          <a:solidFill>
                            <a:srgbClr val="FF0000"/>
                          </a:solidFill>
                          <a:latin typeface="Arial" panose="020B0604020202020204" pitchFamily="34" charset="0"/>
                          <a:cs typeface="Arial" panose="020B0604020202020204" pitchFamily="34" charset="0"/>
                        </a:rPr>
                        <a:t>Complete</a:t>
                      </a:r>
                    </a:p>
                  </a:txBody>
                  <a:tcPr marL="68580" marR="68580" marT="34290" marB="34290"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lnL w="9525" cap="flat" cmpd="sng" algn="ctr">
                      <a:solidFill>
                        <a:schemeClr val="tx2"/>
                      </a:solidFill>
                      <a:prstDash val="solid"/>
                      <a:round/>
                      <a:headEnd type="none" w="med" len="med"/>
                      <a:tailEnd type="none" w="med" len="med"/>
                    </a:lnL>
                    <a:lnT w="9525" cap="flat" cmpd="sng" algn="ctr">
                      <a:solidFill>
                        <a:schemeClr val="tx2"/>
                      </a:solidFill>
                      <a:prstDash val="solid"/>
                      <a:round/>
                      <a:headEnd type="none" w="med" len="med"/>
                      <a:tailEnd type="none" w="med" len="med"/>
                    </a:lnT>
                  </a:tcPr>
                </a:tc>
                <a:tc hMerge="1">
                  <a:txBody>
                    <a:bodyPr/>
                    <a:lstStyle/>
                    <a:p>
                      <a:endParaRPr lang="en-GB" sz="1100" b="1">
                        <a:solidFill>
                          <a:schemeClr val="tx1"/>
                        </a:solidFill>
                        <a:latin typeface="Arial" panose="020B0604020202020204" pitchFamily="34" charset="0"/>
                        <a:cs typeface="Arial" panose="020B0604020202020204" pitchFamily="34" charset="0"/>
                      </a:endParaRPr>
                    </a:p>
                  </a:txBody>
                  <a:tcPr anchor="ct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261928175"/>
                  </a:ext>
                </a:extLst>
              </a:tr>
            </a:tbl>
          </a:graphicData>
        </a:graphic>
      </p:graphicFrame>
      <p:pic>
        <p:nvPicPr>
          <p:cNvPr id="7" name="Picture 6">
            <a:extLst>
              <a:ext uri="{FF2B5EF4-FFF2-40B4-BE49-F238E27FC236}">
                <a16:creationId xmlns:a16="http://schemas.microsoft.com/office/drawing/2014/main" id="{8ACB6641-4FD9-40D3-AF5E-B090CDDA1AB8}"/>
              </a:ext>
            </a:extLst>
          </p:cNvPr>
          <p:cNvPicPr/>
          <p:nvPr/>
        </p:nvPicPr>
        <p:blipFill>
          <a:blip r:embed="rId3"/>
          <a:stretch>
            <a:fillRect/>
          </a:stretch>
        </p:blipFill>
        <p:spPr bwMode="auto">
          <a:xfrm>
            <a:off x="6641008" y="2694439"/>
            <a:ext cx="896180" cy="1075889"/>
          </a:xfrm>
          <a:prstGeom prst="rect">
            <a:avLst/>
          </a:prstGeom>
          <a:noFill/>
          <a:ln>
            <a:noFill/>
          </a:ln>
        </p:spPr>
      </p:pic>
      <p:pic>
        <p:nvPicPr>
          <p:cNvPr id="8" name="Picture 7">
            <a:extLst>
              <a:ext uri="{FF2B5EF4-FFF2-40B4-BE49-F238E27FC236}">
                <a16:creationId xmlns:a16="http://schemas.microsoft.com/office/drawing/2014/main" id="{C1ABE959-31A2-4295-BAF9-C88EDE6BA1BC}"/>
              </a:ext>
            </a:extLst>
          </p:cNvPr>
          <p:cNvPicPr/>
          <p:nvPr/>
        </p:nvPicPr>
        <p:blipFill>
          <a:blip r:embed="rId4" cstate="print">
            <a:extLst>
              <a:ext uri="{28A0092B-C50C-407E-A947-70E740481C1C}">
                <a14:useLocalDpi xmlns:a14="http://schemas.microsoft.com/office/drawing/2010/main" val="0"/>
              </a:ext>
            </a:extLst>
          </a:blip>
          <a:stretch>
            <a:fillRect/>
          </a:stretch>
        </p:blipFill>
        <p:spPr bwMode="auto">
          <a:xfrm>
            <a:off x="6698596" y="3959488"/>
            <a:ext cx="838592" cy="912586"/>
          </a:xfrm>
          <a:prstGeom prst="rect">
            <a:avLst/>
          </a:prstGeom>
          <a:noFill/>
        </p:spPr>
      </p:pic>
      <p:pic>
        <p:nvPicPr>
          <p:cNvPr id="9" name="Picture 8">
            <a:extLst>
              <a:ext uri="{FF2B5EF4-FFF2-40B4-BE49-F238E27FC236}">
                <a16:creationId xmlns:a16="http://schemas.microsoft.com/office/drawing/2014/main" id="{D60FB541-E334-403B-B8B7-F9CB68D72B3A}"/>
              </a:ext>
            </a:extLst>
          </p:cNvPr>
          <p:cNvPicPr/>
          <p:nvPr/>
        </p:nvPicPr>
        <p:blipFill>
          <a:blip r:embed="rId5"/>
          <a:stretch>
            <a:fillRect/>
          </a:stretch>
        </p:blipFill>
        <p:spPr bwMode="auto">
          <a:xfrm>
            <a:off x="7782887" y="2647814"/>
            <a:ext cx="896180" cy="1122514"/>
          </a:xfrm>
          <a:prstGeom prst="rect">
            <a:avLst/>
          </a:prstGeom>
          <a:noFill/>
          <a:ln>
            <a:noFill/>
          </a:ln>
        </p:spPr>
      </p:pic>
      <p:pic>
        <p:nvPicPr>
          <p:cNvPr id="10" name="Picture 9">
            <a:extLst>
              <a:ext uri="{FF2B5EF4-FFF2-40B4-BE49-F238E27FC236}">
                <a16:creationId xmlns:a16="http://schemas.microsoft.com/office/drawing/2014/main" id="{170FA427-61B8-4F1A-8F34-9F7D172731D7}"/>
              </a:ext>
            </a:extLst>
          </p:cNvPr>
          <p:cNvPicPr/>
          <p:nvPr/>
        </p:nvPicPr>
        <p:blipFill>
          <a:blip r:embed="rId6" cstate="print">
            <a:extLst>
              <a:ext uri="{28A0092B-C50C-407E-A947-70E740481C1C}">
                <a14:useLocalDpi xmlns:a14="http://schemas.microsoft.com/office/drawing/2010/main" val="0"/>
              </a:ext>
            </a:extLst>
          </a:blip>
          <a:stretch>
            <a:fillRect/>
          </a:stretch>
        </p:blipFill>
        <p:spPr bwMode="auto">
          <a:xfrm>
            <a:off x="7854538" y="3990304"/>
            <a:ext cx="838592" cy="912586"/>
          </a:xfrm>
          <a:prstGeom prst="rect">
            <a:avLst/>
          </a:prstGeom>
          <a:noFill/>
        </p:spPr>
      </p:pic>
    </p:spTree>
    <p:extLst>
      <p:ext uri="{BB962C8B-B14F-4D97-AF65-F5344CB8AC3E}">
        <p14:creationId xmlns:p14="http://schemas.microsoft.com/office/powerpoint/2010/main" val="4020530805"/>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D2958-AE4E-419E-B6D2-D8DB4753E09E}"/>
              </a:ext>
            </a:extLst>
          </p:cNvPr>
          <p:cNvSpPr>
            <a:spLocks noGrp="1"/>
          </p:cNvSpPr>
          <p:nvPr>
            <p:ph type="title"/>
          </p:nvPr>
        </p:nvSpPr>
        <p:spPr/>
        <p:txBody>
          <a:bodyPr/>
          <a:lstStyle/>
          <a:p>
            <a:r>
              <a:rPr lang="en-US" dirty="0"/>
              <a:t>Glowing resistor R69 on Plunger Driver Board</a:t>
            </a:r>
          </a:p>
        </p:txBody>
      </p:sp>
      <p:pic>
        <p:nvPicPr>
          <p:cNvPr id="3" name="Picture 2">
            <a:extLst>
              <a:ext uri="{FF2B5EF4-FFF2-40B4-BE49-F238E27FC236}">
                <a16:creationId xmlns:a16="http://schemas.microsoft.com/office/drawing/2014/main" id="{A3E39433-C399-48EA-9A8E-8DA1A8D9F90B}"/>
              </a:ext>
            </a:extLst>
          </p:cNvPr>
          <p:cNvPicPr>
            <a:picLocks noChangeAspect="1"/>
          </p:cNvPicPr>
          <p:nvPr/>
        </p:nvPicPr>
        <p:blipFill>
          <a:blip r:embed="rId2"/>
          <a:stretch>
            <a:fillRect/>
          </a:stretch>
        </p:blipFill>
        <p:spPr>
          <a:xfrm>
            <a:off x="6795240" y="1219200"/>
            <a:ext cx="1828800" cy="2438400"/>
          </a:xfrm>
          <a:prstGeom prst="rect">
            <a:avLst/>
          </a:prstGeom>
        </p:spPr>
      </p:pic>
      <p:sp>
        <p:nvSpPr>
          <p:cNvPr id="4" name="TextBox 3">
            <a:extLst>
              <a:ext uri="{FF2B5EF4-FFF2-40B4-BE49-F238E27FC236}">
                <a16:creationId xmlns:a16="http://schemas.microsoft.com/office/drawing/2014/main" id="{8A386902-E648-43A1-9F81-2619368EE49B}"/>
              </a:ext>
            </a:extLst>
          </p:cNvPr>
          <p:cNvSpPr txBox="1"/>
          <p:nvPr/>
        </p:nvSpPr>
        <p:spPr>
          <a:xfrm>
            <a:off x="462798" y="1295400"/>
            <a:ext cx="5867400" cy="181588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a:cs typeface="Arial"/>
              </a:rPr>
              <a:t>QR 2474861 – PIA </a:t>
            </a:r>
            <a:r>
              <a:rPr lang="en-US" dirty="0">
                <a:solidFill>
                  <a:srgbClr val="FF0000"/>
                </a:solidFill>
                <a:latin typeface="Arial"/>
                <a:cs typeface="Arial"/>
              </a:rPr>
              <a:t>complete (awaiting SA number before upload)</a:t>
            </a:r>
          </a:p>
          <a:p>
            <a:pPr marL="285750" indent="-285750">
              <a:buFont typeface="Arial" panose="020B0604020202020204" pitchFamily="34" charset="0"/>
              <a:buChar char="•"/>
            </a:pPr>
            <a:r>
              <a:rPr lang="en-US" dirty="0">
                <a:latin typeface="Arial"/>
                <a:cs typeface="Arial"/>
              </a:rPr>
              <a:t>After changing a GPV and replacing the </a:t>
            </a:r>
            <a:r>
              <a:rPr lang="en-US" dirty="0" err="1">
                <a:latin typeface="Arial"/>
                <a:cs typeface="Arial"/>
              </a:rPr>
              <a:t>pdb</a:t>
            </a:r>
            <a:r>
              <a:rPr lang="en-US" dirty="0">
                <a:latin typeface="Arial"/>
                <a:cs typeface="Arial"/>
              </a:rPr>
              <a:t> fuse, R69 on the board glowed red</a:t>
            </a:r>
          </a:p>
          <a:p>
            <a:pPr marL="742950" lvl="1" indent="-285750">
              <a:buFont typeface="Arial" panose="020B0604020202020204" pitchFamily="34" charset="0"/>
              <a:buChar char="•"/>
            </a:pPr>
            <a:r>
              <a:rPr lang="en-US" dirty="0">
                <a:latin typeface="Arial"/>
                <a:cs typeface="Arial"/>
              </a:rPr>
              <a:t>Board seen partially removed from pump tray</a:t>
            </a:r>
          </a:p>
          <a:p>
            <a:pPr marL="285750" indent="-285750">
              <a:buFont typeface="Arial" panose="020B0604020202020204" pitchFamily="34" charset="0"/>
              <a:buChar char="•"/>
            </a:pPr>
            <a:r>
              <a:rPr lang="en-US" dirty="0">
                <a:latin typeface="Arial"/>
                <a:cs typeface="Arial"/>
              </a:rPr>
              <a:t>Analysis of returned </a:t>
            </a:r>
            <a:r>
              <a:rPr lang="en-US" dirty="0" err="1">
                <a:latin typeface="Arial"/>
                <a:cs typeface="Arial"/>
              </a:rPr>
              <a:t>pdb</a:t>
            </a:r>
            <a:r>
              <a:rPr lang="en-US" dirty="0">
                <a:latin typeface="Arial"/>
                <a:cs typeface="Arial"/>
              </a:rPr>
              <a:t> and GPV conducted by Continuing Engineering</a:t>
            </a:r>
          </a:p>
        </p:txBody>
      </p:sp>
      <p:pic>
        <p:nvPicPr>
          <p:cNvPr id="5" name="Picture 4">
            <a:extLst>
              <a:ext uri="{FF2B5EF4-FFF2-40B4-BE49-F238E27FC236}">
                <a16:creationId xmlns:a16="http://schemas.microsoft.com/office/drawing/2014/main" id="{216BF30E-8037-4F30-B9DC-679BB6D6A1D6}"/>
              </a:ext>
            </a:extLst>
          </p:cNvPr>
          <p:cNvPicPr>
            <a:picLocks noChangeAspect="1"/>
          </p:cNvPicPr>
          <p:nvPr/>
        </p:nvPicPr>
        <p:blipFill>
          <a:blip r:embed="rId3"/>
          <a:stretch>
            <a:fillRect/>
          </a:stretch>
        </p:blipFill>
        <p:spPr>
          <a:xfrm>
            <a:off x="1295400" y="3733800"/>
            <a:ext cx="5011607" cy="2416463"/>
          </a:xfrm>
          <a:prstGeom prst="rect">
            <a:avLst/>
          </a:prstGeom>
        </p:spPr>
      </p:pic>
    </p:spTree>
    <p:extLst>
      <p:ext uri="{BB962C8B-B14F-4D97-AF65-F5344CB8AC3E}">
        <p14:creationId xmlns:p14="http://schemas.microsoft.com/office/powerpoint/2010/main" val="2828570331"/>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close up of a map&#10;&#10;Description automatically generated">
            <a:extLst>
              <a:ext uri="{FF2B5EF4-FFF2-40B4-BE49-F238E27FC236}">
                <a16:creationId xmlns:a16="http://schemas.microsoft.com/office/drawing/2014/main" id="{82803765-2133-49BF-992F-C9EE458EF9E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tretch>
            <a:fillRect/>
          </a:stretch>
        </p:blipFill>
        <p:spPr bwMode="auto">
          <a:xfrm>
            <a:off x="480024" y="1328056"/>
            <a:ext cx="3621023" cy="5029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A386902-E648-43A1-9F81-2619368EE49B}"/>
              </a:ext>
            </a:extLst>
          </p:cNvPr>
          <p:cNvSpPr txBox="1"/>
          <p:nvPr/>
        </p:nvSpPr>
        <p:spPr>
          <a:xfrm>
            <a:off x="4648200" y="1328056"/>
            <a:ext cx="4343400" cy="3548744"/>
          </a:xfrm>
        </p:spPr>
        <p:txBody>
          <a:bodyPr vert="horz" wrap="square" lIns="91440" tIns="45720" rIns="91440" bIns="45720" numCol="1" rtlCol="0" anchor="t" anchorCtr="0" compatLnSpc="1">
            <a:prstTxWarp prst="textNoShape">
              <a:avLst/>
            </a:prstTxWarp>
            <a:normAutofit lnSpcReduction="10000"/>
          </a:bodyPr>
          <a:lstStyle/>
          <a:p>
            <a:pPr marL="285750" indent="-285750">
              <a:lnSpc>
                <a:spcPct val="110000"/>
              </a:lnSpc>
              <a:spcBef>
                <a:spcPct val="20000"/>
              </a:spcBef>
              <a:buClr>
                <a:schemeClr val="accent1"/>
              </a:buClr>
              <a:buFont typeface="Arial" panose="020B0604020202020204" pitchFamily="34" charset="0"/>
              <a:buChar char="•"/>
            </a:pPr>
            <a:r>
              <a:rPr lang="en-US" sz="1400" dirty="0">
                <a:latin typeface="Arial"/>
                <a:cs typeface="Arial"/>
              </a:rPr>
              <a:t>Analyzed failure mode</a:t>
            </a:r>
          </a:p>
          <a:p>
            <a:pPr marL="742950" lvl="1" indent="-285750">
              <a:lnSpc>
                <a:spcPct val="110000"/>
              </a:lnSpc>
              <a:spcBef>
                <a:spcPct val="20000"/>
              </a:spcBef>
              <a:buClr>
                <a:schemeClr val="accent1"/>
              </a:buClr>
              <a:buFont typeface="Arial" panose="020B0604020202020204" pitchFamily="34" charset="0"/>
              <a:buChar char="•"/>
            </a:pPr>
            <a:r>
              <a:rPr lang="en-US" sz="1400" dirty="0">
                <a:latin typeface="Arial"/>
                <a:cs typeface="Arial"/>
              </a:rPr>
              <a:t>Transistor Q10 internally shorted when GPV wire (connected to J2 pin 5) shorted to ground (pinched) also blowing fuse</a:t>
            </a:r>
          </a:p>
          <a:p>
            <a:pPr marL="1200150" lvl="2" indent="-285750">
              <a:lnSpc>
                <a:spcPct val="110000"/>
              </a:lnSpc>
              <a:spcBef>
                <a:spcPct val="20000"/>
              </a:spcBef>
              <a:buClr>
                <a:schemeClr val="accent1"/>
              </a:buClr>
              <a:buFont typeface="Arial" panose="020B0604020202020204" pitchFamily="34" charset="0"/>
              <a:buChar char="•"/>
            </a:pPr>
            <a:r>
              <a:rPr lang="en-US" sz="1400" dirty="0">
                <a:latin typeface="Arial"/>
                <a:cs typeface="Arial"/>
              </a:rPr>
              <a:t>Q10 shorted closed in this case</a:t>
            </a:r>
          </a:p>
          <a:p>
            <a:pPr marL="742950" lvl="1" indent="-285750">
              <a:lnSpc>
                <a:spcPct val="110000"/>
              </a:lnSpc>
              <a:spcBef>
                <a:spcPct val="20000"/>
              </a:spcBef>
              <a:buClr>
                <a:schemeClr val="accent1"/>
              </a:buClr>
              <a:buFont typeface="Arial" panose="020B0604020202020204" pitchFamily="34" charset="0"/>
              <a:buChar char="•"/>
            </a:pPr>
            <a:r>
              <a:rPr lang="en-US" sz="1400" dirty="0">
                <a:latin typeface="Arial"/>
                <a:cs typeface="Arial"/>
              </a:rPr>
              <a:t>When GPV and fuse replaced (and Q10 shorted closed) the R69 current sense resistor glowed red.</a:t>
            </a:r>
          </a:p>
          <a:p>
            <a:pPr marL="742950" lvl="1" indent="-285750">
              <a:lnSpc>
                <a:spcPct val="110000"/>
              </a:lnSpc>
              <a:spcBef>
                <a:spcPct val="20000"/>
              </a:spcBef>
              <a:buClr>
                <a:schemeClr val="accent1"/>
              </a:buClr>
              <a:buFont typeface="Arial" panose="020B0604020202020204" pitchFamily="34" charset="0"/>
              <a:buChar char="•"/>
            </a:pPr>
            <a:endParaRPr lang="en-US" sz="1400" dirty="0">
              <a:latin typeface="Arial"/>
              <a:cs typeface="Arial"/>
            </a:endParaRPr>
          </a:p>
          <a:p>
            <a:pPr marL="285750" indent="-285750">
              <a:lnSpc>
                <a:spcPct val="110000"/>
              </a:lnSpc>
              <a:spcBef>
                <a:spcPct val="20000"/>
              </a:spcBef>
              <a:buClr>
                <a:schemeClr val="accent1"/>
              </a:buClr>
              <a:buFont typeface="Arial" panose="020B0604020202020204" pitchFamily="34" charset="0"/>
              <a:buChar char="•"/>
            </a:pPr>
            <a:r>
              <a:rPr lang="en-US" sz="1400" dirty="0">
                <a:latin typeface="Arial"/>
                <a:cs typeface="Arial"/>
              </a:rPr>
              <a:t>This is a multi-fault condition</a:t>
            </a:r>
          </a:p>
          <a:p>
            <a:pPr marL="285750" indent="-285750">
              <a:lnSpc>
                <a:spcPct val="110000"/>
              </a:lnSpc>
              <a:spcBef>
                <a:spcPct val="20000"/>
              </a:spcBef>
              <a:buClr>
                <a:schemeClr val="accent1"/>
              </a:buClr>
              <a:buFont typeface="Arial" panose="020B0604020202020204" pitchFamily="34" charset="0"/>
              <a:buChar char="•"/>
            </a:pPr>
            <a:r>
              <a:rPr lang="en-US" sz="1400" dirty="0">
                <a:latin typeface="Arial"/>
                <a:cs typeface="Arial"/>
              </a:rPr>
              <a:t>Care to properly dress GPV wires must be taken.</a:t>
            </a:r>
          </a:p>
          <a:p>
            <a:pPr marL="285750" indent="-285750">
              <a:lnSpc>
                <a:spcPct val="110000"/>
              </a:lnSpc>
              <a:spcBef>
                <a:spcPct val="20000"/>
              </a:spcBef>
              <a:buClr>
                <a:schemeClr val="accent1"/>
              </a:buClr>
              <a:buFont typeface="Arial" panose="020B0604020202020204" pitchFamily="34" charset="0"/>
              <a:buChar char="•"/>
            </a:pPr>
            <a:r>
              <a:rPr lang="en-US" sz="1400" dirty="0">
                <a:latin typeface="Arial"/>
                <a:cs typeface="Arial"/>
              </a:rPr>
              <a:t>Service communication recommended</a:t>
            </a:r>
          </a:p>
          <a:p>
            <a:pPr marL="742950" lvl="1" indent="-285750">
              <a:lnSpc>
                <a:spcPct val="110000"/>
              </a:lnSpc>
              <a:spcBef>
                <a:spcPct val="20000"/>
              </a:spcBef>
              <a:buClr>
                <a:schemeClr val="accent1"/>
              </a:buClr>
              <a:buFont typeface="Arial" panose="020B0604020202020204" pitchFamily="34" charset="0"/>
              <a:buChar char="•"/>
            </a:pPr>
            <a:r>
              <a:rPr lang="en-US" sz="1400" dirty="0">
                <a:solidFill>
                  <a:srgbClr val="FF0000"/>
                </a:solidFill>
                <a:latin typeface="Arial"/>
                <a:cs typeface="Arial"/>
              </a:rPr>
              <a:t>Service Alert request submitted and final draft in process</a:t>
            </a:r>
          </a:p>
        </p:txBody>
      </p:sp>
      <p:sp>
        <p:nvSpPr>
          <p:cNvPr id="2" name="Title 1">
            <a:extLst>
              <a:ext uri="{FF2B5EF4-FFF2-40B4-BE49-F238E27FC236}">
                <a16:creationId xmlns:a16="http://schemas.microsoft.com/office/drawing/2014/main" id="{202D2958-AE4E-419E-B6D2-D8DB4753E09E}"/>
              </a:ext>
            </a:extLst>
          </p:cNvPr>
          <p:cNvSpPr>
            <a:spLocks noGrp="1"/>
          </p:cNvSpPr>
          <p:nvPr>
            <p:ph type="title"/>
          </p:nvPr>
        </p:nvSpPr>
        <p:spPr>
          <a:xfrm>
            <a:off x="139336" y="31468"/>
            <a:ext cx="6629400" cy="1005840"/>
          </a:xfrm>
        </p:spPr>
        <p:txBody>
          <a:bodyPr vert="horz" wrap="square" lIns="91440" tIns="45720" rIns="91440" bIns="45720" numCol="1" anchor="b" anchorCtr="0" compatLnSpc="1">
            <a:prstTxWarp prst="textNoShape">
              <a:avLst/>
            </a:prstTxWarp>
            <a:normAutofit/>
          </a:bodyPr>
          <a:lstStyle/>
          <a:p>
            <a:r>
              <a:rPr lang="en-US" b="0">
                <a:effectLst/>
                <a:latin typeface="Arial"/>
                <a:ea typeface="MS PGothic" pitchFamily="34" charset="-128"/>
                <a:cs typeface="Arial"/>
              </a:rPr>
              <a:t>Glowing resistor R69 on Plunger Driver Board</a:t>
            </a:r>
          </a:p>
        </p:txBody>
      </p:sp>
    </p:spTree>
    <p:extLst>
      <p:ext uri="{BB962C8B-B14F-4D97-AF65-F5344CB8AC3E}">
        <p14:creationId xmlns:p14="http://schemas.microsoft.com/office/powerpoint/2010/main" val="3240202909"/>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21392-F5B7-405E-92CB-95A6D3B8F6CD}"/>
              </a:ext>
            </a:extLst>
          </p:cNvPr>
          <p:cNvSpPr>
            <a:spLocks noGrp="1"/>
          </p:cNvSpPr>
          <p:nvPr>
            <p:ph type="title"/>
          </p:nvPr>
        </p:nvSpPr>
        <p:spPr/>
        <p:txBody>
          <a:bodyPr/>
          <a:lstStyle/>
          <a:p>
            <a:r>
              <a:rPr lang="en-US" dirty="0"/>
              <a:t>270 W Power Supply</a:t>
            </a:r>
          </a:p>
        </p:txBody>
      </p:sp>
      <p:sp>
        <p:nvSpPr>
          <p:cNvPr id="3" name="TextBox 2">
            <a:extLst>
              <a:ext uri="{FF2B5EF4-FFF2-40B4-BE49-F238E27FC236}">
                <a16:creationId xmlns:a16="http://schemas.microsoft.com/office/drawing/2014/main" id="{5D7F68E1-A414-469C-BEAD-C998B9EA1168}"/>
              </a:ext>
            </a:extLst>
          </p:cNvPr>
          <p:cNvSpPr txBox="1"/>
          <p:nvPr/>
        </p:nvSpPr>
        <p:spPr>
          <a:xfrm>
            <a:off x="685800" y="2057400"/>
            <a:ext cx="7620000" cy="452431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a:cs typeface="Arial"/>
              </a:rPr>
              <a:t>Investigation of warranty use of 270 W PS due to doubled usage in Q1 20 to 11 compared to previous quarters</a:t>
            </a:r>
          </a:p>
          <a:p>
            <a:pPr marL="285750" indent="-285750">
              <a:buFont typeface="Arial" panose="020B0604020202020204" pitchFamily="34" charset="0"/>
              <a:buChar char="•"/>
            </a:pPr>
            <a:r>
              <a:rPr lang="en-US" dirty="0">
                <a:latin typeface="Arial"/>
                <a:cs typeface="Arial"/>
              </a:rPr>
              <a:t>Reported symptoms</a:t>
            </a:r>
          </a:p>
          <a:p>
            <a:pPr marL="742950" lvl="1" indent="-285750">
              <a:buFont typeface="Arial" panose="020B0604020202020204" pitchFamily="34" charset="0"/>
              <a:buChar char="•"/>
            </a:pPr>
            <a:r>
              <a:rPr lang="en-US" dirty="0">
                <a:latin typeface="Arial"/>
                <a:cs typeface="Arial"/>
              </a:rPr>
              <a:t>Power remains on when when power switch turned off</a:t>
            </a:r>
          </a:p>
          <a:p>
            <a:pPr marL="742950" lvl="1" indent="-285750">
              <a:buFont typeface="Arial" panose="020B0604020202020204" pitchFamily="34" charset="0"/>
              <a:buChar char="•"/>
            </a:pPr>
            <a:r>
              <a:rPr lang="en-US" dirty="0">
                <a:latin typeface="Arial"/>
                <a:cs typeface="Arial"/>
              </a:rPr>
              <a:t>Sometimes pump does not turn on 3x</a:t>
            </a:r>
          </a:p>
          <a:p>
            <a:pPr marL="742950" lvl="1" indent="-285750">
              <a:buFont typeface="Arial" panose="020B0604020202020204" pitchFamily="34" charset="0"/>
              <a:buChar char="•"/>
            </a:pPr>
            <a:r>
              <a:rPr lang="en-US" dirty="0">
                <a:latin typeface="Arial"/>
                <a:cs typeface="Arial"/>
              </a:rPr>
              <a:t>QSP not initially turn on.  Power cord reseated and powered on.  This occurred multiple times</a:t>
            </a:r>
          </a:p>
          <a:p>
            <a:pPr marL="742950" lvl="1" indent="-285750">
              <a:buFont typeface="Arial" panose="020B0604020202020204" pitchFamily="34" charset="0"/>
              <a:buChar char="•"/>
            </a:pPr>
            <a:r>
              <a:rPr lang="en-US" dirty="0">
                <a:latin typeface="Arial"/>
                <a:cs typeface="Arial"/>
              </a:rPr>
              <a:t>Turned QSM off after testing.  Would not turn back on without unplugging the power cord first</a:t>
            </a:r>
          </a:p>
          <a:p>
            <a:pPr marL="742950" lvl="1" indent="-285750">
              <a:buFont typeface="Arial" panose="020B0604020202020204" pitchFamily="34" charset="0"/>
              <a:buChar char="•"/>
            </a:pPr>
            <a:endParaRPr lang="en-US" dirty="0">
              <a:latin typeface="Arial"/>
              <a:cs typeface="Arial"/>
            </a:endParaRPr>
          </a:p>
          <a:p>
            <a:pPr marL="285750" indent="-285750">
              <a:buFont typeface="Arial" panose="020B0604020202020204" pitchFamily="34" charset="0"/>
              <a:buChar char="•"/>
            </a:pPr>
            <a:r>
              <a:rPr lang="en-US" dirty="0">
                <a:latin typeface="Arial"/>
                <a:cs typeface="Arial"/>
              </a:rPr>
              <a:t>Unit E19QSP213A returned from field</a:t>
            </a:r>
          </a:p>
          <a:p>
            <a:pPr marL="742950" lvl="1" indent="-285750">
              <a:buFont typeface="Arial" panose="020B0604020202020204" pitchFamily="34" charset="0"/>
              <a:buChar char="•"/>
            </a:pPr>
            <a:r>
              <a:rPr lang="en-US" dirty="0">
                <a:latin typeface="Arial"/>
                <a:cs typeface="Arial"/>
              </a:rPr>
              <a:t>Multiple power cycles with/without cord removal unsuccessful</a:t>
            </a:r>
          </a:p>
          <a:p>
            <a:pPr marL="742950" lvl="1" indent="-285750">
              <a:buFont typeface="Arial" panose="020B0604020202020204" pitchFamily="34" charset="0"/>
              <a:buChar char="•"/>
            </a:pPr>
            <a:r>
              <a:rPr lang="en-US" dirty="0">
                <a:latin typeface="Arial"/>
                <a:cs typeface="Arial"/>
              </a:rPr>
              <a:t>After &gt;1 week able to reproduce the failure after leaving unit plugged in</a:t>
            </a:r>
          </a:p>
          <a:p>
            <a:pPr marL="742950" lvl="1" indent="-285750">
              <a:buFont typeface="Arial" panose="020B0604020202020204" pitchFamily="34" charset="0"/>
              <a:buChar char="•"/>
            </a:pPr>
            <a:r>
              <a:rPr lang="en-US" dirty="0">
                <a:latin typeface="Arial"/>
                <a:cs typeface="Arial"/>
              </a:rPr>
              <a:t>Also able to reproduce issue on returned spare PS</a:t>
            </a:r>
          </a:p>
          <a:p>
            <a:pPr marL="742950" lvl="1" indent="-285750">
              <a:buFont typeface="Arial" panose="020B0604020202020204" pitchFamily="34" charset="0"/>
              <a:buChar char="•"/>
            </a:pPr>
            <a:endParaRPr lang="en-US" dirty="0">
              <a:latin typeface="Arial"/>
              <a:cs typeface="Arial"/>
            </a:endParaRPr>
          </a:p>
          <a:p>
            <a:pPr marL="285750" indent="-285750">
              <a:buFont typeface="Arial" panose="020B0604020202020204" pitchFamily="34" charset="0"/>
              <a:buChar char="•"/>
            </a:pPr>
            <a:r>
              <a:rPr lang="en-US" dirty="0">
                <a:latin typeface="Arial"/>
                <a:cs typeface="Arial"/>
              </a:rPr>
              <a:t>Issue is with 5V circuit within PS that is needed to provide instrument power on</a:t>
            </a:r>
          </a:p>
          <a:p>
            <a:pPr marL="285750" indent="-285750">
              <a:buFont typeface="Arial" panose="020B0604020202020204" pitchFamily="34" charset="0"/>
              <a:buChar char="•"/>
            </a:pPr>
            <a:endParaRPr lang="en-US" dirty="0">
              <a:latin typeface="Arial"/>
              <a:cs typeface="Arial"/>
            </a:endParaRPr>
          </a:p>
          <a:p>
            <a:pPr marL="285750" indent="-285750">
              <a:buFont typeface="Arial" panose="020B0604020202020204" pitchFamily="34" charset="0"/>
              <a:buChar char="•"/>
            </a:pPr>
            <a:r>
              <a:rPr lang="en-US" dirty="0">
                <a:latin typeface="Arial"/>
                <a:cs typeface="Arial"/>
              </a:rPr>
              <a:t>SL Power investigating and is prepared to do FA on 2 failed units</a:t>
            </a:r>
          </a:p>
        </p:txBody>
      </p:sp>
      <p:pic>
        <p:nvPicPr>
          <p:cNvPr id="4" name="Picture 3">
            <a:extLst>
              <a:ext uri="{FF2B5EF4-FFF2-40B4-BE49-F238E27FC236}">
                <a16:creationId xmlns:a16="http://schemas.microsoft.com/office/drawing/2014/main" id="{EDC51B28-DC42-4F8B-81CC-046A79BBEBED}"/>
              </a:ext>
            </a:extLst>
          </p:cNvPr>
          <p:cNvPicPr>
            <a:picLocks noChangeAspect="1"/>
          </p:cNvPicPr>
          <p:nvPr/>
        </p:nvPicPr>
        <p:blipFill>
          <a:blip r:embed="rId2"/>
          <a:stretch>
            <a:fillRect/>
          </a:stretch>
        </p:blipFill>
        <p:spPr>
          <a:xfrm>
            <a:off x="4038600" y="1048165"/>
            <a:ext cx="4267200" cy="910108"/>
          </a:xfrm>
          <a:prstGeom prst="rect">
            <a:avLst/>
          </a:prstGeom>
        </p:spPr>
      </p:pic>
    </p:spTree>
    <p:extLst>
      <p:ext uri="{BB962C8B-B14F-4D97-AF65-F5344CB8AC3E}">
        <p14:creationId xmlns:p14="http://schemas.microsoft.com/office/powerpoint/2010/main" val="2436388234"/>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21392-F5B7-405E-92CB-95A6D3B8F6CD}"/>
              </a:ext>
            </a:extLst>
          </p:cNvPr>
          <p:cNvSpPr>
            <a:spLocks noGrp="1"/>
          </p:cNvSpPr>
          <p:nvPr>
            <p:ph type="title"/>
          </p:nvPr>
        </p:nvSpPr>
        <p:spPr/>
        <p:txBody>
          <a:bodyPr/>
          <a:lstStyle/>
          <a:p>
            <a:r>
              <a:rPr lang="en-US" dirty="0"/>
              <a:t>270 W Power Supply</a:t>
            </a:r>
          </a:p>
        </p:txBody>
      </p:sp>
      <p:sp>
        <p:nvSpPr>
          <p:cNvPr id="3" name="TextBox 2">
            <a:extLst>
              <a:ext uri="{FF2B5EF4-FFF2-40B4-BE49-F238E27FC236}">
                <a16:creationId xmlns:a16="http://schemas.microsoft.com/office/drawing/2014/main" id="{5D7F68E1-A414-469C-BEAD-C998B9EA1168}"/>
              </a:ext>
            </a:extLst>
          </p:cNvPr>
          <p:cNvSpPr txBox="1"/>
          <p:nvPr/>
        </p:nvSpPr>
        <p:spPr>
          <a:xfrm>
            <a:off x="762000" y="2133600"/>
            <a:ext cx="7620000" cy="181588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a:cs typeface="Arial"/>
              </a:rPr>
              <a:t>SL Power investigating and is prepared to do FA on 2 failed units</a:t>
            </a:r>
          </a:p>
          <a:p>
            <a:pPr marL="742950" lvl="1" indent="-285750">
              <a:buFont typeface="Arial" panose="020B0604020202020204" pitchFamily="34" charset="0"/>
              <a:buChar char="•"/>
            </a:pPr>
            <a:r>
              <a:rPr lang="en-US" dirty="0">
                <a:solidFill>
                  <a:srgbClr val="FF0000"/>
                </a:solidFill>
                <a:latin typeface="Arial"/>
                <a:cs typeface="Arial"/>
              </a:rPr>
              <a:t>At this point SL is suggesting adding a bypass cap and changing another cap value to be larger in capacitance to filter out the external noises coupled into the circuit.</a:t>
            </a:r>
          </a:p>
          <a:p>
            <a:pPr marL="1200150" lvl="2" indent="-285750">
              <a:buFont typeface="Arial" panose="020B0604020202020204" pitchFamily="34" charset="0"/>
              <a:buChar char="•"/>
            </a:pPr>
            <a:r>
              <a:rPr lang="en-US" dirty="0">
                <a:solidFill>
                  <a:srgbClr val="FF0000"/>
                </a:solidFill>
                <a:latin typeface="Arial"/>
                <a:cs typeface="Arial"/>
              </a:rPr>
              <a:t>This is neither confirmed, nor supported at this point in time</a:t>
            </a:r>
          </a:p>
          <a:p>
            <a:pPr marL="742950" lvl="1" indent="-285750">
              <a:buFont typeface="Arial" panose="020B0604020202020204" pitchFamily="34" charset="0"/>
              <a:buChar char="•"/>
            </a:pPr>
            <a:r>
              <a:rPr lang="en-US" dirty="0">
                <a:solidFill>
                  <a:srgbClr val="FF0000"/>
                </a:solidFill>
                <a:latin typeface="Arial"/>
                <a:cs typeface="Arial"/>
              </a:rPr>
              <a:t>Failure analysis occurred, but SQE requiring more info to support root cause</a:t>
            </a:r>
          </a:p>
        </p:txBody>
      </p:sp>
      <p:pic>
        <p:nvPicPr>
          <p:cNvPr id="4" name="Picture 3">
            <a:extLst>
              <a:ext uri="{FF2B5EF4-FFF2-40B4-BE49-F238E27FC236}">
                <a16:creationId xmlns:a16="http://schemas.microsoft.com/office/drawing/2014/main" id="{EDC51B28-DC42-4F8B-81CC-046A79BBEBED}"/>
              </a:ext>
            </a:extLst>
          </p:cNvPr>
          <p:cNvPicPr>
            <a:picLocks noChangeAspect="1"/>
          </p:cNvPicPr>
          <p:nvPr/>
        </p:nvPicPr>
        <p:blipFill>
          <a:blip r:embed="rId2"/>
          <a:stretch>
            <a:fillRect/>
          </a:stretch>
        </p:blipFill>
        <p:spPr>
          <a:xfrm>
            <a:off x="4038600" y="1048165"/>
            <a:ext cx="4267200" cy="910108"/>
          </a:xfrm>
          <a:prstGeom prst="rect">
            <a:avLst/>
          </a:prstGeom>
        </p:spPr>
      </p:pic>
    </p:spTree>
    <p:extLst>
      <p:ext uri="{BB962C8B-B14F-4D97-AF65-F5344CB8AC3E}">
        <p14:creationId xmlns:p14="http://schemas.microsoft.com/office/powerpoint/2010/main" val="2846073905"/>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21392-F5B7-405E-92CB-95A6D3B8F6CD}"/>
              </a:ext>
            </a:extLst>
          </p:cNvPr>
          <p:cNvSpPr>
            <a:spLocks noGrp="1"/>
          </p:cNvSpPr>
          <p:nvPr>
            <p:ph type="title"/>
          </p:nvPr>
        </p:nvSpPr>
        <p:spPr/>
        <p:txBody>
          <a:bodyPr/>
          <a:lstStyle/>
          <a:p>
            <a:r>
              <a:rPr lang="en-US" dirty="0"/>
              <a:t>270 W Power Supply</a:t>
            </a:r>
          </a:p>
        </p:txBody>
      </p:sp>
      <p:pic>
        <p:nvPicPr>
          <p:cNvPr id="3" name="Picture 2">
            <a:extLst>
              <a:ext uri="{FF2B5EF4-FFF2-40B4-BE49-F238E27FC236}">
                <a16:creationId xmlns:a16="http://schemas.microsoft.com/office/drawing/2014/main" id="{D3618808-4D44-4400-94F8-4A0A7AB7F398}"/>
              </a:ext>
            </a:extLst>
          </p:cNvPr>
          <p:cNvPicPr>
            <a:picLocks noChangeAspect="1"/>
          </p:cNvPicPr>
          <p:nvPr/>
        </p:nvPicPr>
        <p:blipFill>
          <a:blip r:embed="rId2"/>
          <a:stretch>
            <a:fillRect/>
          </a:stretch>
        </p:blipFill>
        <p:spPr>
          <a:xfrm>
            <a:off x="1447800" y="1656120"/>
            <a:ext cx="4876800" cy="3046523"/>
          </a:xfrm>
          <a:prstGeom prst="rect">
            <a:avLst/>
          </a:prstGeom>
        </p:spPr>
      </p:pic>
      <p:sp>
        <p:nvSpPr>
          <p:cNvPr id="6" name="TextBox 5">
            <a:extLst>
              <a:ext uri="{FF2B5EF4-FFF2-40B4-BE49-F238E27FC236}">
                <a16:creationId xmlns:a16="http://schemas.microsoft.com/office/drawing/2014/main" id="{52B045C7-9377-4CAC-B89C-A655AC59580D}"/>
              </a:ext>
            </a:extLst>
          </p:cNvPr>
          <p:cNvSpPr txBox="1"/>
          <p:nvPr/>
        </p:nvSpPr>
        <p:spPr>
          <a:xfrm>
            <a:off x="838200" y="1317567"/>
            <a:ext cx="3733800" cy="338554"/>
          </a:xfrm>
          <a:prstGeom prst="rect">
            <a:avLst/>
          </a:prstGeom>
          <a:noFill/>
        </p:spPr>
        <p:txBody>
          <a:bodyPr wrap="square" rtlCol="0">
            <a:spAutoFit/>
          </a:bodyPr>
          <a:lstStyle/>
          <a:p>
            <a:r>
              <a:rPr lang="en-US" dirty="0">
                <a:latin typeface="Arial"/>
                <a:cs typeface="Arial"/>
              </a:rPr>
              <a:t>279002268 – Where used </a:t>
            </a:r>
          </a:p>
        </p:txBody>
      </p:sp>
      <p:pic>
        <p:nvPicPr>
          <p:cNvPr id="7" name="Picture 6">
            <a:extLst>
              <a:ext uri="{FF2B5EF4-FFF2-40B4-BE49-F238E27FC236}">
                <a16:creationId xmlns:a16="http://schemas.microsoft.com/office/drawing/2014/main" id="{67AAA512-E4E3-4140-8F8A-AD75375006DD}"/>
              </a:ext>
            </a:extLst>
          </p:cNvPr>
          <p:cNvPicPr>
            <a:picLocks noChangeAspect="1"/>
          </p:cNvPicPr>
          <p:nvPr/>
        </p:nvPicPr>
        <p:blipFill>
          <a:blip r:embed="rId3"/>
          <a:stretch>
            <a:fillRect/>
          </a:stretch>
        </p:blipFill>
        <p:spPr>
          <a:xfrm>
            <a:off x="1371600" y="5450350"/>
            <a:ext cx="5215934" cy="250767"/>
          </a:xfrm>
          <a:prstGeom prst="rect">
            <a:avLst/>
          </a:prstGeom>
        </p:spPr>
      </p:pic>
      <p:sp>
        <p:nvSpPr>
          <p:cNvPr id="8" name="TextBox 7">
            <a:extLst>
              <a:ext uri="{FF2B5EF4-FFF2-40B4-BE49-F238E27FC236}">
                <a16:creationId xmlns:a16="http://schemas.microsoft.com/office/drawing/2014/main" id="{61346999-E7EF-4EFE-A29B-DEDC4701040D}"/>
              </a:ext>
            </a:extLst>
          </p:cNvPr>
          <p:cNvSpPr txBox="1"/>
          <p:nvPr/>
        </p:nvSpPr>
        <p:spPr>
          <a:xfrm>
            <a:off x="914400" y="5032603"/>
            <a:ext cx="3733800" cy="338554"/>
          </a:xfrm>
          <a:prstGeom prst="rect">
            <a:avLst/>
          </a:prstGeom>
          <a:noFill/>
        </p:spPr>
        <p:txBody>
          <a:bodyPr wrap="square" rtlCol="0">
            <a:spAutoFit/>
          </a:bodyPr>
          <a:lstStyle/>
          <a:p>
            <a:r>
              <a:rPr lang="en-US" dirty="0">
                <a:latin typeface="Arial"/>
                <a:cs typeface="Arial"/>
              </a:rPr>
              <a:t>279002548 – Where used </a:t>
            </a:r>
          </a:p>
        </p:txBody>
      </p:sp>
    </p:spTree>
    <p:extLst>
      <p:ext uri="{BB962C8B-B14F-4D97-AF65-F5344CB8AC3E}">
        <p14:creationId xmlns:p14="http://schemas.microsoft.com/office/powerpoint/2010/main" val="3494875494"/>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21392-F5B7-405E-92CB-95A6D3B8F6CD}"/>
              </a:ext>
            </a:extLst>
          </p:cNvPr>
          <p:cNvSpPr>
            <a:spLocks noGrp="1"/>
          </p:cNvSpPr>
          <p:nvPr>
            <p:ph type="title"/>
          </p:nvPr>
        </p:nvSpPr>
        <p:spPr/>
        <p:txBody>
          <a:bodyPr/>
          <a:lstStyle/>
          <a:p>
            <a:r>
              <a:rPr lang="en-US" dirty="0"/>
              <a:t>270 W Power Supply</a:t>
            </a:r>
          </a:p>
        </p:txBody>
      </p:sp>
      <p:pic>
        <p:nvPicPr>
          <p:cNvPr id="3" name="Picture 2">
            <a:extLst>
              <a:ext uri="{FF2B5EF4-FFF2-40B4-BE49-F238E27FC236}">
                <a16:creationId xmlns:a16="http://schemas.microsoft.com/office/drawing/2014/main" id="{BDDE1085-B8FC-4958-B466-498B38FB2CE7}"/>
              </a:ext>
            </a:extLst>
          </p:cNvPr>
          <p:cNvPicPr>
            <a:picLocks noChangeAspect="1"/>
          </p:cNvPicPr>
          <p:nvPr/>
        </p:nvPicPr>
        <p:blipFill>
          <a:blip r:embed="rId2"/>
          <a:stretch>
            <a:fillRect/>
          </a:stretch>
        </p:blipFill>
        <p:spPr>
          <a:xfrm>
            <a:off x="2012512" y="1143000"/>
            <a:ext cx="4235888" cy="5392827"/>
          </a:xfrm>
          <a:prstGeom prst="rect">
            <a:avLst/>
          </a:prstGeom>
        </p:spPr>
      </p:pic>
    </p:spTree>
    <p:extLst>
      <p:ext uri="{BB962C8B-B14F-4D97-AF65-F5344CB8AC3E}">
        <p14:creationId xmlns:p14="http://schemas.microsoft.com/office/powerpoint/2010/main" val="128201693"/>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3CDF2-A8DD-400E-BFB4-72824D46DFFB}"/>
              </a:ext>
            </a:extLst>
          </p:cNvPr>
          <p:cNvSpPr>
            <a:spLocks noGrp="1"/>
          </p:cNvSpPr>
          <p:nvPr>
            <p:ph type="title"/>
          </p:nvPr>
        </p:nvSpPr>
        <p:spPr/>
        <p:txBody>
          <a:bodyPr/>
          <a:lstStyle/>
          <a:p>
            <a:r>
              <a:rPr lang="en-US" dirty="0"/>
              <a:t>Alliance needle 405001338</a:t>
            </a:r>
          </a:p>
        </p:txBody>
      </p:sp>
      <p:sp>
        <p:nvSpPr>
          <p:cNvPr id="4" name="TextBox 3">
            <a:extLst>
              <a:ext uri="{FF2B5EF4-FFF2-40B4-BE49-F238E27FC236}">
                <a16:creationId xmlns:a16="http://schemas.microsoft.com/office/drawing/2014/main" id="{7B78686E-80B7-4F40-BAB3-0DE861D82EAF}"/>
              </a:ext>
            </a:extLst>
          </p:cNvPr>
          <p:cNvSpPr txBox="1"/>
          <p:nvPr/>
        </p:nvSpPr>
        <p:spPr>
          <a:xfrm>
            <a:off x="457200" y="983304"/>
            <a:ext cx="7772400" cy="3108543"/>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Arial"/>
                <a:cs typeface="Arial"/>
              </a:rPr>
              <a:t>One of the final steps in needle manufacture is electropolishing the surface, which is then examined for imperfections (OD inspect).</a:t>
            </a:r>
          </a:p>
          <a:p>
            <a:pPr marL="285750" indent="-285750">
              <a:buFont typeface="Arial" panose="020B0604020202020204" pitchFamily="34" charset="0"/>
              <a:buChar char="•"/>
            </a:pPr>
            <a:endParaRPr lang="en-US" sz="1400" dirty="0">
              <a:latin typeface="Arial"/>
              <a:cs typeface="Arial"/>
            </a:endParaRPr>
          </a:p>
          <a:p>
            <a:pPr marL="285750" indent="-285750">
              <a:buFont typeface="Arial" panose="020B0604020202020204" pitchFamily="34" charset="0"/>
              <a:buChar char="•"/>
            </a:pPr>
            <a:r>
              <a:rPr lang="en-US" sz="1400" dirty="0">
                <a:latin typeface="Arial"/>
                <a:cs typeface="Arial"/>
              </a:rPr>
              <a:t>Imperfections are not allowed in the first 102 mm (as measured from the needle point)</a:t>
            </a:r>
          </a:p>
          <a:p>
            <a:pPr marL="285750" indent="-285750">
              <a:buFont typeface="Arial" panose="020B0604020202020204" pitchFamily="34" charset="0"/>
              <a:buChar char="•"/>
            </a:pPr>
            <a:endParaRPr lang="en-US" sz="1400" dirty="0">
              <a:latin typeface="Arial"/>
              <a:cs typeface="Arial"/>
            </a:endParaRPr>
          </a:p>
          <a:p>
            <a:pPr marL="285750" indent="-285750">
              <a:buFont typeface="Arial" panose="020B0604020202020204" pitchFamily="34" charset="0"/>
              <a:buChar char="•"/>
            </a:pPr>
            <a:r>
              <a:rPr lang="en-US" sz="1400" dirty="0">
                <a:latin typeface="Arial"/>
                <a:cs typeface="Arial"/>
              </a:rPr>
              <a:t>China has noted failures of needles within PM kit (WAT270944)</a:t>
            </a:r>
          </a:p>
          <a:p>
            <a:pPr marL="742950" lvl="1" indent="-285750">
              <a:buFont typeface="Arial" panose="020B0604020202020204" pitchFamily="34" charset="0"/>
              <a:buChar char="•"/>
            </a:pPr>
            <a:r>
              <a:rPr lang="en-US" sz="1400" dirty="0">
                <a:latin typeface="Arial"/>
                <a:cs typeface="Arial"/>
              </a:rPr>
              <a:t>Leaking a few days after PM (needles #1 and #2)</a:t>
            </a:r>
          </a:p>
          <a:p>
            <a:pPr marL="742950" lvl="1" indent="-285750">
              <a:buFont typeface="Arial" panose="020B0604020202020204" pitchFamily="34" charset="0"/>
              <a:buChar char="•"/>
            </a:pPr>
            <a:r>
              <a:rPr lang="en-US" sz="1400" dirty="0">
                <a:latin typeface="Arial"/>
                <a:cs typeface="Arial"/>
              </a:rPr>
              <a:t>Examined needles in unopened PM kits and found pitting within 102 mm</a:t>
            </a:r>
          </a:p>
          <a:p>
            <a:pPr marL="1200150" lvl="2" indent="-285750">
              <a:buFont typeface="Arial" panose="020B0604020202020204" pitchFamily="34" charset="0"/>
              <a:buChar char="•"/>
            </a:pPr>
            <a:r>
              <a:rPr lang="en-US" sz="1400" dirty="0">
                <a:latin typeface="Arial"/>
                <a:cs typeface="Arial"/>
              </a:rPr>
              <a:t>Needle #3 date; 20 Sep 2019, PM kit date; 30 Sep 2019</a:t>
            </a:r>
          </a:p>
          <a:p>
            <a:pPr marL="1200150" lvl="2" indent="-285750">
              <a:buFont typeface="Arial" panose="020B0604020202020204" pitchFamily="34" charset="0"/>
              <a:buChar char="•"/>
            </a:pPr>
            <a:r>
              <a:rPr lang="en-US" sz="1400" dirty="0">
                <a:latin typeface="Arial"/>
                <a:cs typeface="Arial"/>
              </a:rPr>
              <a:t>Needle #4 date; 28 Oct 2019, PM kit date; 01 Nov 2019</a:t>
            </a:r>
          </a:p>
          <a:p>
            <a:pPr marL="1200150" lvl="2" indent="-285750">
              <a:buFont typeface="Arial" panose="020B0604020202020204" pitchFamily="34" charset="0"/>
              <a:buChar char="•"/>
            </a:pPr>
            <a:endParaRPr lang="en-US" sz="1400" dirty="0">
              <a:latin typeface="Arial"/>
              <a:cs typeface="Arial"/>
            </a:endParaRPr>
          </a:p>
          <a:p>
            <a:pPr marL="285750" indent="-285750">
              <a:buFont typeface="Arial" panose="020B0604020202020204" pitchFamily="34" charset="0"/>
              <a:buChar char="•"/>
            </a:pPr>
            <a:r>
              <a:rPr lang="en-US" sz="1400" dirty="0">
                <a:latin typeface="Arial"/>
                <a:cs typeface="Arial"/>
              </a:rPr>
              <a:t>Machine shop investigation initiated 21 April</a:t>
            </a:r>
          </a:p>
          <a:p>
            <a:pPr marL="285750" indent="-285750">
              <a:buFont typeface="Arial" panose="020B0604020202020204" pitchFamily="34" charset="0"/>
              <a:buChar char="•"/>
            </a:pPr>
            <a:endParaRPr lang="en-US" sz="1400" dirty="0">
              <a:latin typeface="Arial"/>
              <a:cs typeface="Arial"/>
            </a:endParaRPr>
          </a:p>
          <a:p>
            <a:pPr marL="285750" indent="-285750">
              <a:buFont typeface="Arial" panose="020B0604020202020204" pitchFamily="34" charset="0"/>
              <a:buChar char="•"/>
            </a:pPr>
            <a:r>
              <a:rPr lang="en-US" sz="1400" dirty="0">
                <a:latin typeface="Arial"/>
                <a:cs typeface="Arial"/>
              </a:rPr>
              <a:t>Further actions dependent upon Machine Shop investigation outcome</a:t>
            </a:r>
          </a:p>
        </p:txBody>
      </p:sp>
      <p:pic>
        <p:nvPicPr>
          <p:cNvPr id="6" name="Picture 5">
            <a:extLst>
              <a:ext uri="{FF2B5EF4-FFF2-40B4-BE49-F238E27FC236}">
                <a16:creationId xmlns:a16="http://schemas.microsoft.com/office/drawing/2014/main" id="{B907F65E-1E07-46E2-B656-D32BB8670D76}"/>
              </a:ext>
            </a:extLst>
          </p:cNvPr>
          <p:cNvPicPr>
            <a:picLocks noChangeAspect="1"/>
          </p:cNvPicPr>
          <p:nvPr/>
        </p:nvPicPr>
        <p:blipFill>
          <a:blip r:embed="rId2"/>
          <a:stretch>
            <a:fillRect/>
          </a:stretch>
        </p:blipFill>
        <p:spPr>
          <a:xfrm>
            <a:off x="4939936" y="4080599"/>
            <a:ext cx="3657600" cy="2739307"/>
          </a:xfrm>
          <a:prstGeom prst="rect">
            <a:avLst/>
          </a:prstGeom>
        </p:spPr>
      </p:pic>
      <p:pic>
        <p:nvPicPr>
          <p:cNvPr id="8" name="Picture 7">
            <a:extLst>
              <a:ext uri="{FF2B5EF4-FFF2-40B4-BE49-F238E27FC236}">
                <a16:creationId xmlns:a16="http://schemas.microsoft.com/office/drawing/2014/main" id="{C490816B-FD51-4709-BE96-4C4DF9B58F61}"/>
              </a:ext>
            </a:extLst>
          </p:cNvPr>
          <p:cNvPicPr>
            <a:picLocks noChangeAspect="1"/>
          </p:cNvPicPr>
          <p:nvPr/>
        </p:nvPicPr>
        <p:blipFill>
          <a:blip r:embed="rId3"/>
          <a:stretch>
            <a:fillRect/>
          </a:stretch>
        </p:blipFill>
        <p:spPr>
          <a:xfrm>
            <a:off x="803567" y="4011644"/>
            <a:ext cx="3400498" cy="2654975"/>
          </a:xfrm>
          <a:prstGeom prst="rect">
            <a:avLst/>
          </a:prstGeom>
        </p:spPr>
      </p:pic>
    </p:spTree>
    <p:extLst>
      <p:ext uri="{BB962C8B-B14F-4D97-AF65-F5344CB8AC3E}">
        <p14:creationId xmlns:p14="http://schemas.microsoft.com/office/powerpoint/2010/main" val="1996810992"/>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3CDF2-A8DD-400E-BFB4-72824D46DFFB}"/>
              </a:ext>
            </a:extLst>
          </p:cNvPr>
          <p:cNvSpPr>
            <a:spLocks noGrp="1"/>
          </p:cNvSpPr>
          <p:nvPr>
            <p:ph type="title"/>
          </p:nvPr>
        </p:nvSpPr>
        <p:spPr/>
        <p:txBody>
          <a:bodyPr/>
          <a:lstStyle/>
          <a:p>
            <a:r>
              <a:rPr lang="en-US" dirty="0"/>
              <a:t>Alliance needle 405001338</a:t>
            </a:r>
          </a:p>
        </p:txBody>
      </p:sp>
      <p:sp>
        <p:nvSpPr>
          <p:cNvPr id="4" name="TextBox 3">
            <a:extLst>
              <a:ext uri="{FF2B5EF4-FFF2-40B4-BE49-F238E27FC236}">
                <a16:creationId xmlns:a16="http://schemas.microsoft.com/office/drawing/2014/main" id="{7B78686E-80B7-4F40-BAB3-0DE861D82EAF}"/>
              </a:ext>
            </a:extLst>
          </p:cNvPr>
          <p:cNvSpPr txBox="1"/>
          <p:nvPr/>
        </p:nvSpPr>
        <p:spPr>
          <a:xfrm>
            <a:off x="457200" y="983304"/>
            <a:ext cx="7772400"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Arial"/>
                <a:cs typeface="Arial"/>
              </a:rPr>
              <a:t>Scrap rate at “OD inspect” step for September is somewhat higher, which may account for Chinese teams observations, but this is </a:t>
            </a:r>
            <a:r>
              <a:rPr lang="en-US" sz="1400" dirty="0" err="1">
                <a:latin typeface="Arial"/>
                <a:cs typeface="Arial"/>
              </a:rPr>
              <a:t>t.b.d.</a:t>
            </a:r>
            <a:endParaRPr lang="en-US" sz="1400" dirty="0">
              <a:latin typeface="Arial"/>
              <a:cs typeface="Arial"/>
            </a:endParaRPr>
          </a:p>
          <a:p>
            <a:pPr marL="285750" indent="-285750">
              <a:buFont typeface="Arial" panose="020B0604020202020204" pitchFamily="34" charset="0"/>
              <a:buChar char="•"/>
            </a:pPr>
            <a:endParaRPr lang="en-US" sz="1400" dirty="0">
              <a:latin typeface="Arial"/>
              <a:cs typeface="Arial"/>
            </a:endParaRPr>
          </a:p>
          <a:p>
            <a:pPr marL="285750" indent="-285750">
              <a:buFont typeface="Arial" panose="020B0604020202020204" pitchFamily="34" charset="0"/>
              <a:buChar char="•"/>
            </a:pPr>
            <a:r>
              <a:rPr lang="en-US" sz="1400" dirty="0">
                <a:latin typeface="Arial"/>
                <a:cs typeface="Arial"/>
              </a:rPr>
              <a:t>The scrap rate by order/date does show somewhat more noise in September</a:t>
            </a:r>
          </a:p>
        </p:txBody>
      </p:sp>
      <p:pic>
        <p:nvPicPr>
          <p:cNvPr id="3" name="Picture 2">
            <a:extLst>
              <a:ext uri="{FF2B5EF4-FFF2-40B4-BE49-F238E27FC236}">
                <a16:creationId xmlns:a16="http://schemas.microsoft.com/office/drawing/2014/main" id="{60EC6513-551C-4660-A93A-B01EEA466890}"/>
              </a:ext>
            </a:extLst>
          </p:cNvPr>
          <p:cNvPicPr>
            <a:picLocks noChangeAspect="1"/>
          </p:cNvPicPr>
          <p:nvPr/>
        </p:nvPicPr>
        <p:blipFill>
          <a:blip r:embed="rId2"/>
          <a:stretch>
            <a:fillRect/>
          </a:stretch>
        </p:blipFill>
        <p:spPr>
          <a:xfrm>
            <a:off x="228600" y="2590800"/>
            <a:ext cx="2470277" cy="2590933"/>
          </a:xfrm>
          <a:prstGeom prst="rect">
            <a:avLst/>
          </a:prstGeom>
        </p:spPr>
      </p:pic>
      <p:pic>
        <p:nvPicPr>
          <p:cNvPr id="5" name="Picture 4">
            <a:extLst>
              <a:ext uri="{FF2B5EF4-FFF2-40B4-BE49-F238E27FC236}">
                <a16:creationId xmlns:a16="http://schemas.microsoft.com/office/drawing/2014/main" id="{B518E857-CC4E-4CC0-8205-2CCC3A66152A}"/>
              </a:ext>
            </a:extLst>
          </p:cNvPr>
          <p:cNvPicPr>
            <a:picLocks noChangeAspect="1"/>
          </p:cNvPicPr>
          <p:nvPr/>
        </p:nvPicPr>
        <p:blipFill>
          <a:blip r:embed="rId3"/>
          <a:stretch>
            <a:fillRect/>
          </a:stretch>
        </p:blipFill>
        <p:spPr>
          <a:xfrm>
            <a:off x="3441419" y="2852804"/>
            <a:ext cx="5473981" cy="3606985"/>
          </a:xfrm>
          <a:prstGeom prst="rect">
            <a:avLst/>
          </a:prstGeom>
        </p:spPr>
      </p:pic>
    </p:spTree>
    <p:extLst>
      <p:ext uri="{BB962C8B-B14F-4D97-AF65-F5344CB8AC3E}">
        <p14:creationId xmlns:p14="http://schemas.microsoft.com/office/powerpoint/2010/main" val="1924789072"/>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D7A0-5A1E-4013-A1A9-257C1BF53D1D}"/>
              </a:ext>
            </a:extLst>
          </p:cNvPr>
          <p:cNvSpPr>
            <a:spLocks noGrp="1"/>
          </p:cNvSpPr>
          <p:nvPr>
            <p:ph type="title"/>
          </p:nvPr>
        </p:nvSpPr>
        <p:spPr/>
        <p:txBody>
          <a:bodyPr/>
          <a:lstStyle/>
          <a:p>
            <a:r>
              <a:rPr lang="en-US" dirty="0"/>
              <a:t>Alliance V3.05 Update</a:t>
            </a:r>
          </a:p>
        </p:txBody>
      </p:sp>
      <p:sp>
        <p:nvSpPr>
          <p:cNvPr id="3" name="TextBox 2">
            <a:extLst>
              <a:ext uri="{FF2B5EF4-FFF2-40B4-BE49-F238E27FC236}">
                <a16:creationId xmlns:a16="http://schemas.microsoft.com/office/drawing/2014/main" id="{8199C719-BAED-4CBE-9C95-B284012F3973}"/>
              </a:ext>
            </a:extLst>
          </p:cNvPr>
          <p:cNvSpPr txBox="1"/>
          <p:nvPr/>
        </p:nvSpPr>
        <p:spPr>
          <a:xfrm>
            <a:off x="1093304" y="1143000"/>
            <a:ext cx="6629400" cy="156966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a:cs typeface="Arial"/>
              </a:rPr>
              <a:t>Newly manufactured instrument production has begun</a:t>
            </a:r>
          </a:p>
          <a:p>
            <a:pPr marL="742950" lvl="1" indent="-285750">
              <a:buFont typeface="Arial" panose="020B0604020202020204" pitchFamily="34" charset="0"/>
              <a:buChar char="•"/>
            </a:pPr>
            <a:r>
              <a:rPr lang="en-US" dirty="0">
                <a:latin typeface="Arial"/>
                <a:cs typeface="Arial"/>
              </a:rPr>
              <a:t>186269506 (SM4) w/SHC</a:t>
            </a:r>
          </a:p>
          <a:p>
            <a:pPr marL="742950" lvl="1" indent="-285750">
              <a:buFont typeface="Arial" panose="020B0604020202020204" pitchFamily="34" charset="0"/>
              <a:buChar char="•"/>
            </a:pPr>
            <a:r>
              <a:rPr lang="en-US" dirty="0">
                <a:latin typeface="Arial"/>
                <a:cs typeface="Arial"/>
              </a:rPr>
              <a:t>Leading SN = </a:t>
            </a:r>
            <a:r>
              <a:rPr lang="en-SG" dirty="0"/>
              <a:t>D20SM4050A</a:t>
            </a:r>
          </a:p>
          <a:p>
            <a:pPr marL="742950" lvl="1" indent="-285750">
              <a:buFont typeface="Arial" panose="020B0604020202020204" pitchFamily="34" charset="0"/>
              <a:buChar char="•"/>
            </a:pPr>
            <a:r>
              <a:rPr lang="en-SG" dirty="0">
                <a:latin typeface="Arial"/>
                <a:cs typeface="Arial"/>
              </a:rPr>
              <a:t>186269505 (SM7) w/o SHC</a:t>
            </a:r>
          </a:p>
          <a:p>
            <a:pPr marL="742950" lvl="1" indent="-285750">
              <a:buFont typeface="Arial" panose="020B0604020202020204" pitchFamily="34" charset="0"/>
              <a:buChar char="•"/>
            </a:pPr>
            <a:r>
              <a:rPr lang="en-SG" dirty="0">
                <a:latin typeface="Arial"/>
                <a:cs typeface="Arial"/>
              </a:rPr>
              <a:t>Pending next build</a:t>
            </a:r>
          </a:p>
          <a:p>
            <a:pPr marL="285750" indent="-285750">
              <a:buFont typeface="Arial" panose="020B0604020202020204" pitchFamily="34" charset="0"/>
              <a:buChar char="•"/>
            </a:pPr>
            <a:r>
              <a:rPr lang="en-SG" dirty="0">
                <a:latin typeface="Arial"/>
                <a:cs typeface="Arial"/>
              </a:rPr>
              <a:t>Customer available on Waters’ website</a:t>
            </a:r>
            <a:endParaRPr lang="en-US" dirty="0">
              <a:latin typeface="Arial"/>
              <a:cs typeface="Arial"/>
            </a:endParaRPr>
          </a:p>
        </p:txBody>
      </p:sp>
      <p:pic>
        <p:nvPicPr>
          <p:cNvPr id="1026" name="Picture 1">
            <a:extLst>
              <a:ext uri="{FF2B5EF4-FFF2-40B4-BE49-F238E27FC236}">
                <a16:creationId xmlns:a16="http://schemas.microsoft.com/office/drawing/2014/main" id="{7ED20909-8FCD-4E47-BCB3-304EA670DE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004" y="2838230"/>
            <a:ext cx="6858000"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425697"/>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D7A0-5A1E-4013-A1A9-257C1BF53D1D}"/>
              </a:ext>
            </a:extLst>
          </p:cNvPr>
          <p:cNvSpPr>
            <a:spLocks noGrp="1"/>
          </p:cNvSpPr>
          <p:nvPr>
            <p:ph type="title"/>
          </p:nvPr>
        </p:nvSpPr>
        <p:spPr/>
        <p:txBody>
          <a:bodyPr/>
          <a:lstStyle/>
          <a:p>
            <a:r>
              <a:rPr lang="en-US" dirty="0"/>
              <a:t>Alliance V3.05 Update</a:t>
            </a:r>
          </a:p>
        </p:txBody>
      </p:sp>
      <p:sp>
        <p:nvSpPr>
          <p:cNvPr id="3" name="TextBox 2">
            <a:extLst>
              <a:ext uri="{FF2B5EF4-FFF2-40B4-BE49-F238E27FC236}">
                <a16:creationId xmlns:a16="http://schemas.microsoft.com/office/drawing/2014/main" id="{8199C719-BAED-4CBE-9C95-B284012F3973}"/>
              </a:ext>
            </a:extLst>
          </p:cNvPr>
          <p:cNvSpPr txBox="1"/>
          <p:nvPr/>
        </p:nvSpPr>
        <p:spPr>
          <a:xfrm>
            <a:off x="1093304" y="1143000"/>
            <a:ext cx="6629400" cy="33855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a:cs typeface="Arial"/>
              </a:rPr>
              <a:t>Service Alert info</a:t>
            </a:r>
          </a:p>
        </p:txBody>
      </p:sp>
      <p:pic>
        <p:nvPicPr>
          <p:cNvPr id="2050" name="Picture 1">
            <a:extLst>
              <a:ext uri="{FF2B5EF4-FFF2-40B4-BE49-F238E27FC236}">
                <a16:creationId xmlns:a16="http://schemas.microsoft.com/office/drawing/2014/main" id="{DC74E670-952A-4561-98F0-2CD8400721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471615"/>
            <a:ext cx="4572000" cy="266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
            <a:extLst>
              <a:ext uri="{FF2B5EF4-FFF2-40B4-BE49-F238E27FC236}">
                <a16:creationId xmlns:a16="http://schemas.microsoft.com/office/drawing/2014/main" id="{5698EB4D-E03A-4727-99E2-4AD1AC7047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6910" y="3429000"/>
            <a:ext cx="4862737" cy="266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6FF8CD19-3470-44C1-B2FA-90DDBF7956A9}"/>
              </a:ext>
            </a:extLst>
          </p:cNvPr>
          <p:cNvCxnSpPr/>
          <p:nvPr/>
        </p:nvCxnSpPr>
        <p:spPr bwMode="auto">
          <a:xfrm>
            <a:off x="2362200" y="3810000"/>
            <a:ext cx="1295400" cy="0"/>
          </a:xfrm>
          <a:prstGeom prst="straightConnector1">
            <a:avLst/>
          </a:prstGeom>
          <a:solidFill>
            <a:srgbClr val="3374D4"/>
          </a:solidFill>
          <a:ln w="254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4224990637"/>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947264" cy="1005840"/>
          </a:xfrm>
        </p:spPr>
        <p:txBody>
          <a:bodyPr/>
          <a:lstStyle/>
          <a:p>
            <a:r>
              <a:rPr lang="en-US" sz="1600" dirty="0"/>
              <a:t>New Issues Reported - Field and Manufacturing</a:t>
            </a:r>
          </a:p>
        </p:txBody>
      </p:sp>
      <p:sp>
        <p:nvSpPr>
          <p:cNvPr id="6" name="Content Placeholder 5"/>
          <p:cNvSpPr>
            <a:spLocks noGrp="1"/>
          </p:cNvSpPr>
          <p:nvPr>
            <p:ph sz="half" idx="1"/>
          </p:nvPr>
        </p:nvSpPr>
        <p:spPr>
          <a:xfrm>
            <a:off x="139336" y="1143000"/>
            <a:ext cx="4661264" cy="5257800"/>
          </a:xfrm>
        </p:spPr>
        <p:txBody>
          <a:bodyPr/>
          <a:lstStyle/>
          <a:p>
            <a:pPr marL="234950" indent="-285750"/>
            <a:r>
              <a:rPr lang="en-GB" dirty="0"/>
              <a:t>November 2019</a:t>
            </a:r>
          </a:p>
          <a:p>
            <a:pPr marL="234950" indent="-285750"/>
            <a:r>
              <a:rPr lang="en-GB" dirty="0"/>
              <a:t>Field report of failure of 410003180 – Inline waste valve of FTN</a:t>
            </a:r>
          </a:p>
          <a:p>
            <a:pPr marL="234950" indent="-285750"/>
            <a:r>
              <a:rPr lang="en-GB" dirty="0" err="1"/>
              <a:t>Rottendorf</a:t>
            </a:r>
            <a:r>
              <a:rPr lang="en-GB" dirty="0"/>
              <a:t> Pharma, Germany</a:t>
            </a:r>
          </a:p>
          <a:p>
            <a:pPr marL="234950" indent="-285750"/>
            <a:r>
              <a:rPr lang="en-GB" dirty="0"/>
              <a:t>CIT# GEOGBGBEKG20</a:t>
            </a:r>
          </a:p>
          <a:p>
            <a:pPr marL="285750" lvl="1" indent="-285750"/>
            <a:r>
              <a:rPr lang="en-GB" dirty="0"/>
              <a:t>Failures occur after about 5-6 months</a:t>
            </a:r>
          </a:p>
          <a:p>
            <a:pPr marL="398462" lvl="2" indent="-285750"/>
            <a:r>
              <a:rPr lang="en-GB" dirty="0"/>
              <a:t>Appears to be related to a specific application</a:t>
            </a:r>
          </a:p>
          <a:p>
            <a:pPr marL="285750" lvl="1" indent="-285750"/>
            <a:r>
              <a:rPr lang="en-GB" dirty="0"/>
              <a:t>Initial examination of usage data does not suggest an underlying quality issue.</a:t>
            </a:r>
          </a:p>
          <a:p>
            <a:pPr marL="285750" lvl="1" indent="-285750"/>
            <a:r>
              <a:rPr lang="en-GB" dirty="0"/>
              <a:t>May be related to needle wash solution used (</a:t>
            </a:r>
            <a:r>
              <a:rPr lang="en-GB" dirty="0" err="1"/>
              <a:t>t.b.d.</a:t>
            </a:r>
            <a:r>
              <a:rPr lang="en-GB" dirty="0"/>
              <a:t>)</a:t>
            </a:r>
          </a:p>
          <a:p>
            <a:pPr marL="285750" lvl="1" indent="-285750"/>
            <a:r>
              <a:rPr lang="en-GB" dirty="0"/>
              <a:t>Material received 16 Dec and given to </a:t>
            </a:r>
            <a:r>
              <a:rPr lang="en-GB" dirty="0" err="1"/>
              <a:t>Cont’g</a:t>
            </a:r>
            <a:r>
              <a:rPr lang="en-GB" dirty="0"/>
              <a:t> </a:t>
            </a:r>
            <a:r>
              <a:rPr lang="en-GB" dirty="0" err="1"/>
              <a:t>Eng</a:t>
            </a:r>
            <a:r>
              <a:rPr lang="en-GB" dirty="0"/>
              <a:t> for analysis</a:t>
            </a:r>
          </a:p>
          <a:p>
            <a:pPr marL="398462" lvl="2" indent="-285750"/>
            <a:r>
              <a:rPr lang="en-GB" dirty="0"/>
              <a:t>Customer and unused sectioned</a:t>
            </a:r>
          </a:p>
          <a:p>
            <a:pPr marL="631825" lvl="3" indent="-285750"/>
            <a:r>
              <a:rPr lang="en-GB" dirty="0"/>
              <a:t>Attempting to get solvent compatibility info from vendor</a:t>
            </a:r>
          </a:p>
          <a:p>
            <a:pPr marL="803275" lvl="4" indent="-285750"/>
            <a:endParaRPr lang="en-US" dirty="0">
              <a:solidFill>
                <a:srgbClr val="FF0000"/>
              </a:solidFill>
            </a:endParaRPr>
          </a:p>
          <a:p>
            <a:pPr marL="285750" lvl="1" indent="-285750"/>
            <a:r>
              <a:rPr lang="en-US" dirty="0">
                <a:solidFill>
                  <a:srgbClr val="FF0000"/>
                </a:solidFill>
              </a:rPr>
              <a:t>Customer testing use of APC equivalent</a:t>
            </a:r>
          </a:p>
          <a:p>
            <a:pPr marL="398462" lvl="2" indent="-285750"/>
            <a:r>
              <a:rPr lang="en-US" dirty="0">
                <a:solidFill>
                  <a:srgbClr val="FF0000"/>
                </a:solidFill>
              </a:rPr>
              <a:t>410004788 (700009513)</a:t>
            </a:r>
          </a:p>
          <a:p>
            <a:pPr marL="398462" lvl="2" indent="-285750"/>
            <a:r>
              <a:rPr lang="en-US" dirty="0">
                <a:solidFill>
                  <a:srgbClr val="FF0000"/>
                </a:solidFill>
              </a:rPr>
              <a:t>Successful so far</a:t>
            </a:r>
          </a:p>
          <a:p>
            <a:pPr marL="398462" lvl="2" indent="-285750"/>
            <a:endParaRPr lang="en-US" sz="1200" dirty="0">
              <a:solidFill>
                <a:srgbClr val="C00000"/>
              </a:solidFill>
            </a:endParaRPr>
          </a:p>
          <a:p>
            <a:pPr marL="346075" lvl="3" indent="0">
              <a:buNone/>
            </a:pPr>
            <a:r>
              <a:rPr lang="en-US" sz="1000" dirty="0"/>
              <a:t>	</a:t>
            </a:r>
          </a:p>
          <a:p>
            <a:pPr lvl="1"/>
            <a:endParaRPr lang="en-US" sz="1600" dirty="0">
              <a:solidFill>
                <a:srgbClr val="FF0000"/>
              </a:solidFill>
            </a:endParaRPr>
          </a:p>
          <a:p>
            <a:pPr lvl="1"/>
            <a:endParaRPr lang="en-US" sz="1100" dirty="0"/>
          </a:p>
          <a:p>
            <a:pPr lvl="1"/>
            <a:endParaRPr lang="en-US" sz="1100" dirty="0"/>
          </a:p>
          <a:p>
            <a:pPr lvl="1"/>
            <a:endParaRPr lang="en-US" sz="1100" dirty="0"/>
          </a:p>
          <a:p>
            <a:endParaRPr lang="en-US" sz="1200" dirty="0"/>
          </a:p>
          <a:p>
            <a:endParaRPr lang="en-US" dirty="0"/>
          </a:p>
        </p:txBody>
      </p:sp>
      <p:pic>
        <p:nvPicPr>
          <p:cNvPr id="3" name="Picture 2">
            <a:extLst>
              <a:ext uri="{FF2B5EF4-FFF2-40B4-BE49-F238E27FC236}">
                <a16:creationId xmlns:a16="http://schemas.microsoft.com/office/drawing/2014/main" id="{AF62C3B1-F0A3-409F-9190-73F2A5EFAB9D}"/>
              </a:ext>
            </a:extLst>
          </p:cNvPr>
          <p:cNvPicPr>
            <a:picLocks noChangeAspect="1"/>
          </p:cNvPicPr>
          <p:nvPr/>
        </p:nvPicPr>
        <p:blipFill>
          <a:blip r:embed="rId2"/>
          <a:stretch>
            <a:fillRect/>
          </a:stretch>
        </p:blipFill>
        <p:spPr>
          <a:xfrm rot="10800000">
            <a:off x="3911850" y="5070729"/>
            <a:ext cx="2115497" cy="1586622"/>
          </a:xfrm>
          <a:prstGeom prst="rect">
            <a:avLst/>
          </a:prstGeom>
        </p:spPr>
      </p:pic>
      <p:pic>
        <p:nvPicPr>
          <p:cNvPr id="4" name="Picture 3">
            <a:extLst>
              <a:ext uri="{FF2B5EF4-FFF2-40B4-BE49-F238E27FC236}">
                <a16:creationId xmlns:a16="http://schemas.microsoft.com/office/drawing/2014/main" id="{E19AAF3A-8167-4EA2-B4BE-8BF629CC4774}"/>
              </a:ext>
            </a:extLst>
          </p:cNvPr>
          <p:cNvPicPr>
            <a:picLocks noChangeAspect="1"/>
          </p:cNvPicPr>
          <p:nvPr/>
        </p:nvPicPr>
        <p:blipFill>
          <a:blip r:embed="rId3"/>
          <a:stretch>
            <a:fillRect/>
          </a:stretch>
        </p:blipFill>
        <p:spPr>
          <a:xfrm>
            <a:off x="5105400" y="1371600"/>
            <a:ext cx="3733229" cy="1586622"/>
          </a:xfrm>
          <a:prstGeom prst="rect">
            <a:avLst/>
          </a:prstGeom>
        </p:spPr>
      </p:pic>
      <p:sp>
        <p:nvSpPr>
          <p:cNvPr id="5" name="TextBox 4">
            <a:extLst>
              <a:ext uri="{FF2B5EF4-FFF2-40B4-BE49-F238E27FC236}">
                <a16:creationId xmlns:a16="http://schemas.microsoft.com/office/drawing/2014/main" id="{BB7802BD-E738-4560-B5D3-38A1A43901D2}"/>
              </a:ext>
            </a:extLst>
          </p:cNvPr>
          <p:cNvSpPr txBox="1"/>
          <p:nvPr/>
        </p:nvSpPr>
        <p:spPr>
          <a:xfrm>
            <a:off x="6400514" y="2990595"/>
            <a:ext cx="1143000" cy="276999"/>
          </a:xfrm>
          <a:prstGeom prst="rect">
            <a:avLst/>
          </a:prstGeom>
          <a:noFill/>
        </p:spPr>
        <p:txBody>
          <a:bodyPr wrap="square" rtlCol="0">
            <a:spAutoFit/>
          </a:bodyPr>
          <a:lstStyle/>
          <a:p>
            <a:r>
              <a:rPr lang="en-US" sz="1200" dirty="0">
                <a:latin typeface="Arial"/>
                <a:cs typeface="Arial"/>
              </a:rPr>
              <a:t>New (unused)</a:t>
            </a:r>
          </a:p>
        </p:txBody>
      </p:sp>
      <p:pic>
        <p:nvPicPr>
          <p:cNvPr id="7" name="Picture 6">
            <a:extLst>
              <a:ext uri="{FF2B5EF4-FFF2-40B4-BE49-F238E27FC236}">
                <a16:creationId xmlns:a16="http://schemas.microsoft.com/office/drawing/2014/main" id="{AC89AC00-7D8D-4B54-A8C1-11A7E7C88275}"/>
              </a:ext>
            </a:extLst>
          </p:cNvPr>
          <p:cNvPicPr>
            <a:picLocks noChangeAspect="1"/>
          </p:cNvPicPr>
          <p:nvPr/>
        </p:nvPicPr>
        <p:blipFill>
          <a:blip r:embed="rId4"/>
          <a:stretch>
            <a:fillRect/>
          </a:stretch>
        </p:blipFill>
        <p:spPr>
          <a:xfrm>
            <a:off x="5914265" y="3236241"/>
            <a:ext cx="2115497" cy="1586623"/>
          </a:xfrm>
          <a:prstGeom prst="rect">
            <a:avLst/>
          </a:prstGeom>
        </p:spPr>
      </p:pic>
      <p:pic>
        <p:nvPicPr>
          <p:cNvPr id="8" name="Picture 7">
            <a:extLst>
              <a:ext uri="{FF2B5EF4-FFF2-40B4-BE49-F238E27FC236}">
                <a16:creationId xmlns:a16="http://schemas.microsoft.com/office/drawing/2014/main" id="{AC623C78-5F71-4E1D-8401-2710964ED0C5}"/>
              </a:ext>
            </a:extLst>
          </p:cNvPr>
          <p:cNvPicPr>
            <a:picLocks noChangeAspect="1"/>
          </p:cNvPicPr>
          <p:nvPr/>
        </p:nvPicPr>
        <p:blipFill>
          <a:blip r:embed="rId5"/>
          <a:stretch>
            <a:fillRect/>
          </a:stretch>
        </p:blipFill>
        <p:spPr>
          <a:xfrm rot="10800000">
            <a:off x="6952303" y="5057947"/>
            <a:ext cx="2115497" cy="1586623"/>
          </a:xfrm>
          <a:prstGeom prst="rect">
            <a:avLst/>
          </a:prstGeom>
        </p:spPr>
      </p:pic>
      <p:sp>
        <p:nvSpPr>
          <p:cNvPr id="9" name="TextBox 8">
            <a:extLst>
              <a:ext uri="{FF2B5EF4-FFF2-40B4-BE49-F238E27FC236}">
                <a16:creationId xmlns:a16="http://schemas.microsoft.com/office/drawing/2014/main" id="{598C2E70-14DD-4E7C-AAB0-B00F81790523}"/>
              </a:ext>
            </a:extLst>
          </p:cNvPr>
          <p:cNvSpPr txBox="1"/>
          <p:nvPr/>
        </p:nvSpPr>
        <p:spPr>
          <a:xfrm>
            <a:off x="6041039" y="5568979"/>
            <a:ext cx="911264" cy="276999"/>
          </a:xfrm>
          <a:prstGeom prst="rect">
            <a:avLst/>
          </a:prstGeom>
          <a:noFill/>
        </p:spPr>
        <p:txBody>
          <a:bodyPr wrap="square" rtlCol="0">
            <a:spAutoFit/>
          </a:bodyPr>
          <a:lstStyle/>
          <a:p>
            <a:r>
              <a:rPr lang="en-US" sz="1200" dirty="0">
                <a:latin typeface="Arial"/>
                <a:cs typeface="Arial"/>
              </a:rPr>
              <a:t>Customer</a:t>
            </a:r>
          </a:p>
        </p:txBody>
      </p:sp>
    </p:spTree>
    <p:extLst>
      <p:ext uri="{BB962C8B-B14F-4D97-AF65-F5344CB8AC3E}">
        <p14:creationId xmlns:p14="http://schemas.microsoft.com/office/powerpoint/2010/main" val="882968146"/>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30628" y="1312000"/>
            <a:ext cx="8686800" cy="4936400"/>
          </a:xfrm>
        </p:spPr>
        <p:txBody>
          <a:bodyPr>
            <a:normAutofit/>
          </a:bodyPr>
          <a:lstStyle/>
          <a:p>
            <a:r>
              <a:rPr lang="en-US" dirty="0"/>
              <a:t>Ongoing action items –</a:t>
            </a:r>
          </a:p>
          <a:p>
            <a:pPr lvl="1"/>
            <a:r>
              <a:rPr lang="en-US" sz="1600" dirty="0"/>
              <a:t>Investigating Novo Nordisk issues new seal pack vs. old.</a:t>
            </a:r>
          </a:p>
          <a:p>
            <a:pPr lvl="2"/>
            <a:r>
              <a:rPr lang="en-US" sz="1600" dirty="0"/>
              <a:t>Awaiting seal pack/injector returns for analysis</a:t>
            </a:r>
          </a:p>
          <a:p>
            <a:pPr lvl="2"/>
            <a:r>
              <a:rPr lang="en-US" sz="1600" dirty="0"/>
              <a:t>Analysis</a:t>
            </a:r>
          </a:p>
          <a:p>
            <a:pPr lvl="3"/>
            <a:r>
              <a:rPr lang="en-US" sz="1600" dirty="0"/>
              <a:t>Nothing unusual found about hardware returned</a:t>
            </a:r>
          </a:p>
          <a:p>
            <a:pPr lvl="3"/>
            <a:r>
              <a:rPr lang="en-US" sz="1600" dirty="0"/>
              <a:t>Expected variation of PTFE insert ID found</a:t>
            </a:r>
          </a:p>
          <a:p>
            <a:pPr lvl="4"/>
            <a:r>
              <a:rPr lang="en-US" sz="1600" dirty="0"/>
              <a:t>Most likely explanation of NW consumption variation seen, but within expected limits.</a:t>
            </a:r>
          </a:p>
          <a:p>
            <a:pPr lvl="3"/>
            <a:r>
              <a:rPr lang="en-US" sz="1600" dirty="0"/>
              <a:t>One seal pack sectioned (suspected PTFE not bottomed out)</a:t>
            </a:r>
          </a:p>
          <a:p>
            <a:pPr lvl="4"/>
            <a:r>
              <a:rPr lang="en-US" sz="1600" dirty="0"/>
              <a:t>Potential gap/dead volume</a:t>
            </a:r>
          </a:p>
          <a:p>
            <a:pPr lvl="4"/>
            <a:r>
              <a:rPr lang="en-US" sz="1600" dirty="0"/>
              <a:t>Found correctly inserted and bottomed out</a:t>
            </a:r>
          </a:p>
          <a:p>
            <a:pPr lvl="2"/>
            <a:r>
              <a:rPr lang="en-US" sz="1600" dirty="0"/>
              <a:t>Suspected differences in new vs old seal pack is somehow applications related.</a:t>
            </a:r>
          </a:p>
          <a:p>
            <a:pPr lvl="2"/>
            <a:r>
              <a:rPr lang="en-US" sz="1600" dirty="0"/>
              <a:t>Excellent analysis and time frame put together by Chris P. for presentation</a:t>
            </a:r>
          </a:p>
          <a:p>
            <a:pPr lvl="3"/>
            <a:r>
              <a:rPr lang="en-US" sz="1600" dirty="0">
                <a:solidFill>
                  <a:srgbClr val="C00000"/>
                </a:solidFill>
              </a:rPr>
              <a:t>Awaiting field feedback of customer meeting</a:t>
            </a:r>
          </a:p>
          <a:p>
            <a:pPr lvl="4"/>
            <a:r>
              <a:rPr lang="en-US" sz="1600" dirty="0">
                <a:solidFill>
                  <a:srgbClr val="C00000"/>
                </a:solidFill>
              </a:rPr>
              <a:t>Actions to be determined, but presently delayed due to coronavirus</a:t>
            </a:r>
            <a:endParaRPr lang="en-US" sz="1600" dirty="0"/>
          </a:p>
          <a:p>
            <a:pPr marL="688975" lvl="3" indent="0">
              <a:buNone/>
            </a:pPr>
            <a:endParaRPr lang="en-US" dirty="0">
              <a:solidFill>
                <a:srgbClr val="FF0000"/>
              </a:solidFill>
            </a:endParaRPr>
          </a:p>
          <a:p>
            <a:pPr marL="688975" lvl="3" indent="0">
              <a:buNone/>
            </a:pPr>
            <a:endParaRPr lang="en-US" dirty="0">
              <a:solidFill>
                <a:srgbClr val="FF0000"/>
              </a:solidFill>
            </a:endParaRPr>
          </a:p>
          <a:p>
            <a:pPr lvl="2"/>
            <a:endParaRPr lang="en-US" dirty="0"/>
          </a:p>
          <a:p>
            <a:pPr marL="465138" lvl="2" indent="0">
              <a:buNone/>
            </a:pPr>
            <a:endParaRPr lang="en-US" dirty="0"/>
          </a:p>
          <a:p>
            <a:pPr marL="465138" lvl="2" indent="0">
              <a:buNone/>
            </a:pPr>
            <a:endParaRPr lang="en-US" dirty="0"/>
          </a:p>
          <a:p>
            <a:pPr marL="465138" lvl="2" indent="0">
              <a:buNone/>
            </a:pPr>
            <a:endParaRPr lang="en-US" dirty="0"/>
          </a:p>
        </p:txBody>
      </p:sp>
      <p:sp>
        <p:nvSpPr>
          <p:cNvPr id="3" name="Title 2"/>
          <p:cNvSpPr>
            <a:spLocks noGrp="1"/>
          </p:cNvSpPr>
          <p:nvPr>
            <p:ph type="title"/>
          </p:nvPr>
        </p:nvSpPr>
        <p:spPr/>
        <p:txBody>
          <a:bodyPr/>
          <a:lstStyle/>
          <a:p>
            <a:r>
              <a:rPr lang="en-US" dirty="0"/>
              <a:t>ACTION Items-Updates </a:t>
            </a:r>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0FFFA3-A2AD-4C65-9F6A-C27D78BC6936}"/>
              </a:ext>
            </a:extLst>
          </p:cNvPr>
          <p:cNvSpPr>
            <a:spLocks noGrp="1"/>
          </p:cNvSpPr>
          <p:nvPr>
            <p:ph type="body" idx="1"/>
          </p:nvPr>
        </p:nvSpPr>
        <p:spPr/>
        <p:txBody>
          <a:bodyPr/>
          <a:lstStyle/>
          <a:p>
            <a:r>
              <a:rPr lang="en-US" dirty="0"/>
              <a:t>Milford Returned Instrument Evaluations</a:t>
            </a:r>
          </a:p>
        </p:txBody>
      </p:sp>
    </p:spTree>
    <p:extLst>
      <p:ext uri="{BB962C8B-B14F-4D97-AF65-F5344CB8AC3E}">
        <p14:creationId xmlns:p14="http://schemas.microsoft.com/office/powerpoint/2010/main" val="3542544762"/>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7A47-7018-41FD-9A4A-C090368E906A}"/>
              </a:ext>
            </a:extLst>
          </p:cNvPr>
          <p:cNvSpPr>
            <a:spLocks noGrp="1"/>
          </p:cNvSpPr>
          <p:nvPr>
            <p:ph type="title"/>
          </p:nvPr>
        </p:nvSpPr>
        <p:spPr>
          <a:xfrm>
            <a:off x="139336" y="31468"/>
            <a:ext cx="6629400" cy="1005840"/>
          </a:xfrm>
        </p:spPr>
        <p:txBody>
          <a:bodyPr/>
          <a:lstStyle/>
          <a:p>
            <a:r>
              <a:rPr lang="en-US" dirty="0"/>
              <a:t>Milford Instrument Returns Project</a:t>
            </a:r>
          </a:p>
        </p:txBody>
      </p:sp>
      <p:sp>
        <p:nvSpPr>
          <p:cNvPr id="6" name="TextBox 5">
            <a:extLst>
              <a:ext uri="{FF2B5EF4-FFF2-40B4-BE49-F238E27FC236}">
                <a16:creationId xmlns:a16="http://schemas.microsoft.com/office/drawing/2014/main" id="{0E72E944-1F89-4799-B1EA-AFF7D76D3141}"/>
              </a:ext>
            </a:extLst>
          </p:cNvPr>
          <p:cNvSpPr txBox="1"/>
          <p:nvPr/>
        </p:nvSpPr>
        <p:spPr>
          <a:xfrm>
            <a:off x="457200" y="1219200"/>
            <a:ext cx="7758855" cy="954107"/>
          </a:xfrm>
          <a:prstGeom prst="rect">
            <a:avLst/>
          </a:prstGeom>
          <a:noFill/>
        </p:spPr>
        <p:txBody>
          <a:bodyPr wrap="none" rtlCol="0" anchor="t">
            <a:spAutoFit/>
          </a:bodyPr>
          <a:lstStyle/>
          <a:p>
            <a:r>
              <a:rPr lang="en-US" dirty="0">
                <a:latin typeface="Arial"/>
                <a:ea typeface="MS PGothic"/>
                <a:cs typeface="Arial"/>
              </a:rPr>
              <a:t>Run by the System Readiness Group in Milford, with the following goals:</a:t>
            </a:r>
          </a:p>
          <a:p>
            <a:endParaRPr lang="en-US" sz="800" dirty="0">
              <a:latin typeface="Arial"/>
              <a:ea typeface="MS PGothic"/>
              <a:cs typeface="Arial"/>
            </a:endParaRPr>
          </a:p>
          <a:p>
            <a:pPr marL="285750" indent="-285750">
              <a:buFont typeface="Arial" panose="020B0604020202020204" pitchFamily="34" charset="0"/>
              <a:buChar char="•"/>
            </a:pPr>
            <a:r>
              <a:rPr lang="en-US" dirty="0">
                <a:latin typeface="Arial"/>
                <a:ea typeface="MS PGothic"/>
                <a:cs typeface="Arial"/>
              </a:rPr>
              <a:t>Document and understand returns and perform evaluations, based on requests</a:t>
            </a:r>
          </a:p>
          <a:p>
            <a:pPr marL="285750" indent="-285750">
              <a:buFont typeface="Arial" panose="020B0604020202020204" pitchFamily="34" charset="0"/>
              <a:buChar char="•"/>
            </a:pPr>
            <a:r>
              <a:rPr lang="en-US" dirty="0">
                <a:latin typeface="Arial"/>
                <a:ea typeface="MS PGothic"/>
                <a:cs typeface="Arial"/>
              </a:rPr>
              <a:t>Standardize evaluation handling, using data to improve the customer experience </a:t>
            </a:r>
          </a:p>
        </p:txBody>
      </p:sp>
      <p:pic>
        <p:nvPicPr>
          <p:cNvPr id="3" name="Picture 2">
            <a:extLst>
              <a:ext uri="{FF2B5EF4-FFF2-40B4-BE49-F238E27FC236}">
                <a16:creationId xmlns:a16="http://schemas.microsoft.com/office/drawing/2014/main" id="{22AA902F-4764-47A7-8DC7-76BBE7BA7659}"/>
              </a:ext>
            </a:extLst>
          </p:cNvPr>
          <p:cNvPicPr>
            <a:picLocks noChangeAspect="1"/>
          </p:cNvPicPr>
          <p:nvPr/>
        </p:nvPicPr>
        <p:blipFill>
          <a:blip r:embed="rId2"/>
          <a:stretch>
            <a:fillRect/>
          </a:stretch>
        </p:blipFill>
        <p:spPr>
          <a:xfrm>
            <a:off x="394181" y="2323259"/>
            <a:ext cx="8355638" cy="4267200"/>
          </a:xfrm>
          <a:prstGeom prst="rect">
            <a:avLst/>
          </a:prstGeom>
        </p:spPr>
      </p:pic>
    </p:spTree>
    <p:extLst>
      <p:ext uri="{BB962C8B-B14F-4D97-AF65-F5344CB8AC3E}">
        <p14:creationId xmlns:p14="http://schemas.microsoft.com/office/powerpoint/2010/main" val="810991172"/>
      </p:ext>
    </p:extLst>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69320-FAE7-42C7-9903-A78A6A99543D}"/>
              </a:ext>
            </a:extLst>
          </p:cNvPr>
          <p:cNvSpPr>
            <a:spLocks noGrp="1"/>
          </p:cNvSpPr>
          <p:nvPr>
            <p:ph type="title"/>
          </p:nvPr>
        </p:nvSpPr>
        <p:spPr/>
        <p:txBody>
          <a:bodyPr/>
          <a:lstStyle/>
          <a:p>
            <a:r>
              <a:rPr lang="en-US" dirty="0"/>
              <a:t>Returns, Sorted by Quantity (August-Present)</a:t>
            </a:r>
          </a:p>
        </p:txBody>
      </p:sp>
      <p:pic>
        <p:nvPicPr>
          <p:cNvPr id="3" name="Picture 2">
            <a:extLst>
              <a:ext uri="{FF2B5EF4-FFF2-40B4-BE49-F238E27FC236}">
                <a16:creationId xmlns:a16="http://schemas.microsoft.com/office/drawing/2014/main" id="{44D3F79A-108C-4F0F-B1DE-CBA96BE36AA1}"/>
              </a:ext>
            </a:extLst>
          </p:cNvPr>
          <p:cNvPicPr>
            <a:picLocks noChangeAspect="1"/>
          </p:cNvPicPr>
          <p:nvPr/>
        </p:nvPicPr>
        <p:blipFill>
          <a:blip r:embed="rId2"/>
          <a:stretch>
            <a:fillRect/>
          </a:stretch>
        </p:blipFill>
        <p:spPr>
          <a:xfrm>
            <a:off x="381000" y="1371600"/>
            <a:ext cx="8534400" cy="4894729"/>
          </a:xfrm>
          <a:prstGeom prst="rect">
            <a:avLst/>
          </a:prstGeom>
        </p:spPr>
      </p:pic>
      <p:pic>
        <p:nvPicPr>
          <p:cNvPr id="5" name="Picture 4">
            <a:extLst>
              <a:ext uri="{FF2B5EF4-FFF2-40B4-BE49-F238E27FC236}">
                <a16:creationId xmlns:a16="http://schemas.microsoft.com/office/drawing/2014/main" id="{F2FD0000-931D-472E-85E4-69FAB78A0646}"/>
              </a:ext>
            </a:extLst>
          </p:cNvPr>
          <p:cNvPicPr>
            <a:picLocks noChangeAspect="1"/>
          </p:cNvPicPr>
          <p:nvPr/>
        </p:nvPicPr>
        <p:blipFill>
          <a:blip r:embed="rId3"/>
          <a:stretch>
            <a:fillRect/>
          </a:stretch>
        </p:blipFill>
        <p:spPr>
          <a:xfrm>
            <a:off x="2322108" y="1794310"/>
            <a:ext cx="3773892" cy="2320490"/>
          </a:xfrm>
          <a:prstGeom prst="rect">
            <a:avLst/>
          </a:prstGeom>
          <a:ln>
            <a:solidFill>
              <a:schemeClr val="accent1"/>
            </a:solidFill>
          </a:ln>
        </p:spPr>
      </p:pic>
      <p:cxnSp>
        <p:nvCxnSpPr>
          <p:cNvPr id="10" name="Straight Connector 9">
            <a:extLst>
              <a:ext uri="{FF2B5EF4-FFF2-40B4-BE49-F238E27FC236}">
                <a16:creationId xmlns:a16="http://schemas.microsoft.com/office/drawing/2014/main" id="{F8C91A9E-403E-48F9-8C4B-34C77A35E3F5}"/>
              </a:ext>
            </a:extLst>
          </p:cNvPr>
          <p:cNvCxnSpPr>
            <a:cxnSpLocks/>
          </p:cNvCxnSpPr>
          <p:nvPr/>
        </p:nvCxnSpPr>
        <p:spPr bwMode="auto">
          <a:xfrm flipV="1">
            <a:off x="6096000" y="1447800"/>
            <a:ext cx="838200" cy="34651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275FE0B-55AA-4371-B3E4-F67A7FB95910}"/>
              </a:ext>
            </a:extLst>
          </p:cNvPr>
          <p:cNvCxnSpPr>
            <a:cxnSpLocks/>
          </p:cNvCxnSpPr>
          <p:nvPr/>
        </p:nvCxnSpPr>
        <p:spPr bwMode="auto">
          <a:xfrm flipV="1">
            <a:off x="6096000" y="2286000"/>
            <a:ext cx="914400" cy="182880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03F9577-225D-465F-A4D6-27F10945BD1E}"/>
              </a:ext>
            </a:extLst>
          </p:cNvPr>
          <p:cNvSpPr/>
          <p:nvPr/>
        </p:nvSpPr>
        <p:spPr bwMode="auto">
          <a:xfrm>
            <a:off x="6128147" y="2055953"/>
            <a:ext cx="835449" cy="460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Verdana" pitchFamily="34" charset="0"/>
            </a:endParaRPr>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EC50E5D5-D736-4107-8271-C6546B7F4E36}"/>
                  </a:ext>
                </a:extLst>
              </p14:cNvPr>
              <p14:cNvContentPartPr/>
              <p14:nvPr/>
            </p14:nvContentPartPr>
            <p14:xfrm>
              <a:off x="6132090" y="3728547"/>
              <a:ext cx="74160" cy="133200"/>
            </p14:xfrm>
          </p:contentPart>
        </mc:Choice>
        <mc:Fallback xmlns="">
          <p:pic>
            <p:nvPicPr>
              <p:cNvPr id="12" name="Ink 11">
                <a:extLst>
                  <a:ext uri="{FF2B5EF4-FFF2-40B4-BE49-F238E27FC236}">
                    <a16:creationId xmlns:a16="http://schemas.microsoft.com/office/drawing/2014/main" id="{EC50E5D5-D736-4107-8271-C6546B7F4E36}"/>
                  </a:ext>
                </a:extLst>
              </p:cNvPr>
              <p:cNvPicPr/>
              <p:nvPr/>
            </p:nvPicPr>
            <p:blipFill>
              <a:blip r:embed="rId5"/>
              <a:stretch>
                <a:fillRect/>
              </a:stretch>
            </p:blipFill>
            <p:spPr>
              <a:xfrm>
                <a:off x="6114090" y="3710907"/>
                <a:ext cx="10980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8FF3A855-8D46-4552-B5D4-42ED5B4D1296}"/>
                  </a:ext>
                </a:extLst>
              </p14:cNvPr>
              <p14:cNvContentPartPr/>
              <p14:nvPr/>
            </p14:nvContentPartPr>
            <p14:xfrm>
              <a:off x="6123769" y="2618948"/>
              <a:ext cx="614160" cy="1188360"/>
            </p14:xfrm>
          </p:contentPart>
        </mc:Choice>
        <mc:Fallback xmlns="">
          <p:pic>
            <p:nvPicPr>
              <p:cNvPr id="15" name="Ink 14">
                <a:extLst>
                  <a:ext uri="{FF2B5EF4-FFF2-40B4-BE49-F238E27FC236}">
                    <a16:creationId xmlns:a16="http://schemas.microsoft.com/office/drawing/2014/main" id="{8FF3A855-8D46-4552-B5D4-42ED5B4D1296}"/>
                  </a:ext>
                </a:extLst>
              </p:cNvPr>
              <p:cNvPicPr/>
              <p:nvPr/>
            </p:nvPicPr>
            <p:blipFill>
              <a:blip r:embed="rId7"/>
              <a:stretch>
                <a:fillRect/>
              </a:stretch>
            </p:blipFill>
            <p:spPr>
              <a:xfrm>
                <a:off x="6105769" y="2600948"/>
                <a:ext cx="649800" cy="1224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AE631A3F-86A1-427E-BE57-CDEF86BECBFD}"/>
                  </a:ext>
                </a:extLst>
              </p14:cNvPr>
              <p14:cNvContentPartPr/>
              <p14:nvPr/>
            </p14:nvContentPartPr>
            <p14:xfrm>
              <a:off x="6216649" y="3045548"/>
              <a:ext cx="299160" cy="755280"/>
            </p14:xfrm>
          </p:contentPart>
        </mc:Choice>
        <mc:Fallback xmlns="">
          <p:pic>
            <p:nvPicPr>
              <p:cNvPr id="16" name="Ink 15">
                <a:extLst>
                  <a:ext uri="{FF2B5EF4-FFF2-40B4-BE49-F238E27FC236}">
                    <a16:creationId xmlns:a16="http://schemas.microsoft.com/office/drawing/2014/main" id="{AE631A3F-86A1-427E-BE57-CDEF86BECBFD}"/>
                  </a:ext>
                </a:extLst>
              </p:cNvPr>
              <p:cNvPicPr/>
              <p:nvPr/>
            </p:nvPicPr>
            <p:blipFill>
              <a:blip r:embed="rId9"/>
              <a:stretch>
                <a:fillRect/>
              </a:stretch>
            </p:blipFill>
            <p:spPr>
              <a:xfrm>
                <a:off x="6199009" y="3027548"/>
                <a:ext cx="334800" cy="790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4BA89DDB-B847-48DE-AA96-A9FBBE76A0DE}"/>
                  </a:ext>
                </a:extLst>
              </p14:cNvPr>
              <p14:cNvContentPartPr/>
              <p14:nvPr/>
            </p14:nvContentPartPr>
            <p14:xfrm>
              <a:off x="6734329" y="2633348"/>
              <a:ext cx="73800" cy="1440"/>
            </p14:xfrm>
          </p:contentPart>
        </mc:Choice>
        <mc:Fallback xmlns="">
          <p:pic>
            <p:nvPicPr>
              <p:cNvPr id="17" name="Ink 16">
                <a:extLst>
                  <a:ext uri="{FF2B5EF4-FFF2-40B4-BE49-F238E27FC236}">
                    <a16:creationId xmlns:a16="http://schemas.microsoft.com/office/drawing/2014/main" id="{4BA89DDB-B847-48DE-AA96-A9FBBE76A0DE}"/>
                  </a:ext>
                </a:extLst>
              </p:cNvPr>
              <p:cNvPicPr/>
              <p:nvPr/>
            </p:nvPicPr>
            <p:blipFill>
              <a:blip r:embed="rId11"/>
              <a:stretch>
                <a:fillRect/>
              </a:stretch>
            </p:blipFill>
            <p:spPr>
              <a:xfrm>
                <a:off x="6716689" y="2615708"/>
                <a:ext cx="10944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 name="Ink 17">
                <a:extLst>
                  <a:ext uri="{FF2B5EF4-FFF2-40B4-BE49-F238E27FC236}">
                    <a16:creationId xmlns:a16="http://schemas.microsoft.com/office/drawing/2014/main" id="{7DBE48F1-7522-4ED7-A252-121D04A6D687}"/>
                  </a:ext>
                </a:extLst>
              </p14:cNvPr>
              <p14:cNvContentPartPr/>
              <p14:nvPr/>
            </p14:nvContentPartPr>
            <p14:xfrm>
              <a:off x="6671689" y="2629748"/>
              <a:ext cx="134280" cy="10080"/>
            </p14:xfrm>
          </p:contentPart>
        </mc:Choice>
        <mc:Fallback xmlns="">
          <p:pic>
            <p:nvPicPr>
              <p:cNvPr id="18" name="Ink 17">
                <a:extLst>
                  <a:ext uri="{FF2B5EF4-FFF2-40B4-BE49-F238E27FC236}">
                    <a16:creationId xmlns:a16="http://schemas.microsoft.com/office/drawing/2014/main" id="{7DBE48F1-7522-4ED7-A252-121D04A6D687}"/>
                  </a:ext>
                </a:extLst>
              </p:cNvPr>
              <p:cNvPicPr/>
              <p:nvPr/>
            </p:nvPicPr>
            <p:blipFill>
              <a:blip r:embed="rId13"/>
              <a:stretch>
                <a:fillRect/>
              </a:stretch>
            </p:blipFill>
            <p:spPr>
              <a:xfrm>
                <a:off x="6653689" y="2611748"/>
                <a:ext cx="16992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9" name="Ink 18">
                <a:extLst>
                  <a:ext uri="{FF2B5EF4-FFF2-40B4-BE49-F238E27FC236}">
                    <a16:creationId xmlns:a16="http://schemas.microsoft.com/office/drawing/2014/main" id="{5545B338-2BDD-4101-9BC3-85BBD1228B5A}"/>
                  </a:ext>
                </a:extLst>
              </p14:cNvPr>
              <p14:cNvContentPartPr/>
              <p14:nvPr/>
            </p14:nvContentPartPr>
            <p14:xfrm>
              <a:off x="6125029" y="1493408"/>
              <a:ext cx="856080" cy="1180440"/>
            </p14:xfrm>
          </p:contentPart>
        </mc:Choice>
        <mc:Fallback xmlns="">
          <p:pic>
            <p:nvPicPr>
              <p:cNvPr id="19" name="Ink 18">
                <a:extLst>
                  <a:ext uri="{FF2B5EF4-FFF2-40B4-BE49-F238E27FC236}">
                    <a16:creationId xmlns:a16="http://schemas.microsoft.com/office/drawing/2014/main" id="{5545B338-2BDD-4101-9BC3-85BBD1228B5A}"/>
                  </a:ext>
                </a:extLst>
              </p:cNvPr>
              <p:cNvPicPr/>
              <p:nvPr/>
            </p:nvPicPr>
            <p:blipFill>
              <a:blip r:embed="rId15"/>
              <a:stretch>
                <a:fillRect/>
              </a:stretch>
            </p:blipFill>
            <p:spPr>
              <a:xfrm>
                <a:off x="6107389" y="1475768"/>
                <a:ext cx="891720" cy="1216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k 20">
                <a:extLst>
                  <a:ext uri="{FF2B5EF4-FFF2-40B4-BE49-F238E27FC236}">
                    <a16:creationId xmlns:a16="http://schemas.microsoft.com/office/drawing/2014/main" id="{1D1729DA-2115-4E6C-BAB3-217D1011D80A}"/>
                  </a:ext>
                </a:extLst>
              </p14:cNvPr>
              <p14:cNvContentPartPr/>
              <p14:nvPr/>
            </p14:nvContentPartPr>
            <p14:xfrm>
              <a:off x="6124309" y="2642888"/>
              <a:ext cx="144720" cy="22320"/>
            </p14:xfrm>
          </p:contentPart>
        </mc:Choice>
        <mc:Fallback xmlns="">
          <p:pic>
            <p:nvPicPr>
              <p:cNvPr id="21" name="Ink 20">
                <a:extLst>
                  <a:ext uri="{FF2B5EF4-FFF2-40B4-BE49-F238E27FC236}">
                    <a16:creationId xmlns:a16="http://schemas.microsoft.com/office/drawing/2014/main" id="{1D1729DA-2115-4E6C-BAB3-217D1011D80A}"/>
                  </a:ext>
                </a:extLst>
              </p:cNvPr>
              <p:cNvPicPr/>
              <p:nvPr/>
            </p:nvPicPr>
            <p:blipFill>
              <a:blip r:embed="rId17"/>
              <a:stretch>
                <a:fillRect/>
              </a:stretch>
            </p:blipFill>
            <p:spPr>
              <a:xfrm>
                <a:off x="6106669" y="2625248"/>
                <a:ext cx="180360" cy="57960"/>
              </a:xfrm>
              <a:prstGeom prst="rect">
                <a:avLst/>
              </a:prstGeom>
            </p:spPr>
          </p:pic>
        </mc:Fallback>
      </mc:AlternateContent>
      <p:sp>
        <p:nvSpPr>
          <p:cNvPr id="4" name="Right Brace 3">
            <a:extLst>
              <a:ext uri="{FF2B5EF4-FFF2-40B4-BE49-F238E27FC236}">
                <a16:creationId xmlns:a16="http://schemas.microsoft.com/office/drawing/2014/main" id="{50E14A6C-5DCB-4EED-88A7-BC466D20C1E5}"/>
              </a:ext>
            </a:extLst>
          </p:cNvPr>
          <p:cNvSpPr/>
          <p:nvPr/>
        </p:nvSpPr>
        <p:spPr bwMode="auto">
          <a:xfrm rot="5400000">
            <a:off x="936832" y="5844968"/>
            <a:ext cx="488535" cy="990600"/>
          </a:xfrm>
          <a:prstGeom prst="rightBrace">
            <a:avLst/>
          </a:prstGeom>
          <a:noFill/>
          <a:ln w="15875">
            <a:solidFill>
              <a:srgbClr val="C00000"/>
            </a:solidFill>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3018648729"/>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7A47-7018-41FD-9A4A-C090368E906A}"/>
              </a:ext>
            </a:extLst>
          </p:cNvPr>
          <p:cNvSpPr>
            <a:spLocks noGrp="1"/>
          </p:cNvSpPr>
          <p:nvPr>
            <p:ph type="title"/>
          </p:nvPr>
        </p:nvSpPr>
        <p:spPr>
          <a:xfrm>
            <a:off x="139336" y="31468"/>
            <a:ext cx="6629400" cy="1005840"/>
          </a:xfrm>
        </p:spPr>
        <p:txBody>
          <a:bodyPr/>
          <a:lstStyle/>
          <a:p>
            <a:r>
              <a:rPr lang="en-US" dirty="0"/>
              <a:t>LC Instrument Returns Project (new data this month)</a:t>
            </a:r>
          </a:p>
        </p:txBody>
      </p:sp>
      <p:pic>
        <p:nvPicPr>
          <p:cNvPr id="4" name="Picture 3">
            <a:extLst>
              <a:ext uri="{FF2B5EF4-FFF2-40B4-BE49-F238E27FC236}">
                <a16:creationId xmlns:a16="http://schemas.microsoft.com/office/drawing/2014/main" id="{6D05C4C3-94D7-42AF-95D9-B56FA9D722C4}"/>
              </a:ext>
            </a:extLst>
          </p:cNvPr>
          <p:cNvPicPr>
            <a:picLocks noChangeAspect="1"/>
          </p:cNvPicPr>
          <p:nvPr/>
        </p:nvPicPr>
        <p:blipFill>
          <a:blip r:embed="rId2"/>
          <a:stretch>
            <a:fillRect/>
          </a:stretch>
        </p:blipFill>
        <p:spPr>
          <a:xfrm>
            <a:off x="236661" y="1042830"/>
            <a:ext cx="5249739" cy="3196112"/>
          </a:xfrm>
          <a:prstGeom prst="rect">
            <a:avLst/>
          </a:prstGeom>
        </p:spPr>
      </p:pic>
      <p:pic>
        <p:nvPicPr>
          <p:cNvPr id="3" name="Picture 2">
            <a:extLst>
              <a:ext uri="{FF2B5EF4-FFF2-40B4-BE49-F238E27FC236}">
                <a16:creationId xmlns:a16="http://schemas.microsoft.com/office/drawing/2014/main" id="{17158B2F-F135-4157-8BB9-22578030BD63}"/>
              </a:ext>
            </a:extLst>
          </p:cNvPr>
          <p:cNvPicPr>
            <a:picLocks noChangeAspect="1"/>
          </p:cNvPicPr>
          <p:nvPr/>
        </p:nvPicPr>
        <p:blipFill>
          <a:blip r:embed="rId3"/>
          <a:stretch>
            <a:fillRect/>
          </a:stretch>
        </p:blipFill>
        <p:spPr>
          <a:xfrm>
            <a:off x="3657600" y="4038600"/>
            <a:ext cx="5249739" cy="2614141"/>
          </a:xfrm>
          <a:prstGeom prst="rect">
            <a:avLst/>
          </a:prstGeom>
        </p:spPr>
      </p:pic>
      <p:sp>
        <p:nvSpPr>
          <p:cNvPr id="6" name="TextBox 5">
            <a:extLst>
              <a:ext uri="{FF2B5EF4-FFF2-40B4-BE49-F238E27FC236}">
                <a16:creationId xmlns:a16="http://schemas.microsoft.com/office/drawing/2014/main" id="{8920FCD6-8584-4B26-A50C-DC6CC1A4935E}"/>
              </a:ext>
            </a:extLst>
          </p:cNvPr>
          <p:cNvSpPr txBox="1"/>
          <p:nvPr/>
        </p:nvSpPr>
        <p:spPr>
          <a:xfrm>
            <a:off x="6019800" y="2269202"/>
            <a:ext cx="2989921" cy="338554"/>
          </a:xfrm>
          <a:prstGeom prst="rect">
            <a:avLst/>
          </a:prstGeom>
          <a:noFill/>
        </p:spPr>
        <p:txBody>
          <a:bodyPr wrap="none" rtlCol="0">
            <a:spAutoFit/>
          </a:bodyPr>
          <a:lstStyle/>
          <a:p>
            <a:r>
              <a:rPr lang="en-US" dirty="0">
                <a:latin typeface="Arial"/>
                <a:cs typeface="Arial"/>
              </a:rPr>
              <a:t>Returns by Installation Country</a:t>
            </a:r>
          </a:p>
        </p:txBody>
      </p:sp>
      <p:sp>
        <p:nvSpPr>
          <p:cNvPr id="7" name="TextBox 6">
            <a:extLst>
              <a:ext uri="{FF2B5EF4-FFF2-40B4-BE49-F238E27FC236}">
                <a16:creationId xmlns:a16="http://schemas.microsoft.com/office/drawing/2014/main" id="{122663E8-4CE6-4131-8A9C-ADA4DD1DEA4B}"/>
              </a:ext>
            </a:extLst>
          </p:cNvPr>
          <p:cNvSpPr txBox="1"/>
          <p:nvPr/>
        </p:nvSpPr>
        <p:spPr>
          <a:xfrm>
            <a:off x="207537" y="5334000"/>
            <a:ext cx="2945037" cy="338554"/>
          </a:xfrm>
          <a:prstGeom prst="rect">
            <a:avLst/>
          </a:prstGeom>
          <a:noFill/>
        </p:spPr>
        <p:txBody>
          <a:bodyPr wrap="none" rtlCol="0">
            <a:spAutoFit/>
          </a:bodyPr>
          <a:lstStyle/>
          <a:p>
            <a:r>
              <a:rPr lang="en-US" dirty="0">
                <a:latin typeface="Arial"/>
                <a:cs typeface="Arial"/>
              </a:rPr>
              <a:t>Returns by Manufacturing Site</a:t>
            </a:r>
          </a:p>
        </p:txBody>
      </p:sp>
      <p:sp>
        <p:nvSpPr>
          <p:cNvPr id="10" name="Arrow: Left 9">
            <a:extLst>
              <a:ext uri="{FF2B5EF4-FFF2-40B4-BE49-F238E27FC236}">
                <a16:creationId xmlns:a16="http://schemas.microsoft.com/office/drawing/2014/main" id="{4884CBAD-9923-49BA-A5D6-4298A087F9CF}"/>
              </a:ext>
            </a:extLst>
          </p:cNvPr>
          <p:cNvSpPr/>
          <p:nvPr/>
        </p:nvSpPr>
        <p:spPr bwMode="auto">
          <a:xfrm flipH="1">
            <a:off x="3132766" y="5403106"/>
            <a:ext cx="380999" cy="226141"/>
          </a:xfrm>
          <a:prstGeom prst="leftArrow">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Verdana" pitchFamily="34" charset="0"/>
            </a:endParaRPr>
          </a:p>
        </p:txBody>
      </p:sp>
      <p:sp>
        <p:nvSpPr>
          <p:cNvPr id="11" name="Arrow: Left 10">
            <a:extLst>
              <a:ext uri="{FF2B5EF4-FFF2-40B4-BE49-F238E27FC236}">
                <a16:creationId xmlns:a16="http://schemas.microsoft.com/office/drawing/2014/main" id="{24BC3E23-7FBB-4306-AEE1-86CB83E936D2}"/>
              </a:ext>
            </a:extLst>
          </p:cNvPr>
          <p:cNvSpPr/>
          <p:nvPr/>
        </p:nvSpPr>
        <p:spPr bwMode="auto">
          <a:xfrm rot="10800000" flipH="1">
            <a:off x="5638801" y="2325408"/>
            <a:ext cx="380999" cy="226141"/>
          </a:xfrm>
          <a:prstGeom prst="leftArrow">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Verdana" pitchFamily="34" charset="0"/>
            </a:endParaRPr>
          </a:p>
        </p:txBody>
      </p:sp>
      <p:sp>
        <p:nvSpPr>
          <p:cNvPr id="13" name="TextBox 12">
            <a:extLst>
              <a:ext uri="{FF2B5EF4-FFF2-40B4-BE49-F238E27FC236}">
                <a16:creationId xmlns:a16="http://schemas.microsoft.com/office/drawing/2014/main" id="{C2362923-C5F4-402E-9E27-A61B798D797B}"/>
              </a:ext>
            </a:extLst>
          </p:cNvPr>
          <p:cNvSpPr txBox="1"/>
          <p:nvPr/>
        </p:nvSpPr>
        <p:spPr>
          <a:xfrm>
            <a:off x="5638801" y="1384503"/>
            <a:ext cx="3409019" cy="338554"/>
          </a:xfrm>
          <a:prstGeom prst="rect">
            <a:avLst/>
          </a:prstGeom>
          <a:noFill/>
        </p:spPr>
        <p:txBody>
          <a:bodyPr wrap="square" rtlCol="0">
            <a:spAutoFit/>
          </a:bodyPr>
          <a:lstStyle/>
          <a:p>
            <a:pPr algn="ctr"/>
            <a:r>
              <a:rPr lang="en-US" dirty="0">
                <a:solidFill>
                  <a:schemeClr val="tx1">
                    <a:lumMod val="65000"/>
                    <a:lumOff val="35000"/>
                  </a:schemeClr>
                </a:solidFill>
                <a:latin typeface="Arial"/>
                <a:cs typeface="Arial"/>
              </a:rPr>
              <a:t>(includes all returns since August)</a:t>
            </a:r>
          </a:p>
        </p:txBody>
      </p:sp>
    </p:spTree>
    <p:extLst>
      <p:ext uri="{BB962C8B-B14F-4D97-AF65-F5344CB8AC3E}">
        <p14:creationId xmlns:p14="http://schemas.microsoft.com/office/powerpoint/2010/main" val="3232997108"/>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7A47-7018-41FD-9A4A-C090368E906A}"/>
              </a:ext>
            </a:extLst>
          </p:cNvPr>
          <p:cNvSpPr>
            <a:spLocks noGrp="1"/>
          </p:cNvSpPr>
          <p:nvPr>
            <p:ph type="title"/>
          </p:nvPr>
        </p:nvSpPr>
        <p:spPr>
          <a:xfrm>
            <a:off x="139336" y="31468"/>
            <a:ext cx="6629400" cy="1005840"/>
          </a:xfrm>
        </p:spPr>
        <p:txBody>
          <a:bodyPr/>
          <a:lstStyle/>
          <a:p>
            <a:r>
              <a:rPr lang="en-US" dirty="0"/>
              <a:t>LC Instrument Return Metrics, 2020</a:t>
            </a:r>
          </a:p>
        </p:txBody>
      </p:sp>
      <p:pic>
        <p:nvPicPr>
          <p:cNvPr id="3" name="Picture 2">
            <a:extLst>
              <a:ext uri="{FF2B5EF4-FFF2-40B4-BE49-F238E27FC236}">
                <a16:creationId xmlns:a16="http://schemas.microsoft.com/office/drawing/2014/main" id="{F5B8B46C-1220-4D6B-A895-1C70B4277E66}"/>
              </a:ext>
            </a:extLst>
          </p:cNvPr>
          <p:cNvPicPr>
            <a:picLocks noChangeAspect="1"/>
          </p:cNvPicPr>
          <p:nvPr/>
        </p:nvPicPr>
        <p:blipFill>
          <a:blip r:embed="rId2"/>
          <a:stretch>
            <a:fillRect/>
          </a:stretch>
        </p:blipFill>
        <p:spPr>
          <a:xfrm>
            <a:off x="139336" y="1220080"/>
            <a:ext cx="4521710" cy="3124200"/>
          </a:xfrm>
          <a:prstGeom prst="rect">
            <a:avLst/>
          </a:prstGeom>
        </p:spPr>
      </p:pic>
      <p:pic>
        <p:nvPicPr>
          <p:cNvPr id="6" name="Picture 5">
            <a:extLst>
              <a:ext uri="{FF2B5EF4-FFF2-40B4-BE49-F238E27FC236}">
                <a16:creationId xmlns:a16="http://schemas.microsoft.com/office/drawing/2014/main" id="{653460AF-3A5E-4E6E-961F-B7739EB07A80}"/>
              </a:ext>
            </a:extLst>
          </p:cNvPr>
          <p:cNvPicPr>
            <a:picLocks noChangeAspect="1"/>
          </p:cNvPicPr>
          <p:nvPr/>
        </p:nvPicPr>
        <p:blipFill>
          <a:blip r:embed="rId3"/>
          <a:stretch>
            <a:fillRect/>
          </a:stretch>
        </p:blipFill>
        <p:spPr>
          <a:xfrm>
            <a:off x="4191000" y="3352800"/>
            <a:ext cx="4813664" cy="3199520"/>
          </a:xfrm>
          <a:prstGeom prst="rect">
            <a:avLst/>
          </a:prstGeom>
        </p:spPr>
      </p:pic>
      <p:sp>
        <p:nvSpPr>
          <p:cNvPr id="5" name="TextBox 4">
            <a:extLst>
              <a:ext uri="{FF2B5EF4-FFF2-40B4-BE49-F238E27FC236}">
                <a16:creationId xmlns:a16="http://schemas.microsoft.com/office/drawing/2014/main" id="{CAC5A38C-94B7-42B6-B2EB-B5439046413B}"/>
              </a:ext>
            </a:extLst>
          </p:cNvPr>
          <p:cNvSpPr txBox="1"/>
          <p:nvPr/>
        </p:nvSpPr>
        <p:spPr>
          <a:xfrm>
            <a:off x="5181600" y="2025777"/>
            <a:ext cx="3733800" cy="338554"/>
          </a:xfrm>
          <a:prstGeom prst="rect">
            <a:avLst/>
          </a:prstGeom>
          <a:noFill/>
        </p:spPr>
        <p:txBody>
          <a:bodyPr wrap="square" rtlCol="0">
            <a:spAutoFit/>
          </a:bodyPr>
          <a:lstStyle/>
          <a:p>
            <a:r>
              <a:rPr lang="en-US" dirty="0">
                <a:latin typeface="Arial"/>
                <a:cs typeface="Arial"/>
              </a:rPr>
              <a:t>Returns by Instrument Type</a:t>
            </a:r>
          </a:p>
        </p:txBody>
      </p:sp>
      <p:sp>
        <p:nvSpPr>
          <p:cNvPr id="7" name="TextBox 6">
            <a:extLst>
              <a:ext uri="{FF2B5EF4-FFF2-40B4-BE49-F238E27FC236}">
                <a16:creationId xmlns:a16="http://schemas.microsoft.com/office/drawing/2014/main" id="{59D7AA75-2C9A-4540-A708-A8FC24162C1E}"/>
              </a:ext>
            </a:extLst>
          </p:cNvPr>
          <p:cNvSpPr txBox="1"/>
          <p:nvPr/>
        </p:nvSpPr>
        <p:spPr>
          <a:xfrm>
            <a:off x="1219200" y="5275432"/>
            <a:ext cx="2438400" cy="338554"/>
          </a:xfrm>
          <a:prstGeom prst="rect">
            <a:avLst/>
          </a:prstGeom>
          <a:noFill/>
        </p:spPr>
        <p:txBody>
          <a:bodyPr wrap="square" rtlCol="0">
            <a:spAutoFit/>
          </a:bodyPr>
          <a:lstStyle/>
          <a:p>
            <a:r>
              <a:rPr lang="en-US" dirty="0">
                <a:latin typeface="Arial"/>
                <a:cs typeface="Arial"/>
              </a:rPr>
              <a:t>Root Cause by Category</a:t>
            </a:r>
          </a:p>
        </p:txBody>
      </p:sp>
      <p:sp>
        <p:nvSpPr>
          <p:cNvPr id="9" name="Arrow: Left 8">
            <a:extLst>
              <a:ext uri="{FF2B5EF4-FFF2-40B4-BE49-F238E27FC236}">
                <a16:creationId xmlns:a16="http://schemas.microsoft.com/office/drawing/2014/main" id="{2C641DC4-35FE-4604-8D2D-1375994B34AF}"/>
              </a:ext>
            </a:extLst>
          </p:cNvPr>
          <p:cNvSpPr/>
          <p:nvPr/>
        </p:nvSpPr>
        <p:spPr bwMode="auto">
          <a:xfrm flipH="1">
            <a:off x="3628561" y="5331639"/>
            <a:ext cx="380999" cy="226141"/>
          </a:xfrm>
          <a:prstGeom prst="leftArrow">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Verdana" pitchFamily="34" charset="0"/>
            </a:endParaRPr>
          </a:p>
        </p:txBody>
      </p:sp>
      <p:sp>
        <p:nvSpPr>
          <p:cNvPr id="10" name="Arrow: Left 9">
            <a:extLst>
              <a:ext uri="{FF2B5EF4-FFF2-40B4-BE49-F238E27FC236}">
                <a16:creationId xmlns:a16="http://schemas.microsoft.com/office/drawing/2014/main" id="{74F74A43-BAD0-49B7-9A11-3EE659535C66}"/>
              </a:ext>
            </a:extLst>
          </p:cNvPr>
          <p:cNvSpPr/>
          <p:nvPr/>
        </p:nvSpPr>
        <p:spPr bwMode="auto">
          <a:xfrm rot="10800000" flipH="1">
            <a:off x="4800600" y="2086400"/>
            <a:ext cx="380999" cy="226141"/>
          </a:xfrm>
          <a:prstGeom prst="leftArrow">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Verdana" pitchFamily="34" charset="0"/>
            </a:endParaRPr>
          </a:p>
        </p:txBody>
      </p:sp>
      <p:sp>
        <p:nvSpPr>
          <p:cNvPr id="11" name="TextBox 10">
            <a:extLst>
              <a:ext uri="{FF2B5EF4-FFF2-40B4-BE49-F238E27FC236}">
                <a16:creationId xmlns:a16="http://schemas.microsoft.com/office/drawing/2014/main" id="{7BF6E2D3-4AA9-44DC-8364-A1A36F8E7D95}"/>
              </a:ext>
            </a:extLst>
          </p:cNvPr>
          <p:cNvSpPr txBox="1"/>
          <p:nvPr/>
        </p:nvSpPr>
        <p:spPr>
          <a:xfrm>
            <a:off x="5321152" y="2297941"/>
            <a:ext cx="2375048" cy="338554"/>
          </a:xfrm>
          <a:prstGeom prst="rect">
            <a:avLst/>
          </a:prstGeom>
          <a:noFill/>
        </p:spPr>
        <p:txBody>
          <a:bodyPr wrap="square" rtlCol="0">
            <a:spAutoFit/>
          </a:bodyPr>
          <a:lstStyle/>
          <a:p>
            <a:pPr algn="ctr"/>
            <a:r>
              <a:rPr lang="en-US" dirty="0">
                <a:solidFill>
                  <a:schemeClr val="tx1">
                    <a:lumMod val="50000"/>
                    <a:lumOff val="50000"/>
                  </a:schemeClr>
                </a:solidFill>
                <a:latin typeface="Arial"/>
                <a:cs typeface="Arial"/>
              </a:rPr>
              <a:t>(and Evaluation Stats)</a:t>
            </a:r>
          </a:p>
        </p:txBody>
      </p:sp>
    </p:spTree>
    <p:extLst>
      <p:ext uri="{BB962C8B-B14F-4D97-AF65-F5344CB8AC3E}">
        <p14:creationId xmlns:p14="http://schemas.microsoft.com/office/powerpoint/2010/main" val="2844134769"/>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2C4DE-00FF-433C-8FAA-CF4BE1AB9EF5}"/>
              </a:ext>
            </a:extLst>
          </p:cNvPr>
          <p:cNvSpPr>
            <a:spLocks noGrp="1"/>
          </p:cNvSpPr>
          <p:nvPr>
            <p:ph type="title"/>
          </p:nvPr>
        </p:nvSpPr>
        <p:spPr>
          <a:xfrm>
            <a:off x="228600" y="31468"/>
            <a:ext cx="7010400" cy="1263932"/>
          </a:xfrm>
        </p:spPr>
        <p:txBody>
          <a:bodyPr/>
          <a:lstStyle/>
          <a:p>
            <a:r>
              <a:rPr lang="en-US" dirty="0"/>
              <a:t>Recent Evaluations </a:t>
            </a:r>
            <a:br>
              <a:rPr lang="en-US" dirty="0"/>
            </a:br>
            <a:r>
              <a:rPr lang="en-US" sz="1800" dirty="0"/>
              <a:t>(Alliance &amp; Pump Products):</a:t>
            </a:r>
          </a:p>
        </p:txBody>
      </p:sp>
      <p:sp>
        <p:nvSpPr>
          <p:cNvPr id="3" name="TextBox 2">
            <a:extLst>
              <a:ext uri="{FF2B5EF4-FFF2-40B4-BE49-F238E27FC236}">
                <a16:creationId xmlns:a16="http://schemas.microsoft.com/office/drawing/2014/main" id="{33946FD5-27F6-4C72-B70C-9C81541591E0}"/>
              </a:ext>
            </a:extLst>
          </p:cNvPr>
          <p:cNvSpPr txBox="1"/>
          <p:nvPr/>
        </p:nvSpPr>
        <p:spPr>
          <a:xfrm>
            <a:off x="381000" y="1219200"/>
            <a:ext cx="8610600" cy="7078861"/>
          </a:xfrm>
          <a:prstGeom prst="rect">
            <a:avLst/>
          </a:prstGeom>
          <a:noFill/>
        </p:spPr>
        <p:txBody>
          <a:bodyPr wrap="square" rtlCol="0">
            <a:spAutoFit/>
          </a:bodyPr>
          <a:lstStyle/>
          <a:p>
            <a:endParaRPr lang="en-US" sz="1400" dirty="0">
              <a:latin typeface="Arial"/>
              <a:cs typeface="Arial"/>
            </a:endParaRPr>
          </a:p>
          <a:p>
            <a:endParaRPr lang="en-US" sz="1400" dirty="0">
              <a:latin typeface="Arial"/>
              <a:cs typeface="Arial"/>
            </a:endParaRPr>
          </a:p>
          <a:p>
            <a:endParaRPr lang="en-US" sz="1400" dirty="0">
              <a:latin typeface="Arial"/>
              <a:cs typeface="Arial"/>
            </a:endParaRPr>
          </a:p>
          <a:p>
            <a:r>
              <a:rPr lang="en-US" sz="1400" dirty="0">
                <a:latin typeface="Arial"/>
                <a:cs typeface="Arial"/>
              </a:rPr>
              <a:t>No recent Alliance or pump product evaluations</a:t>
            </a:r>
          </a:p>
          <a:p>
            <a:endParaRPr lang="en-US" sz="1400" dirty="0">
              <a:latin typeface="Arial"/>
              <a:cs typeface="Arial"/>
            </a:endParaRPr>
          </a:p>
          <a:p>
            <a:endParaRPr lang="en-US" sz="1400" dirty="0">
              <a:latin typeface="Arial"/>
              <a:cs typeface="Arial"/>
            </a:endParaRPr>
          </a:p>
          <a:p>
            <a:endParaRPr lang="en-US" sz="1400" dirty="0">
              <a:latin typeface="Arial"/>
              <a:cs typeface="Arial"/>
            </a:endParaRPr>
          </a:p>
          <a:p>
            <a:r>
              <a:rPr lang="en-US" sz="1400" dirty="0">
                <a:solidFill>
                  <a:schemeClr val="tx1">
                    <a:lumMod val="50000"/>
                    <a:lumOff val="50000"/>
                  </a:schemeClr>
                </a:solidFill>
                <a:latin typeface="Arial"/>
                <a:cs typeface="Arial"/>
              </a:rPr>
              <a:t>(with System Readiness off-site, little failure analysis has been conducted lately)  </a:t>
            </a:r>
          </a:p>
          <a:p>
            <a:endParaRPr lang="en-US" sz="1400" dirty="0">
              <a:latin typeface="Arial"/>
              <a:cs typeface="Arial"/>
            </a:endParaRPr>
          </a:p>
          <a:p>
            <a:endParaRPr lang="en-US" sz="1400" dirty="0">
              <a:latin typeface="Arial"/>
              <a:cs typeface="Arial"/>
            </a:endParaRPr>
          </a:p>
          <a:p>
            <a:endParaRPr lang="en-US" sz="1400" dirty="0">
              <a:latin typeface="Arial"/>
              <a:cs typeface="Arial"/>
            </a:endParaRPr>
          </a:p>
          <a:p>
            <a:r>
              <a:rPr lang="en-US" sz="1400" dirty="0">
                <a:latin typeface="Arial"/>
                <a:cs typeface="Arial"/>
              </a:rPr>
              <a:t>The following have been removed from receiving (for anticipated request)</a:t>
            </a:r>
          </a:p>
          <a:p>
            <a:pPr marL="285750" indent="-285750">
              <a:buFont typeface="Arial" panose="020B0604020202020204" pitchFamily="34" charset="0"/>
              <a:buChar char="•"/>
            </a:pPr>
            <a:r>
              <a:rPr lang="en-US" sz="1400" dirty="0">
                <a:latin typeface="Arial"/>
                <a:cs typeface="Arial"/>
              </a:rPr>
              <a:t> 2695 Separations Module, – pressure drops during run, Day 91-365 Failure</a:t>
            </a:r>
          </a:p>
          <a:p>
            <a:endParaRPr lang="en-US" sz="1400" dirty="0">
              <a:latin typeface="Arial"/>
              <a:cs typeface="Arial"/>
            </a:endParaRPr>
          </a:p>
          <a:p>
            <a:endParaRPr lang="en-US" sz="1400" dirty="0">
              <a:latin typeface="Arial"/>
              <a:cs typeface="Arial"/>
            </a:endParaRPr>
          </a:p>
          <a:p>
            <a:endParaRPr lang="en-US" sz="1400" dirty="0">
              <a:latin typeface="Arial"/>
              <a:cs typeface="Arial"/>
            </a:endParaRPr>
          </a:p>
          <a:p>
            <a:endParaRPr lang="en-US" sz="1400" dirty="0">
              <a:latin typeface="Arial"/>
              <a:cs typeface="Arial"/>
            </a:endParaRPr>
          </a:p>
          <a:p>
            <a:endParaRPr lang="en-US" sz="1400" dirty="0">
              <a:latin typeface="Arial"/>
              <a:cs typeface="Arial"/>
            </a:endParaRPr>
          </a:p>
          <a:p>
            <a:r>
              <a:rPr lang="en-US" sz="1400" dirty="0">
                <a:latin typeface="Arial" panose="020B0604020202020204" pitchFamily="34" charset="0"/>
                <a:cs typeface="Arial" panose="020B0604020202020204" pitchFamily="34" charset="0"/>
              </a:rPr>
              <a:t>Recently Released Reports: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721019810 - QSM, H Class Plus QSM, power supply issue, Supplier Quality Engineering investigating</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721019484 - 2695 Pump Driver Board PCBA workmanship, Supplier Quality Engineering investigating​</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721019663 - 2695 high ripple with default stroke volume, KCS article updated</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721019662 - 2695 Z Axis Malfunction, no fault found (CCD was replaced in field)​</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721019483 – 2695 Injector movement error, no fault found (crimp was repaired in field)</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endParaRPr lang="en-US" sz="1400" dirty="0">
              <a:solidFill>
                <a:schemeClr val="tx1">
                  <a:lumMod val="95000"/>
                  <a:lumOff val="5000"/>
                </a:schemeClr>
              </a:solidFill>
              <a:latin typeface="Arial"/>
              <a:cs typeface="Arial"/>
            </a:endParaRPr>
          </a:p>
          <a:p>
            <a:pPr marL="285750" indent="-285750">
              <a:buFont typeface="Arial" panose="020B0604020202020204" pitchFamily="34" charset="0"/>
              <a:buChar char="•"/>
            </a:pPr>
            <a:endParaRPr lang="en-US" sz="1400" dirty="0">
              <a:solidFill>
                <a:schemeClr val="tx1">
                  <a:lumMod val="95000"/>
                  <a:lumOff val="5000"/>
                </a:schemeClr>
              </a:solidFill>
              <a:latin typeface="Arial"/>
              <a:cs typeface="Arial"/>
            </a:endParaRPr>
          </a:p>
          <a:p>
            <a:r>
              <a:rPr lang="en-US" sz="1400" dirty="0">
                <a:latin typeface="Arial"/>
                <a:cs typeface="Arial"/>
              </a:rPr>
              <a:t> </a:t>
            </a:r>
          </a:p>
          <a:p>
            <a:r>
              <a:rPr lang="en-US" dirty="0">
                <a:latin typeface="Arial"/>
                <a:cs typeface="Arial"/>
              </a:rPr>
              <a:t>	</a:t>
            </a:r>
          </a:p>
          <a:p>
            <a:endParaRPr lang="en-US" dirty="0">
              <a:latin typeface="Arial"/>
              <a:cs typeface="Arial"/>
            </a:endParaRPr>
          </a:p>
          <a:p>
            <a:endParaRPr lang="en-US" dirty="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3131875235"/>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Stop Ship Status</a:t>
            </a:r>
            <a:br>
              <a:rPr lang="en-US" dirty="0"/>
            </a:br>
            <a:endParaRPr lang="en-US" dirty="0"/>
          </a:p>
        </p:txBody>
      </p:sp>
      <p:sp>
        <p:nvSpPr>
          <p:cNvPr id="3" name="Content Placeholder 2"/>
          <p:cNvSpPr>
            <a:spLocks noGrp="1"/>
          </p:cNvSpPr>
          <p:nvPr>
            <p:ph sz="half" idx="1"/>
          </p:nvPr>
        </p:nvSpPr>
        <p:spPr>
          <a:xfrm>
            <a:off x="223838" y="1143000"/>
            <a:ext cx="4043362" cy="4757056"/>
          </a:xfrm>
          <a:ln>
            <a:solidFill>
              <a:schemeClr val="accent4">
                <a:lumMod val="50000"/>
              </a:schemeClr>
            </a:solidFill>
          </a:ln>
        </p:spPr>
        <p:txBody>
          <a:bodyPr/>
          <a:lstStyle/>
          <a:p>
            <a:pPr>
              <a:buNone/>
            </a:pPr>
            <a:r>
              <a:rPr lang="en-US" b="1" dirty="0"/>
              <a:t>Stop Ships-LC</a:t>
            </a:r>
          </a:p>
          <a:p>
            <a:pPr lvl="2"/>
            <a:endParaRPr lang="en-US" sz="1000" dirty="0"/>
          </a:p>
          <a:p>
            <a:r>
              <a:rPr lang="en-US" dirty="0"/>
              <a:t>None at present</a:t>
            </a:r>
          </a:p>
          <a:p>
            <a:pPr lvl="1"/>
            <a:endParaRPr lang="en-US" sz="1050" dirty="0"/>
          </a:p>
          <a:p>
            <a:endParaRPr lang="en-US" sz="1200" dirty="0"/>
          </a:p>
        </p:txBody>
      </p:sp>
      <p:sp>
        <p:nvSpPr>
          <p:cNvPr id="5" name="Content Placeholder 3">
            <a:extLst>
              <a:ext uri="{FF2B5EF4-FFF2-40B4-BE49-F238E27FC236}">
                <a16:creationId xmlns:a16="http://schemas.microsoft.com/office/drawing/2014/main" id="{0989920A-3040-432A-8103-2AE9149C2A1A}"/>
              </a:ext>
            </a:extLst>
          </p:cNvPr>
          <p:cNvSpPr>
            <a:spLocks noGrp="1"/>
          </p:cNvSpPr>
          <p:nvPr>
            <p:ph sz="half" idx="12"/>
          </p:nvPr>
        </p:nvSpPr>
        <p:spPr>
          <a:xfrm>
            <a:off x="4495800" y="1143000"/>
            <a:ext cx="4256315" cy="2699656"/>
          </a:xfrm>
          <a:ln>
            <a:solidFill>
              <a:schemeClr val="accent6">
                <a:lumMod val="75000"/>
              </a:schemeClr>
            </a:solidFill>
          </a:ln>
        </p:spPr>
        <p:txBody>
          <a:bodyPr/>
          <a:lstStyle/>
          <a:p>
            <a:pPr>
              <a:buNone/>
            </a:pPr>
            <a:r>
              <a:rPr lang="en-US" b="1" dirty="0"/>
              <a:t>Current LC Retrofits:</a:t>
            </a:r>
          </a:p>
          <a:p>
            <a:r>
              <a:rPr lang="en-US" sz="1400" dirty="0"/>
              <a:t>Arc Path 1 &amp; 2 mixers – Implemented.  GSS tracking</a:t>
            </a:r>
          </a:p>
          <a:p>
            <a:pPr marL="112713" lvl="1" indent="0">
              <a:buNone/>
            </a:pPr>
            <a:endParaRPr lang="en-US" sz="1200" dirty="0"/>
          </a:p>
          <a:p>
            <a:pPr>
              <a:buNone/>
            </a:pPr>
            <a:r>
              <a:rPr lang="en-US" dirty="0"/>
              <a:t>	</a:t>
            </a:r>
          </a:p>
        </p:txBody>
      </p:sp>
      <p:sp>
        <p:nvSpPr>
          <p:cNvPr id="6" name="Content Placeholder 4">
            <a:extLst>
              <a:ext uri="{FF2B5EF4-FFF2-40B4-BE49-F238E27FC236}">
                <a16:creationId xmlns:a16="http://schemas.microsoft.com/office/drawing/2014/main" id="{5C1A0233-42B0-47D5-9BD1-32D2A6F82667}"/>
              </a:ext>
            </a:extLst>
          </p:cNvPr>
          <p:cNvSpPr>
            <a:spLocks noGrp="1"/>
          </p:cNvSpPr>
          <p:nvPr>
            <p:ph sz="half" idx="13"/>
          </p:nvPr>
        </p:nvSpPr>
        <p:spPr>
          <a:xfrm>
            <a:off x="4572000" y="4025791"/>
            <a:ext cx="4191000" cy="2560320"/>
          </a:xfrm>
        </p:spPr>
        <p:txBody>
          <a:bodyPr/>
          <a:lstStyle/>
          <a:p>
            <a:r>
              <a:rPr lang="en-US" dirty="0"/>
              <a:t>AOB?</a:t>
            </a:r>
          </a:p>
          <a:p>
            <a:r>
              <a:rPr lang="en-US" dirty="0"/>
              <a:t>Next meeting for Alliance and Pumps</a:t>
            </a:r>
          </a:p>
          <a:p>
            <a:pPr lvl="1"/>
            <a:r>
              <a:rPr lang="en-US" dirty="0"/>
              <a:t>Regularly scheduled day/time </a:t>
            </a:r>
          </a:p>
          <a:p>
            <a:pPr lvl="1"/>
            <a:r>
              <a:rPr lang="en-US" b="1" dirty="0"/>
              <a:t>Wednesday, 20 May, 2020 @ 9:00</a:t>
            </a:r>
          </a:p>
        </p:txBody>
      </p:sp>
    </p:spTree>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3015" y="2819400"/>
            <a:ext cx="6600108" cy="1107996"/>
          </a:xfrm>
          <a:prstGeom prst="rect">
            <a:avLst/>
          </a:prstGeom>
        </p:spPr>
        <p:txBody>
          <a:bodyPr wrap="square">
            <a:spAutoFit/>
          </a:bodyPr>
          <a:lstStyle/>
          <a:p>
            <a:r>
              <a:rPr lang="en-US" sz="6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Questions?</a:t>
            </a:r>
            <a:endParaRPr lang="en-US" sz="6600" dirty="0"/>
          </a:p>
        </p:txBody>
      </p:sp>
    </p:spTree>
    <p:extLst>
      <p:ext uri="{BB962C8B-B14F-4D97-AF65-F5344CB8AC3E}">
        <p14:creationId xmlns:p14="http://schemas.microsoft.com/office/powerpoint/2010/main" val="4053452572"/>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73895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2" id="{DFB56F1C-D491-8142-A092-E06AA6EFA92E}" vid="{909B7D58-C7BA-D34F-9117-539E69A7F68B}"/>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2" id="{DFB56F1C-D491-8142-A092-E06AA6EFA92E}" vid="{BD0B790E-B239-704E-807E-5012BE95827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335D39ECF8F6C4EA7C6F0EFBFCE6F83" ma:contentTypeVersion="13" ma:contentTypeDescription="Create a new document." ma:contentTypeScope="" ma:versionID="8932eebef50b5263b99db8d84d9ecb21">
  <xsd:schema xmlns:xsd="http://www.w3.org/2001/XMLSchema" xmlns:xs="http://www.w3.org/2001/XMLSchema" xmlns:p="http://schemas.microsoft.com/office/2006/metadata/properties" xmlns:ns3="aea9ea73-34d9-45e8-acbb-0ab804ccd4f6" xmlns:ns4="5ca6415a-0c97-4c39-b3bb-ffce26572dde" targetNamespace="http://schemas.microsoft.com/office/2006/metadata/properties" ma:root="true" ma:fieldsID="28cc30a8eaa91b1897ac92a663a1da56" ns3:_="" ns4:_="">
    <xsd:import namespace="aea9ea73-34d9-45e8-acbb-0ab804ccd4f6"/>
    <xsd:import namespace="5ca6415a-0c97-4c39-b3bb-ffce26572dd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a9ea73-34d9-45e8-acbb-0ab804ccd4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ca6415a-0c97-4c39-b3bb-ffce26572dd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FF60F3-1227-4C87-BD36-59716227C374}">
  <ds:schemaRefs>
    <ds:schemaRef ds:uri="http://schemas.microsoft.com/sharepoint/v3/contenttype/forms"/>
  </ds:schemaRefs>
</ds:datastoreItem>
</file>

<file path=customXml/itemProps2.xml><?xml version="1.0" encoding="utf-8"?>
<ds:datastoreItem xmlns:ds="http://schemas.openxmlformats.org/officeDocument/2006/customXml" ds:itemID="{CB29B6E3-5FEB-43B6-B218-32A5A5195162}">
  <ds:schemaRefs>
    <ds:schemaRef ds:uri="http://purl.org/dc/dcmitype/"/>
    <ds:schemaRef ds:uri="http://schemas.microsoft.com/office/2006/metadata/properties"/>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5ca6415a-0c97-4c39-b3bb-ffce26572dde"/>
    <ds:schemaRef ds:uri="aea9ea73-34d9-45e8-acbb-0ab804ccd4f6"/>
    <ds:schemaRef ds:uri="http://purl.org/dc/terms/"/>
  </ds:schemaRefs>
</ds:datastoreItem>
</file>

<file path=customXml/itemProps3.xml><?xml version="1.0" encoding="utf-8"?>
<ds:datastoreItem xmlns:ds="http://schemas.openxmlformats.org/officeDocument/2006/customXml" ds:itemID="{11EEEDFB-5985-41BD-A3CD-200EA5BFB5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a9ea73-34d9-45e8-acbb-0ab804ccd4f6"/>
    <ds:schemaRef ds:uri="5ca6415a-0c97-4c39-b3bb-ffce26572d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863</TotalTime>
  <Words>1366</Words>
  <Application>Microsoft Office PowerPoint</Application>
  <PresentationFormat>On-screen Show (4:3)</PresentationFormat>
  <Paragraphs>217</Paragraphs>
  <Slides>24</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Courier New</vt:lpstr>
      <vt:lpstr>Verdana</vt:lpstr>
      <vt:lpstr>Wingdings 2</vt:lpstr>
      <vt:lpstr>2019 Waters standard 4-3</vt:lpstr>
      <vt:lpstr>2017 Waters Brand</vt:lpstr>
      <vt:lpstr>PIM Investigation Review Meeting Solvent Managers &amp; Alliance</vt:lpstr>
      <vt:lpstr>Meeting Agenda</vt:lpstr>
      <vt:lpstr>Alliance CHC (186179100). Burnt PSU, PCB and Cable</vt:lpstr>
      <vt:lpstr>Glowing resistor R69 on Plunger Driver Board</vt:lpstr>
      <vt:lpstr>Glowing resistor R69 on Plunger Driver Board</vt:lpstr>
      <vt:lpstr>270 W Power Supply</vt:lpstr>
      <vt:lpstr>270 W Power Supply</vt:lpstr>
      <vt:lpstr>270 W Power Supply</vt:lpstr>
      <vt:lpstr>270 W Power Supply</vt:lpstr>
      <vt:lpstr>Alliance needle 405001338</vt:lpstr>
      <vt:lpstr>Alliance needle 405001338</vt:lpstr>
      <vt:lpstr>Alliance V3.05 Update</vt:lpstr>
      <vt:lpstr>Alliance V3.05 Update</vt:lpstr>
      <vt:lpstr>New Issues Reported - Field and Manufacturing</vt:lpstr>
      <vt:lpstr>ACTION Items-Updates </vt:lpstr>
      <vt:lpstr>PowerPoint Presentation</vt:lpstr>
      <vt:lpstr>Milford Instrument Returns Project</vt:lpstr>
      <vt:lpstr>Returns, Sorted by Quantity (August-Present)</vt:lpstr>
      <vt:lpstr>LC Instrument Returns Project (new data this month)</vt:lpstr>
      <vt:lpstr>LC Instrument Return Metrics, 2020</vt:lpstr>
      <vt:lpstr>Recent Evaluations  (Alliance &amp; Pump Products):</vt:lpstr>
      <vt:lpstr>Current Stop Ship Status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PIM Investigation Review Meeting</dc:title>
  <dc:creator>Bill Wildman</dc:creator>
  <cp:lastModifiedBy>HuaZhen Luo</cp:lastModifiedBy>
  <cp:revision>29</cp:revision>
  <dcterms:created xsi:type="dcterms:W3CDTF">2020-03-17T18:47:47Z</dcterms:created>
  <dcterms:modified xsi:type="dcterms:W3CDTF">2020-04-23T03:38:52Z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0x010100F335D39ECF8F6C4EA7C6F0EFBFCE6F83</vt:lpwstr>
  </property>
</Properties>
</file>