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9"/>
  </p:notesMasterIdLst>
  <p:handoutMasterIdLst>
    <p:handoutMasterId r:id="rId10"/>
  </p:handoutMasterIdLst>
  <p:sldIdLst>
    <p:sldId id="308" r:id="rId5"/>
    <p:sldId id="2845" r:id="rId6"/>
    <p:sldId id="2846" r:id="rId7"/>
    <p:sldId id="2847" r:id="rId8"/>
  </p:sldIdLst>
  <p:sldSz cx="9144000" cy="5143500" type="screen16x9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29" userDrawn="1">
          <p15:clr>
            <a:srgbClr val="A4A3A4"/>
          </p15:clr>
        </p15:guide>
        <p15:guide id="3" orient="horz" pos="780" userDrawn="1">
          <p15:clr>
            <a:srgbClr val="A4A3A4"/>
          </p15:clr>
        </p15:guide>
        <p15:guide id="4" pos="5544" userDrawn="1">
          <p15:clr>
            <a:srgbClr val="A4A3A4"/>
          </p15:clr>
        </p15:guide>
        <p15:guide id="5" orient="horz" pos="30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ane Diehl" initials="DD" lastIdx="4" clrIdx="0"/>
  <p:cmAuthor id="2" name="NINA MONEY" initials="NM" lastIdx="2" clrIdx="1">
    <p:extLst>
      <p:ext uri="{19B8F6BF-5375-455C-9EA6-DF929625EA0E}">
        <p15:presenceInfo xmlns:p15="http://schemas.microsoft.com/office/powerpoint/2012/main" userId="c81e4bb8776f574d" providerId="Windows Live"/>
      </p:ext>
    </p:extLst>
  </p:cmAuthor>
  <p:cmAuthor id="3" name="Hong Min Kwan" initials="HMK" lastIdx="3" clrIdx="2">
    <p:extLst>
      <p:ext uri="{19B8F6BF-5375-455C-9EA6-DF929625EA0E}">
        <p15:presenceInfo xmlns:p15="http://schemas.microsoft.com/office/powerpoint/2012/main" userId="S::Hong_Min_Kwan@waters.com::cc40f92d-9703-4699-be13-de5e16ab3d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C633"/>
    <a:srgbClr val="0077BB"/>
    <a:srgbClr val="D1D6DD"/>
    <a:srgbClr val="85ADEB"/>
    <a:srgbClr val="00598C"/>
    <a:srgbClr val="ADC9F1"/>
    <a:srgbClr val="3377DD"/>
    <a:srgbClr val="BEE8FF"/>
    <a:srgbClr val="FFFFF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463" autoAdjust="0"/>
  </p:normalViewPr>
  <p:slideViewPr>
    <p:cSldViewPr snapToGrid="0">
      <p:cViewPr varScale="1">
        <p:scale>
          <a:sx n="150" d="100"/>
          <a:sy n="150" d="100"/>
        </p:scale>
        <p:origin x="510" y="108"/>
      </p:cViewPr>
      <p:guideLst>
        <p:guide pos="129"/>
        <p:guide orient="horz" pos="780"/>
        <p:guide pos="5544"/>
        <p:guide orient="horz" pos="30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29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16748D29-4221-45CF-B885-A93101A2E1D4}"/>
    <pc:docChg chg="modSld sldOrd">
      <pc:chgData name="HuaZhen Luo" userId="6ae18c9d-9535-414f-ac39-75271190dd91" providerId="ADAL" clId="{16748D29-4221-45CF-B885-A93101A2E1D4}" dt="2021-07-06T03:26:03.584" v="72" actId="20577"/>
      <pc:docMkLst>
        <pc:docMk/>
      </pc:docMkLst>
      <pc:sldChg chg="modSp mod">
        <pc:chgData name="HuaZhen Luo" userId="6ae18c9d-9535-414f-ac39-75271190dd91" providerId="ADAL" clId="{16748D29-4221-45CF-B885-A93101A2E1D4}" dt="2021-07-06T03:24:20.697" v="5" actId="20577"/>
        <pc:sldMkLst>
          <pc:docMk/>
          <pc:sldMk cId="3503641001" sldId="2845"/>
        </pc:sldMkLst>
        <pc:graphicFrameChg chg="modGraphic">
          <ac:chgData name="HuaZhen Luo" userId="6ae18c9d-9535-414f-ac39-75271190dd91" providerId="ADAL" clId="{16748D29-4221-45CF-B885-A93101A2E1D4}" dt="2021-07-06T03:24:20.697" v="5" actId="20577"/>
          <ac:graphicFrameMkLst>
            <pc:docMk/>
            <pc:sldMk cId="3503641001" sldId="2845"/>
            <ac:graphicFrameMk id="4" creationId="{3ED991A9-3CA8-443B-95D2-96EFD69CDFBE}"/>
          </ac:graphicFrameMkLst>
        </pc:graphicFrameChg>
      </pc:sldChg>
      <pc:sldChg chg="modSp mod ord">
        <pc:chgData name="HuaZhen Luo" userId="6ae18c9d-9535-414f-ac39-75271190dd91" providerId="ADAL" clId="{16748D29-4221-45CF-B885-A93101A2E1D4}" dt="2021-07-06T03:23:55.633" v="4" actId="20577"/>
        <pc:sldMkLst>
          <pc:docMk/>
          <pc:sldMk cId="2118078154" sldId="2846"/>
        </pc:sldMkLst>
        <pc:graphicFrameChg chg="modGraphic">
          <ac:chgData name="HuaZhen Luo" userId="6ae18c9d-9535-414f-ac39-75271190dd91" providerId="ADAL" clId="{16748D29-4221-45CF-B885-A93101A2E1D4}" dt="2021-07-06T03:23:55.633" v="4" actId="20577"/>
          <ac:graphicFrameMkLst>
            <pc:docMk/>
            <pc:sldMk cId="2118078154" sldId="2846"/>
            <ac:graphicFrameMk id="4" creationId="{3ED991A9-3CA8-443B-95D2-96EFD69CDFBE}"/>
          </ac:graphicFrameMkLst>
        </pc:graphicFrameChg>
      </pc:sldChg>
      <pc:sldChg chg="modSp mod ord">
        <pc:chgData name="HuaZhen Luo" userId="6ae18c9d-9535-414f-ac39-75271190dd91" providerId="ADAL" clId="{16748D29-4221-45CF-B885-A93101A2E1D4}" dt="2021-07-06T03:26:03.584" v="72" actId="20577"/>
        <pc:sldMkLst>
          <pc:docMk/>
          <pc:sldMk cId="2521941837" sldId="2847"/>
        </pc:sldMkLst>
        <pc:graphicFrameChg chg="modGraphic">
          <ac:chgData name="HuaZhen Luo" userId="6ae18c9d-9535-414f-ac39-75271190dd91" providerId="ADAL" clId="{16748D29-4221-45CF-B885-A93101A2E1D4}" dt="2021-07-06T03:26:03.584" v="72" actId="20577"/>
          <ac:graphicFrameMkLst>
            <pc:docMk/>
            <pc:sldMk cId="2521941837" sldId="2847"/>
            <ac:graphicFrameMk id="4" creationId="{3ED991A9-3CA8-443B-95D2-96EFD69CDFBE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195021-7E3F-4888-8C1D-874A6B3B94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3170238" cy="4810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34B8CD-D38E-4560-AA47-1F28BD4C7F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1"/>
            <a:ext cx="3170238" cy="4810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40DA05D9-78C8-4543-AB73-B9F862FA784E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574C2-5832-48F5-9776-9350215056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120188"/>
            <a:ext cx="3170238" cy="4810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B8024F-F5D5-494B-9207-EE1DF8D645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F30EFA99-65E7-41E7-8A6F-4F9D891EF1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828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33" tIns="48317" rIns="96633" bIns="48317" rtlCol="0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33" tIns="48317" rIns="96633" bIns="48317" rtlCol="0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C91A064F-33E0-4317-A6E1-814FBD38D0E1}" type="datetimeFigureOut">
              <a:rPr lang="en-US" smtClean="0"/>
              <a:pPr/>
              <a:t>7/6/2021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3" tIns="48317" rIns="96633" bIns="4831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33" tIns="48317" rIns="96633" bIns="48317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6"/>
            <a:ext cx="3169920" cy="481726"/>
          </a:xfrm>
          <a:prstGeom prst="rect">
            <a:avLst/>
          </a:prstGeom>
        </p:spPr>
        <p:txBody>
          <a:bodyPr vert="horz" lIns="96633" tIns="48317" rIns="96633" bIns="48317" rtlCol="0" anchor="b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6"/>
            <a:ext cx="3169920" cy="481726"/>
          </a:xfrm>
          <a:prstGeom prst="rect">
            <a:avLst/>
          </a:prstGeom>
        </p:spPr>
        <p:txBody>
          <a:bodyPr vert="horz" lIns="96633" tIns="48317" rIns="96633" bIns="48317" rtlCol="0" anchor="b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1CD6DE97-74DD-42AC-89FF-80E0A8D5D8C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50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573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38" descr="A close up of a logo&#10;&#10;Description automatically generated">
            <a:extLst>
              <a:ext uri="{FF2B5EF4-FFF2-40B4-BE49-F238E27FC236}">
                <a16:creationId xmlns:a16="http://schemas.microsoft.com/office/drawing/2014/main" id="{ED6B3542-6951-42D4-ACA9-E5662BC71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09D368CC-4092-45B2-824D-4B94CAE4360D}"/>
              </a:ext>
            </a:extLst>
          </p:cNvPr>
          <p:cNvSpPr/>
          <p:nvPr userDrawn="1"/>
        </p:nvSpPr>
        <p:spPr>
          <a:xfrm>
            <a:off x="3071242" y="1835626"/>
            <a:ext cx="6072758" cy="109728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5EF1060D-102D-475A-BEC7-7DB2BA4E07A4}"/>
              </a:ext>
            </a:extLst>
          </p:cNvPr>
          <p:cNvSpPr/>
          <p:nvPr userDrawn="1"/>
        </p:nvSpPr>
        <p:spPr>
          <a:xfrm>
            <a:off x="0" y="1835626"/>
            <a:ext cx="3129366" cy="10972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231" name="Picture 230">
            <a:extLst>
              <a:ext uri="{FF2B5EF4-FFF2-40B4-BE49-F238E27FC236}">
                <a16:creationId xmlns:a16="http://schemas.microsoft.com/office/drawing/2014/main" id="{36F7889D-7C02-204A-B06E-723C83F97E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3" r="59268"/>
          <a:stretch/>
        </p:blipFill>
        <p:spPr>
          <a:xfrm>
            <a:off x="0" y="0"/>
            <a:ext cx="9144000" cy="4581221"/>
          </a:xfrm>
          <a:prstGeom prst="rect">
            <a:avLst/>
          </a:prstGeom>
        </p:spPr>
      </p:pic>
      <p:pic>
        <p:nvPicPr>
          <p:cNvPr id="463" name="Picture 462">
            <a:extLst>
              <a:ext uri="{FF2B5EF4-FFF2-40B4-BE49-F238E27FC236}">
                <a16:creationId xmlns:a16="http://schemas.microsoft.com/office/drawing/2014/main" id="{1B5E3A70-E640-4083-95D1-B952ED53FC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25168" y="357154"/>
            <a:ext cx="1559384" cy="392126"/>
          </a:xfrm>
          <a:prstGeom prst="rect">
            <a:avLst/>
          </a:prstGeom>
        </p:spPr>
      </p:pic>
      <p:sp>
        <p:nvSpPr>
          <p:cNvPr id="18" name="Title 2">
            <a:extLst>
              <a:ext uri="{FF2B5EF4-FFF2-40B4-BE49-F238E27FC236}">
                <a16:creationId xmlns:a16="http://schemas.microsoft.com/office/drawing/2014/main" id="{E9BD8DE4-ACAC-4F2B-B1A8-6C749DF8B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914" y="3095483"/>
            <a:ext cx="7418088" cy="409249"/>
          </a:xfrm>
          <a:prstGeom prst="rect">
            <a:avLst/>
          </a:prstGeom>
        </p:spPr>
        <p:txBody>
          <a:bodyPr anchor="t"/>
          <a:lstStyle>
            <a:lvl1pPr>
              <a:defRPr sz="2000" b="1">
                <a:solidFill>
                  <a:srgbClr val="0077BB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B4BADC68-FA45-4FC5-B29D-40CBC0F4D6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2914" y="3400541"/>
            <a:ext cx="7418088" cy="407987"/>
          </a:xfrm>
        </p:spPr>
        <p:txBody>
          <a:bodyPr anchor="t"/>
          <a:lstStyle>
            <a:lvl1pPr marL="0" indent="0">
              <a:buNone/>
              <a:defRPr sz="1600" i="1">
                <a:solidFill>
                  <a:srgbClr val="0077BB"/>
                </a:solidFill>
                <a:effectLst/>
              </a:defRPr>
            </a:lvl1pPr>
            <a:lvl2pPr marL="233357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9EF7E5A9-2D20-4F8B-A6D5-28BE9E8810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63837" y="2092877"/>
            <a:ext cx="6509743" cy="577946"/>
          </a:xfr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9480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F40AF47-D254-4AB3-97D6-9CF50931AE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1763" y="854928"/>
            <a:ext cx="8880475" cy="40742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4" y="287938"/>
            <a:ext cx="7337118" cy="474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6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63" y="1070517"/>
            <a:ext cx="8880473" cy="3828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ubline">
            <a:extLst>
              <a:ext uri="{FF2B5EF4-FFF2-40B4-BE49-F238E27FC236}">
                <a16:creationId xmlns:a16="http://schemas.microsoft.com/office/drawing/2014/main" id="{E1C7F3DC-E045-438A-9BF9-DA18662911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763" y="762417"/>
            <a:ext cx="8880473" cy="247475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6338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1763" y="853766"/>
            <a:ext cx="4383087" cy="4009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853766"/>
            <a:ext cx="4383087" cy="4009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83688F9-577C-452E-B807-7D885B4BE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1234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ub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94548B-E9E8-422C-8FEC-65C1A029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ubline">
            <a:extLst>
              <a:ext uri="{FF2B5EF4-FFF2-40B4-BE49-F238E27FC236}">
                <a16:creationId xmlns:a16="http://schemas.microsoft.com/office/drawing/2014/main" id="{E47F3159-55CD-4C22-A390-FF1F3DD8A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763" y="762418"/>
            <a:ext cx="8685211" cy="25601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832180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94548B-E9E8-422C-8FEC-65C1A029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5137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38" descr="A close up of a logo&#10;&#10;Description automatically generated">
            <a:extLst>
              <a:ext uri="{FF2B5EF4-FFF2-40B4-BE49-F238E27FC236}">
                <a16:creationId xmlns:a16="http://schemas.microsoft.com/office/drawing/2014/main" id="{ED6B3542-6951-42D4-ACA9-E5662BC71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09D368CC-4092-45B2-824D-4B94CAE4360D}"/>
              </a:ext>
            </a:extLst>
          </p:cNvPr>
          <p:cNvSpPr/>
          <p:nvPr userDrawn="1"/>
        </p:nvSpPr>
        <p:spPr>
          <a:xfrm>
            <a:off x="3071242" y="1835626"/>
            <a:ext cx="6072758" cy="109728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5EF1060D-102D-475A-BEC7-7DB2BA4E07A4}"/>
              </a:ext>
            </a:extLst>
          </p:cNvPr>
          <p:cNvSpPr/>
          <p:nvPr userDrawn="1"/>
        </p:nvSpPr>
        <p:spPr>
          <a:xfrm>
            <a:off x="0" y="1835626"/>
            <a:ext cx="3129366" cy="10972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54538C-779B-9840-9DD6-407EB33A6E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3" r="59268"/>
          <a:stretch/>
        </p:blipFill>
        <p:spPr>
          <a:xfrm>
            <a:off x="0" y="-1"/>
            <a:ext cx="9144000" cy="4581221"/>
          </a:xfrm>
          <a:prstGeom prst="rect">
            <a:avLst/>
          </a:prstGeom>
        </p:spPr>
      </p:pic>
      <p:pic>
        <p:nvPicPr>
          <p:cNvPr id="464" name="Picture 463">
            <a:extLst>
              <a:ext uri="{FF2B5EF4-FFF2-40B4-BE49-F238E27FC236}">
                <a16:creationId xmlns:a16="http://schemas.microsoft.com/office/drawing/2014/main" id="{17E3FD0F-6FC9-4FDD-8F20-15E050EA01A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8378" y="2064568"/>
            <a:ext cx="2167576" cy="54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5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14BCD14C-ED9E-4149-BB9E-6A041204FE3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420" y="390483"/>
            <a:ext cx="1072816" cy="2586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D982F7-07EF-4B7E-AAEB-0185463EC0C1}"/>
              </a:ext>
            </a:extLst>
          </p:cNvPr>
          <p:cNvSpPr/>
          <p:nvPr userDrawn="1"/>
        </p:nvSpPr>
        <p:spPr bwMode="auto">
          <a:xfrm>
            <a:off x="0" y="4935649"/>
            <a:ext cx="9144000" cy="2095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C8563FD2-A7BF-4F72-940D-E4B702B8DEF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63000" y="4940397"/>
            <a:ext cx="320921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</a:rPr>
              <a:t> </a:t>
            </a:r>
            <a:fld id="{1DC86048-271D-4142-A41A-6A8CAD4046AD}" type="slidenum">
              <a:rPr lang="en-US" sz="70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 dirty="0">
              <a:solidFill>
                <a:schemeClr val="tx2">
                  <a:lumMod val="40000"/>
                  <a:lumOff val="60000"/>
                </a:schemeClr>
              </a:solidFill>
              <a:latin typeface="+mj-lt"/>
              <a:ea typeface="Arial Unicode MS" panose="020B0604020202020204" pitchFamily="34" charset="-128"/>
            </a:endParaRP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532EAF0E-5C80-47FE-AEAE-4FE2372D3BF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5960" y="4940397"/>
            <a:ext cx="1253869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sz="700" dirty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</a:rPr>
              <a:t>©2021 Waters Corporation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763" y="855016"/>
            <a:ext cx="8880473" cy="40840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31AF28-1FBE-2944-8CB4-9A22AE1925D9}"/>
              </a:ext>
            </a:extLst>
          </p:cNvPr>
          <p:cNvSpPr/>
          <p:nvPr userDrawn="1"/>
        </p:nvSpPr>
        <p:spPr>
          <a:xfrm>
            <a:off x="0" y="0"/>
            <a:ext cx="9144000" cy="228600"/>
          </a:xfrm>
          <a:prstGeom prst="rect">
            <a:avLst/>
          </a:prstGeom>
          <a:gradFill flip="none" rotWithShape="1">
            <a:gsLst>
              <a:gs pos="50000">
                <a:schemeClr val="accent1">
                  <a:lumMod val="0"/>
                  <a:lumOff val="100000"/>
                </a:schemeClr>
              </a:gs>
              <a:gs pos="100000">
                <a:srgbClr val="0077BB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6" name="Picture 15" descr="corner plexus">
            <a:extLst>
              <a:ext uri="{FF2B5EF4-FFF2-40B4-BE49-F238E27FC236}">
                <a16:creationId xmlns:a16="http://schemas.microsoft.com/office/drawing/2014/main" id="{5C318232-6B64-4D4F-A226-F105638B5E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25" r="13500" b="36626"/>
          <a:stretch/>
        </p:blipFill>
        <p:spPr>
          <a:xfrm>
            <a:off x="6567472" y="0"/>
            <a:ext cx="2576528" cy="2286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1A3B1CF-3F77-8C4A-853D-F1ED529117AC}"/>
              </a:ext>
            </a:extLst>
          </p:cNvPr>
          <p:cNvSpPr txBox="1"/>
          <p:nvPr userDrawn="1"/>
        </p:nvSpPr>
        <p:spPr>
          <a:xfrm>
            <a:off x="3828848" y="4932702"/>
            <a:ext cx="14863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  <a:cs typeface="Arial"/>
              </a:rPr>
              <a:t>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61147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62" r:id="rId2"/>
    <p:sldLayoutId id="2147483671" r:id="rId3"/>
    <p:sldLayoutId id="2147483664" r:id="rId4"/>
    <p:sldLayoutId id="2147483672" r:id="rId5"/>
    <p:sldLayoutId id="2147483666" r:id="rId6"/>
    <p:sldLayoutId id="2147483668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3038" indent="-173038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39725" indent="-166688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81013" indent="-141288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90000"/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3725" indent="-112713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41363" indent="-12700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svg"/><Relationship Id="rId7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9.svg"/><Relationship Id="rId10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svg"/><Relationship Id="rId7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522067-3126-47FF-9F3C-BC5DADAA0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Luo HuaZhen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BB872-AD69-4B74-8EF7-03EF06E5DA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2914" y="3400541"/>
            <a:ext cx="7418088" cy="677973"/>
          </a:xfrm>
        </p:spPr>
        <p:txBody>
          <a:bodyPr/>
          <a:lstStyle/>
          <a:p>
            <a:r>
              <a:rPr lang="en-US" dirty="0"/>
              <a:t>Senior Test Engineer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9F0D1B-AB8C-4AB0-BF76-4C7FCE3DA6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61742" y="2092877"/>
            <a:ext cx="6509743" cy="577946"/>
          </a:xfrm>
        </p:spPr>
        <p:txBody>
          <a:bodyPr/>
          <a:lstStyle/>
          <a:p>
            <a:r>
              <a:rPr lang="en-US" dirty="0">
                <a:effectLst/>
              </a:rPr>
              <a:t>Quarter Review: Q2 Recap</a:t>
            </a:r>
          </a:p>
        </p:txBody>
      </p:sp>
    </p:spTree>
    <p:extLst>
      <p:ext uri="{BB962C8B-B14F-4D97-AF65-F5344CB8AC3E}">
        <p14:creationId xmlns:p14="http://schemas.microsoft.com/office/powerpoint/2010/main" val="186647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2BE38872-2220-4BDD-9C9C-26A7D31DB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4" y="287938"/>
            <a:ext cx="7337118" cy="474480"/>
          </a:xfrm>
        </p:spPr>
        <p:txBody>
          <a:bodyPr/>
          <a:lstStyle/>
          <a:p>
            <a:r>
              <a:rPr lang="en-US" dirty="0"/>
              <a:t>PDA FPY improvement @Flex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ED991A9-3CA8-443B-95D2-96EFD69CDF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569319"/>
              </p:ext>
            </p:extLst>
          </p:nvPr>
        </p:nvGraphicFramePr>
        <p:xfrm>
          <a:off x="0" y="762419"/>
          <a:ext cx="9144003" cy="5097314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059543">
                  <a:extLst>
                    <a:ext uri="{9D8B030D-6E8A-4147-A177-3AD203B41FA5}">
                      <a16:colId xmlns:a16="http://schemas.microsoft.com/office/drawing/2014/main" val="4021554047"/>
                    </a:ext>
                  </a:extLst>
                </a:gridCol>
                <a:gridCol w="329172">
                  <a:extLst>
                    <a:ext uri="{9D8B030D-6E8A-4147-A177-3AD203B41FA5}">
                      <a16:colId xmlns:a16="http://schemas.microsoft.com/office/drawing/2014/main" val="361970908"/>
                    </a:ext>
                  </a:extLst>
                </a:gridCol>
                <a:gridCol w="519914">
                  <a:extLst>
                    <a:ext uri="{9D8B030D-6E8A-4147-A177-3AD203B41FA5}">
                      <a16:colId xmlns:a16="http://schemas.microsoft.com/office/drawing/2014/main" val="3640390935"/>
                    </a:ext>
                  </a:extLst>
                </a:gridCol>
                <a:gridCol w="1183821">
                  <a:extLst>
                    <a:ext uri="{9D8B030D-6E8A-4147-A177-3AD203B41FA5}">
                      <a16:colId xmlns:a16="http://schemas.microsoft.com/office/drawing/2014/main" val="1406606554"/>
                    </a:ext>
                  </a:extLst>
                </a:gridCol>
                <a:gridCol w="1116693">
                  <a:extLst>
                    <a:ext uri="{9D8B030D-6E8A-4147-A177-3AD203B41FA5}">
                      <a16:colId xmlns:a16="http://schemas.microsoft.com/office/drawing/2014/main" val="3124781441"/>
                    </a:ext>
                  </a:extLst>
                </a:gridCol>
                <a:gridCol w="362857">
                  <a:extLst>
                    <a:ext uri="{9D8B030D-6E8A-4147-A177-3AD203B41FA5}">
                      <a16:colId xmlns:a16="http://schemas.microsoft.com/office/drawing/2014/main" val="120975500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30109713"/>
                    </a:ext>
                  </a:extLst>
                </a:gridCol>
                <a:gridCol w="1117601">
                  <a:extLst>
                    <a:ext uri="{9D8B030D-6E8A-4147-A177-3AD203B41FA5}">
                      <a16:colId xmlns:a16="http://schemas.microsoft.com/office/drawing/2014/main" val="45723046"/>
                    </a:ext>
                  </a:extLst>
                </a:gridCol>
                <a:gridCol w="299290">
                  <a:extLst>
                    <a:ext uri="{9D8B030D-6E8A-4147-A177-3AD203B41FA5}">
                      <a16:colId xmlns:a16="http://schemas.microsoft.com/office/drawing/2014/main" val="1705308079"/>
                    </a:ext>
                  </a:extLst>
                </a:gridCol>
                <a:gridCol w="2748712">
                  <a:extLst>
                    <a:ext uri="{9D8B030D-6E8A-4147-A177-3AD203B41FA5}">
                      <a16:colId xmlns:a16="http://schemas.microsoft.com/office/drawing/2014/main" val="3902501650"/>
                    </a:ext>
                  </a:extLst>
                </a:gridCol>
              </a:tblGrid>
              <a:tr h="1012994">
                <a:tc gridSpan="2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Problem 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0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000" dirty="0"/>
                        <a:t>T</a:t>
                      </a:r>
                      <a:r>
                        <a:rPr lang="en-SG" sz="1000" dirty="0"/>
                        <a:t>o achieve FPY for PDA family equal and greater than 77.44% target FPY.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SG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Issue Background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PDA Detector family FPY is affected by loss communication. This project focus on how to reduce this loss comm issue and improve overall FPY for PDA.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434914"/>
                  </a:ext>
                </a:extLst>
              </a:tr>
              <a:tr h="267099"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Signal Identified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Short Term Solution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Long Term Solution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65673"/>
                  </a:ext>
                </a:extLst>
              </a:tr>
              <a:tr h="2166466">
                <a:tc gridSpan="4">
                  <a:txBody>
                    <a:bodyPr/>
                    <a:lstStyle/>
                    <a:p>
                      <a:r>
                        <a:rPr lang="en-SG" sz="1000" dirty="0"/>
                        <a:t>3x Testers show low FPY among of 8 Testers. </a:t>
                      </a:r>
                    </a:p>
                    <a:p>
                      <a:r>
                        <a:rPr lang="en-SG" sz="1000" dirty="0"/>
                        <a:t>The overall FPY of PDA is pulled down by these 3 low FPY stations</a:t>
                      </a:r>
                      <a:endParaRPr lang="en-US" sz="1000" dirty="0"/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000" dirty="0"/>
                        <a:t>Team target to improve these 3x low FPY testers, therefore archiving FPY equal and greater than 77.44% target.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SG" sz="1000" dirty="0"/>
                        <a:t>TE82882-8, no IP was assigned successfully when failing loss comm. </a:t>
                      </a:r>
                      <a:r>
                        <a:rPr lang="en-US" sz="1000" dirty="0"/>
                        <a:t>The issue is resolved by using direct LAN cable for testing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TE82882-11, Tester PC time may intermittently reset to 12 Oct 2012 when failing loss comm. The issue rectified by setting time to local present time.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TE82882-13, Test program may crash when inserting another unit while there’s a unit test in progress. Load UUTs all together and test may complete without error.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dirty="0"/>
                        <a:t>Long term solution is implemented on each of low FPY testers: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TE82882-8, re-installed/update driver for relay box. The issue is resolved with a good FPY.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TE82882-11, disabled internet time zone auto-sync. Since then, a good FPY is observed.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TE82882-13, reconnected a grounding wire on position 2. FPY was improved to 80% since then.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70847"/>
                  </a:ext>
                </a:extLst>
              </a:tr>
              <a:tr h="267099">
                <a:tc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200" b="1" dirty="0"/>
                        <a:t>Project Team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b="1" dirty="0"/>
                        <a:t>Gains</a:t>
                      </a:r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SG" sz="1200" b="1" dirty="0"/>
                        <a:t>Gains</a:t>
                      </a:r>
                      <a:endParaRPr lang="en-US" sz="12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622008"/>
                  </a:ext>
                </a:extLst>
              </a:tr>
              <a:tr h="1276138">
                <a:tc gridSpan="3">
                  <a:txBody>
                    <a:bodyPr/>
                    <a:lstStyle/>
                    <a:p>
                      <a:r>
                        <a:rPr lang="en-SG" sz="1000" b="1" dirty="0"/>
                        <a:t>Singapore</a:t>
                      </a:r>
                    </a:p>
                    <a:p>
                      <a:r>
                        <a:rPr lang="en-SG" sz="1000" b="1" dirty="0"/>
                        <a:t>Edwin Koh</a:t>
                      </a:r>
                    </a:p>
                    <a:p>
                      <a:r>
                        <a:rPr lang="en-SG" sz="1000" b="1" dirty="0"/>
                        <a:t>Desmond Ann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000" b="1" dirty="0"/>
                        <a:t>Luo HuaZhen</a:t>
                      </a:r>
                    </a:p>
                    <a:p>
                      <a:r>
                        <a:rPr lang="en-US" sz="1000" b="1" dirty="0"/>
                        <a:t>Flex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SG" sz="1000" b="1" dirty="0"/>
                        <a:t>Milford</a:t>
                      </a:r>
                    </a:p>
                    <a:p>
                      <a:r>
                        <a:rPr lang="en-SG" sz="1000" b="1" dirty="0"/>
                        <a:t>Eric Turner</a:t>
                      </a:r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3x low FPY testers yield improved from avg 56.67% to 86.86% in June.</a:t>
                      </a:r>
                    </a:p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Overall PDA FPY (89.95%) achieved greater than 77.44% target FPY in Q2 2021.</a:t>
                      </a:r>
                      <a:endParaRPr lang="en-SG" sz="10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n-SG" sz="10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dirty="0"/>
                        <a:t>48K pcs</a:t>
                      </a:r>
                    </a:p>
                    <a:p>
                      <a:r>
                        <a:rPr lang="en-SG" sz="1000" dirty="0"/>
                        <a:t>Scrap avoidance in ferrules &amp; post staked tubes</a:t>
                      </a:r>
                      <a:endParaRPr lang="en-US" sz="10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en-SG" sz="10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938985"/>
                  </a:ext>
                </a:extLst>
              </a:tr>
            </a:tbl>
          </a:graphicData>
        </a:graphic>
      </p:graphicFrame>
      <p:grpSp>
        <p:nvGrpSpPr>
          <p:cNvPr id="16" name="Gruppieren 112">
            <a:extLst>
              <a:ext uri="{FF2B5EF4-FFF2-40B4-BE49-F238E27FC236}">
                <a16:creationId xmlns:a16="http://schemas.microsoft.com/office/drawing/2014/main" id="{AE831A39-09B4-485F-B643-BDC590126278}"/>
              </a:ext>
            </a:extLst>
          </p:cNvPr>
          <p:cNvGrpSpPr/>
          <p:nvPr/>
        </p:nvGrpSpPr>
        <p:grpSpPr bwMode="gray">
          <a:xfrm>
            <a:off x="757853" y="1164327"/>
            <a:ext cx="504212" cy="430763"/>
            <a:chOff x="1117601" y="5489575"/>
            <a:chExt cx="403225" cy="344487"/>
          </a:xfrm>
          <a:solidFill>
            <a:schemeClr val="accent1"/>
          </a:solidFill>
        </p:grpSpPr>
        <p:sp>
          <p:nvSpPr>
            <p:cNvPr id="18" name="Freeform 1189">
              <a:extLst>
                <a:ext uri="{FF2B5EF4-FFF2-40B4-BE49-F238E27FC236}">
                  <a16:creationId xmlns:a16="http://schemas.microsoft.com/office/drawing/2014/main" id="{21CE06CE-6341-463A-BCDF-19E3E0C95DBC}"/>
                </a:ext>
              </a:extLst>
            </p:cNvPr>
            <p:cNvSpPr>
              <a:spLocks/>
            </p:cNvSpPr>
            <p:nvPr/>
          </p:nvSpPr>
          <p:spPr bwMode="gray">
            <a:xfrm>
              <a:off x="1117601" y="5489575"/>
              <a:ext cx="336550" cy="344487"/>
            </a:xfrm>
            <a:custGeom>
              <a:avLst/>
              <a:gdLst>
                <a:gd name="T0" fmla="*/ 286 w 298"/>
                <a:gd name="T1" fmla="*/ 124 h 303"/>
                <a:gd name="T2" fmla="*/ 205 w 298"/>
                <a:gd name="T3" fmla="*/ 276 h 303"/>
                <a:gd name="T4" fmla="*/ 33 w 298"/>
                <a:gd name="T5" fmla="*/ 215 h 303"/>
                <a:gd name="T6" fmla="*/ 77 w 298"/>
                <a:gd name="T7" fmla="*/ 38 h 303"/>
                <a:gd name="T8" fmla="*/ 244 w 298"/>
                <a:gd name="T9" fmla="*/ 50 h 303"/>
                <a:gd name="T10" fmla="*/ 227 w 298"/>
                <a:gd name="T11" fmla="*/ 69 h 303"/>
                <a:gd name="T12" fmla="*/ 205 w 298"/>
                <a:gd name="T13" fmla="*/ 55 h 303"/>
                <a:gd name="T14" fmla="*/ 100 w 298"/>
                <a:gd name="T15" fmla="*/ 55 h 303"/>
                <a:gd name="T16" fmla="*/ 45 w 298"/>
                <a:gd name="T17" fmla="*/ 130 h 303"/>
                <a:gd name="T18" fmla="*/ 126 w 298"/>
                <a:gd name="T19" fmla="*/ 256 h 303"/>
                <a:gd name="T20" fmla="*/ 261 w 298"/>
                <a:gd name="T21" fmla="*/ 167 h 303"/>
                <a:gd name="T22" fmla="*/ 260 w 298"/>
                <a:gd name="T23" fmla="*/ 132 h 303"/>
                <a:gd name="T24" fmla="*/ 263 w 298"/>
                <a:gd name="T25" fmla="*/ 127 h 303"/>
                <a:gd name="T26" fmla="*/ 286 w 298"/>
                <a:gd name="T27" fmla="*/ 12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8" h="303">
                  <a:moveTo>
                    <a:pt x="286" y="124"/>
                  </a:moveTo>
                  <a:cubicBezTo>
                    <a:pt x="298" y="182"/>
                    <a:pt x="268" y="249"/>
                    <a:pt x="205" y="276"/>
                  </a:cubicBezTo>
                  <a:cubicBezTo>
                    <a:pt x="141" y="303"/>
                    <a:pt x="66" y="276"/>
                    <a:pt x="33" y="215"/>
                  </a:cubicBezTo>
                  <a:cubicBezTo>
                    <a:pt x="0" y="154"/>
                    <a:pt x="18" y="79"/>
                    <a:pt x="77" y="38"/>
                  </a:cubicBezTo>
                  <a:cubicBezTo>
                    <a:pt x="133" y="0"/>
                    <a:pt x="203" y="12"/>
                    <a:pt x="244" y="50"/>
                  </a:cubicBezTo>
                  <a:cubicBezTo>
                    <a:pt x="239" y="60"/>
                    <a:pt x="234" y="65"/>
                    <a:pt x="227" y="69"/>
                  </a:cubicBezTo>
                  <a:cubicBezTo>
                    <a:pt x="220" y="64"/>
                    <a:pt x="212" y="59"/>
                    <a:pt x="205" y="55"/>
                  </a:cubicBezTo>
                  <a:cubicBezTo>
                    <a:pt x="170" y="36"/>
                    <a:pt x="135" y="36"/>
                    <a:pt x="100" y="55"/>
                  </a:cubicBezTo>
                  <a:cubicBezTo>
                    <a:pt x="70" y="71"/>
                    <a:pt x="52" y="97"/>
                    <a:pt x="45" y="130"/>
                  </a:cubicBezTo>
                  <a:cubicBezTo>
                    <a:pt x="35" y="187"/>
                    <a:pt x="70" y="242"/>
                    <a:pt x="126" y="256"/>
                  </a:cubicBezTo>
                  <a:cubicBezTo>
                    <a:pt x="189" y="272"/>
                    <a:pt x="251" y="231"/>
                    <a:pt x="261" y="167"/>
                  </a:cubicBezTo>
                  <a:cubicBezTo>
                    <a:pt x="263" y="155"/>
                    <a:pt x="263" y="144"/>
                    <a:pt x="260" y="132"/>
                  </a:cubicBezTo>
                  <a:cubicBezTo>
                    <a:pt x="260" y="129"/>
                    <a:pt x="260" y="128"/>
                    <a:pt x="263" y="127"/>
                  </a:cubicBezTo>
                  <a:cubicBezTo>
                    <a:pt x="271" y="124"/>
                    <a:pt x="278" y="124"/>
                    <a:pt x="286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190">
              <a:extLst>
                <a:ext uri="{FF2B5EF4-FFF2-40B4-BE49-F238E27FC236}">
                  <a16:creationId xmlns:a16="http://schemas.microsoft.com/office/drawing/2014/main" id="{2DFB5358-FDF7-4970-B863-9227A5F0AA78}"/>
                </a:ext>
              </a:extLst>
            </p:cNvPr>
            <p:cNvSpPr>
              <a:spLocks/>
            </p:cNvSpPr>
            <p:nvPr/>
          </p:nvSpPr>
          <p:spPr bwMode="gray">
            <a:xfrm>
              <a:off x="1255713" y="5510213"/>
              <a:ext cx="265113" cy="185737"/>
            </a:xfrm>
            <a:custGeom>
              <a:avLst/>
              <a:gdLst>
                <a:gd name="T0" fmla="*/ 205 w 234"/>
                <a:gd name="T1" fmla="*/ 0 h 164"/>
                <a:gd name="T2" fmla="*/ 194 w 234"/>
                <a:gd name="T3" fmla="*/ 42 h 164"/>
                <a:gd name="T4" fmla="*/ 234 w 234"/>
                <a:gd name="T5" fmla="*/ 54 h 164"/>
                <a:gd name="T6" fmla="*/ 232 w 234"/>
                <a:gd name="T7" fmla="*/ 56 h 164"/>
                <a:gd name="T8" fmla="*/ 176 w 234"/>
                <a:gd name="T9" fmla="*/ 87 h 164"/>
                <a:gd name="T10" fmla="*/ 171 w 234"/>
                <a:gd name="T11" fmla="*/ 88 h 164"/>
                <a:gd name="T12" fmla="*/ 124 w 234"/>
                <a:gd name="T13" fmla="*/ 95 h 164"/>
                <a:gd name="T14" fmla="*/ 62 w 234"/>
                <a:gd name="T15" fmla="*/ 130 h 164"/>
                <a:gd name="T16" fmla="*/ 60 w 234"/>
                <a:gd name="T17" fmla="*/ 134 h 164"/>
                <a:gd name="T18" fmla="*/ 38 w 234"/>
                <a:gd name="T19" fmla="*/ 160 h 164"/>
                <a:gd name="T20" fmla="*/ 8 w 234"/>
                <a:gd name="T21" fmla="*/ 150 h 164"/>
                <a:gd name="T22" fmla="*/ 9 w 234"/>
                <a:gd name="T23" fmla="*/ 114 h 164"/>
                <a:gd name="T24" fmla="*/ 44 w 234"/>
                <a:gd name="T25" fmla="*/ 107 h 164"/>
                <a:gd name="T26" fmla="*/ 50 w 234"/>
                <a:gd name="T27" fmla="*/ 108 h 164"/>
                <a:gd name="T28" fmla="*/ 113 w 234"/>
                <a:gd name="T29" fmla="*/ 72 h 164"/>
                <a:gd name="T30" fmla="*/ 142 w 234"/>
                <a:gd name="T31" fmla="*/ 38 h 164"/>
                <a:gd name="T32" fmla="*/ 147 w 234"/>
                <a:gd name="T33" fmla="*/ 32 h 164"/>
                <a:gd name="T34" fmla="*/ 201 w 234"/>
                <a:gd name="T35" fmla="*/ 2 h 164"/>
                <a:gd name="T36" fmla="*/ 205 w 234"/>
                <a:gd name="T3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4" h="164">
                  <a:moveTo>
                    <a:pt x="205" y="0"/>
                  </a:moveTo>
                  <a:cubicBezTo>
                    <a:pt x="201" y="15"/>
                    <a:pt x="197" y="28"/>
                    <a:pt x="194" y="42"/>
                  </a:cubicBezTo>
                  <a:cubicBezTo>
                    <a:pt x="207" y="46"/>
                    <a:pt x="221" y="50"/>
                    <a:pt x="234" y="54"/>
                  </a:cubicBezTo>
                  <a:cubicBezTo>
                    <a:pt x="233" y="55"/>
                    <a:pt x="232" y="55"/>
                    <a:pt x="232" y="56"/>
                  </a:cubicBezTo>
                  <a:cubicBezTo>
                    <a:pt x="213" y="66"/>
                    <a:pt x="195" y="76"/>
                    <a:pt x="176" y="87"/>
                  </a:cubicBezTo>
                  <a:cubicBezTo>
                    <a:pt x="175" y="88"/>
                    <a:pt x="173" y="88"/>
                    <a:pt x="171" y="88"/>
                  </a:cubicBezTo>
                  <a:cubicBezTo>
                    <a:pt x="155" y="84"/>
                    <a:pt x="139" y="87"/>
                    <a:pt x="124" y="95"/>
                  </a:cubicBezTo>
                  <a:cubicBezTo>
                    <a:pt x="103" y="107"/>
                    <a:pt x="83" y="118"/>
                    <a:pt x="62" y="130"/>
                  </a:cubicBezTo>
                  <a:cubicBezTo>
                    <a:pt x="61" y="131"/>
                    <a:pt x="60" y="133"/>
                    <a:pt x="60" y="134"/>
                  </a:cubicBezTo>
                  <a:cubicBezTo>
                    <a:pt x="58" y="147"/>
                    <a:pt x="50" y="157"/>
                    <a:pt x="38" y="160"/>
                  </a:cubicBezTo>
                  <a:cubicBezTo>
                    <a:pt x="27" y="164"/>
                    <a:pt x="15" y="159"/>
                    <a:pt x="8" y="150"/>
                  </a:cubicBezTo>
                  <a:cubicBezTo>
                    <a:pt x="0" y="139"/>
                    <a:pt x="0" y="124"/>
                    <a:pt x="9" y="114"/>
                  </a:cubicBezTo>
                  <a:cubicBezTo>
                    <a:pt x="18" y="103"/>
                    <a:pt x="33" y="101"/>
                    <a:pt x="44" y="107"/>
                  </a:cubicBezTo>
                  <a:cubicBezTo>
                    <a:pt x="46" y="108"/>
                    <a:pt x="48" y="109"/>
                    <a:pt x="50" y="108"/>
                  </a:cubicBezTo>
                  <a:cubicBezTo>
                    <a:pt x="71" y="96"/>
                    <a:pt x="92" y="84"/>
                    <a:pt x="113" y="72"/>
                  </a:cubicBezTo>
                  <a:cubicBezTo>
                    <a:pt x="127" y="64"/>
                    <a:pt x="136" y="52"/>
                    <a:pt x="142" y="38"/>
                  </a:cubicBezTo>
                  <a:cubicBezTo>
                    <a:pt x="143" y="36"/>
                    <a:pt x="145" y="33"/>
                    <a:pt x="147" y="32"/>
                  </a:cubicBezTo>
                  <a:cubicBezTo>
                    <a:pt x="165" y="22"/>
                    <a:pt x="183" y="12"/>
                    <a:pt x="201" y="2"/>
                  </a:cubicBezTo>
                  <a:cubicBezTo>
                    <a:pt x="202" y="2"/>
                    <a:pt x="203" y="1"/>
                    <a:pt x="2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91">
              <a:extLst>
                <a:ext uri="{FF2B5EF4-FFF2-40B4-BE49-F238E27FC236}">
                  <a16:creationId xmlns:a16="http://schemas.microsoft.com/office/drawing/2014/main" id="{DBFC2CF4-C480-4107-8D2D-3E78F1795A48}"/>
                </a:ext>
              </a:extLst>
            </p:cNvPr>
            <p:cNvSpPr>
              <a:spLocks/>
            </p:cNvSpPr>
            <p:nvPr/>
          </p:nvSpPr>
          <p:spPr bwMode="gray">
            <a:xfrm>
              <a:off x="1187451" y="5561013"/>
              <a:ext cx="198438" cy="201612"/>
            </a:xfrm>
            <a:custGeom>
              <a:avLst/>
              <a:gdLst>
                <a:gd name="T0" fmla="*/ 172 w 176"/>
                <a:gd name="T1" fmla="*/ 80 h 179"/>
                <a:gd name="T2" fmla="*/ 116 w 176"/>
                <a:gd name="T3" fmla="*/ 167 h 179"/>
                <a:gd name="T4" fmla="*/ 18 w 176"/>
                <a:gd name="T5" fmla="*/ 127 h 179"/>
                <a:gd name="T6" fmla="*/ 38 w 176"/>
                <a:gd name="T7" fmla="*/ 25 h 179"/>
                <a:gd name="T8" fmla="*/ 139 w 176"/>
                <a:gd name="T9" fmla="*/ 22 h 179"/>
                <a:gd name="T10" fmla="*/ 136 w 176"/>
                <a:gd name="T11" fmla="*/ 24 h 179"/>
                <a:gd name="T12" fmla="*/ 126 w 176"/>
                <a:gd name="T13" fmla="*/ 30 h 179"/>
                <a:gd name="T14" fmla="*/ 102 w 176"/>
                <a:gd name="T15" fmla="*/ 34 h 179"/>
                <a:gd name="T16" fmla="*/ 36 w 176"/>
                <a:gd name="T17" fmla="*/ 78 h 179"/>
                <a:gd name="T18" fmla="*/ 81 w 176"/>
                <a:gd name="T19" fmla="*/ 144 h 179"/>
                <a:gd name="T20" fmla="*/ 145 w 176"/>
                <a:gd name="T21" fmla="*/ 99 h 179"/>
                <a:gd name="T22" fmla="*/ 150 w 176"/>
                <a:gd name="T23" fmla="*/ 93 h 179"/>
                <a:gd name="T24" fmla="*/ 172 w 176"/>
                <a:gd name="T25" fmla="*/ 8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" h="179">
                  <a:moveTo>
                    <a:pt x="172" y="80"/>
                  </a:moveTo>
                  <a:cubicBezTo>
                    <a:pt x="176" y="121"/>
                    <a:pt x="151" y="156"/>
                    <a:pt x="116" y="167"/>
                  </a:cubicBezTo>
                  <a:cubicBezTo>
                    <a:pt x="77" y="179"/>
                    <a:pt x="37" y="162"/>
                    <a:pt x="18" y="127"/>
                  </a:cubicBezTo>
                  <a:cubicBezTo>
                    <a:pt x="0" y="92"/>
                    <a:pt x="8" y="51"/>
                    <a:pt x="38" y="25"/>
                  </a:cubicBezTo>
                  <a:cubicBezTo>
                    <a:pt x="66" y="1"/>
                    <a:pt x="111" y="0"/>
                    <a:pt x="139" y="22"/>
                  </a:cubicBezTo>
                  <a:cubicBezTo>
                    <a:pt x="138" y="23"/>
                    <a:pt x="137" y="24"/>
                    <a:pt x="136" y="24"/>
                  </a:cubicBezTo>
                  <a:cubicBezTo>
                    <a:pt x="133" y="26"/>
                    <a:pt x="129" y="28"/>
                    <a:pt x="126" y="30"/>
                  </a:cubicBezTo>
                  <a:cubicBezTo>
                    <a:pt x="118" y="35"/>
                    <a:pt x="111" y="37"/>
                    <a:pt x="102" y="34"/>
                  </a:cubicBezTo>
                  <a:cubicBezTo>
                    <a:pt x="72" y="27"/>
                    <a:pt x="42" y="48"/>
                    <a:pt x="36" y="78"/>
                  </a:cubicBezTo>
                  <a:cubicBezTo>
                    <a:pt x="30" y="108"/>
                    <a:pt x="51" y="138"/>
                    <a:pt x="81" y="144"/>
                  </a:cubicBezTo>
                  <a:cubicBezTo>
                    <a:pt x="111" y="149"/>
                    <a:pt x="140" y="129"/>
                    <a:pt x="145" y="99"/>
                  </a:cubicBezTo>
                  <a:cubicBezTo>
                    <a:pt x="146" y="96"/>
                    <a:pt x="147" y="94"/>
                    <a:pt x="150" y="93"/>
                  </a:cubicBezTo>
                  <a:cubicBezTo>
                    <a:pt x="157" y="89"/>
                    <a:pt x="165" y="85"/>
                    <a:pt x="172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2" name="Gruppieren 213">
            <a:extLst>
              <a:ext uri="{FF2B5EF4-FFF2-40B4-BE49-F238E27FC236}">
                <a16:creationId xmlns:a16="http://schemas.microsoft.com/office/drawing/2014/main" id="{FE1C972C-0A86-42DC-93BE-5069683E3C72}"/>
              </a:ext>
            </a:extLst>
          </p:cNvPr>
          <p:cNvGrpSpPr/>
          <p:nvPr/>
        </p:nvGrpSpPr>
        <p:grpSpPr bwMode="gray">
          <a:xfrm>
            <a:off x="5772464" y="1184267"/>
            <a:ext cx="334167" cy="390882"/>
            <a:chOff x="9233637" y="3392838"/>
            <a:chExt cx="486305" cy="568843"/>
          </a:xfrm>
          <a:solidFill>
            <a:schemeClr val="accent1"/>
          </a:solidFill>
        </p:grpSpPr>
        <p:sp>
          <p:nvSpPr>
            <p:cNvPr id="23" name="Freeform 1462">
              <a:extLst>
                <a:ext uri="{FF2B5EF4-FFF2-40B4-BE49-F238E27FC236}">
                  <a16:creationId xmlns:a16="http://schemas.microsoft.com/office/drawing/2014/main" id="{E7F84FA0-B950-4432-92EF-9FA392E134F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64">
              <a:extLst>
                <a:ext uri="{FF2B5EF4-FFF2-40B4-BE49-F238E27FC236}">
                  <a16:creationId xmlns:a16="http://schemas.microsoft.com/office/drawing/2014/main" id="{C12F75FE-BABC-457B-B3C3-69B85128A9C8}"/>
                </a:ext>
              </a:extLst>
            </p:cNvPr>
            <p:cNvSpPr>
              <a:spLocks/>
            </p:cNvSpPr>
            <p:nvPr/>
          </p:nvSpPr>
          <p:spPr bwMode="gray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465">
              <a:extLst>
                <a:ext uri="{FF2B5EF4-FFF2-40B4-BE49-F238E27FC236}">
                  <a16:creationId xmlns:a16="http://schemas.microsoft.com/office/drawing/2014/main" id="{58AD247B-1B40-4DA7-BB37-980989E6B360}"/>
                </a:ext>
              </a:extLst>
            </p:cNvPr>
            <p:cNvSpPr>
              <a:spLocks/>
            </p:cNvSpPr>
            <p:nvPr/>
          </p:nvSpPr>
          <p:spPr bwMode="gray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466">
              <a:extLst>
                <a:ext uri="{FF2B5EF4-FFF2-40B4-BE49-F238E27FC236}">
                  <a16:creationId xmlns:a16="http://schemas.microsoft.com/office/drawing/2014/main" id="{BAC14E8C-0C2B-49AB-A778-4473DC0C7E9F}"/>
                </a:ext>
              </a:extLst>
            </p:cNvPr>
            <p:cNvSpPr>
              <a:spLocks/>
            </p:cNvSpPr>
            <p:nvPr/>
          </p:nvSpPr>
          <p:spPr bwMode="gray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467">
              <a:extLst>
                <a:ext uri="{FF2B5EF4-FFF2-40B4-BE49-F238E27FC236}">
                  <a16:creationId xmlns:a16="http://schemas.microsoft.com/office/drawing/2014/main" id="{42225735-1DB1-41E1-9C4C-3D247B9A12D2}"/>
                </a:ext>
              </a:extLst>
            </p:cNvPr>
            <p:cNvSpPr>
              <a:spLocks/>
            </p:cNvSpPr>
            <p:nvPr/>
          </p:nvSpPr>
          <p:spPr bwMode="gray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468">
              <a:extLst>
                <a:ext uri="{FF2B5EF4-FFF2-40B4-BE49-F238E27FC236}">
                  <a16:creationId xmlns:a16="http://schemas.microsoft.com/office/drawing/2014/main" id="{817CC217-1949-4BEE-8A06-229B25A7C259}"/>
                </a:ext>
              </a:extLst>
            </p:cNvPr>
            <p:cNvSpPr>
              <a:spLocks/>
            </p:cNvSpPr>
            <p:nvPr/>
          </p:nvSpPr>
          <p:spPr bwMode="gray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1469">
              <a:extLst>
                <a:ext uri="{FF2B5EF4-FFF2-40B4-BE49-F238E27FC236}">
                  <a16:creationId xmlns:a16="http://schemas.microsoft.com/office/drawing/2014/main" id="{19E1752A-69D9-4450-A7A4-B4C3D35525C3}"/>
                </a:ext>
              </a:extLst>
            </p:cNvPr>
            <p:cNvSpPr>
              <a:spLocks/>
            </p:cNvSpPr>
            <p:nvPr/>
          </p:nvSpPr>
          <p:spPr bwMode="gray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2" name="Gruppieren 11">
            <a:extLst>
              <a:ext uri="{FF2B5EF4-FFF2-40B4-BE49-F238E27FC236}">
                <a16:creationId xmlns:a16="http://schemas.microsoft.com/office/drawing/2014/main" id="{3955B820-598F-4931-80AE-307362D42ED9}"/>
              </a:ext>
            </a:extLst>
          </p:cNvPr>
          <p:cNvGrpSpPr/>
          <p:nvPr/>
        </p:nvGrpSpPr>
        <p:grpSpPr>
          <a:xfrm>
            <a:off x="6681565" y="1838119"/>
            <a:ext cx="204343" cy="179368"/>
            <a:chOff x="334963" y="3816350"/>
            <a:chExt cx="285750" cy="250825"/>
          </a:xfrm>
          <a:solidFill>
            <a:schemeClr val="accent1"/>
          </a:solidFill>
        </p:grpSpPr>
        <p:sp>
          <p:nvSpPr>
            <p:cNvPr id="33" name="Freeform 1077">
              <a:extLst>
                <a:ext uri="{FF2B5EF4-FFF2-40B4-BE49-F238E27FC236}">
                  <a16:creationId xmlns:a16="http://schemas.microsoft.com/office/drawing/2014/main" id="{B6B8ADB4-6BB2-43D5-806B-CAD26D5CA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963" y="3821113"/>
              <a:ext cx="242888" cy="246062"/>
            </a:xfrm>
            <a:custGeom>
              <a:avLst/>
              <a:gdLst>
                <a:gd name="T0" fmla="*/ 0 w 215"/>
                <a:gd name="T1" fmla="*/ 216 h 216"/>
                <a:gd name="T2" fmla="*/ 0 w 215"/>
                <a:gd name="T3" fmla="*/ 0 h 216"/>
                <a:gd name="T4" fmla="*/ 205 w 215"/>
                <a:gd name="T5" fmla="*/ 0 h 216"/>
                <a:gd name="T6" fmla="*/ 203 w 215"/>
                <a:gd name="T7" fmla="*/ 2 h 216"/>
                <a:gd name="T8" fmla="*/ 176 w 215"/>
                <a:gd name="T9" fmla="*/ 23 h 216"/>
                <a:gd name="T10" fmla="*/ 170 w 215"/>
                <a:gd name="T11" fmla="*/ 25 h 216"/>
                <a:gd name="T12" fmla="*/ 28 w 215"/>
                <a:gd name="T13" fmla="*/ 25 h 216"/>
                <a:gd name="T14" fmla="*/ 24 w 215"/>
                <a:gd name="T15" fmla="*/ 25 h 216"/>
                <a:gd name="T16" fmla="*/ 24 w 215"/>
                <a:gd name="T17" fmla="*/ 191 h 216"/>
                <a:gd name="T18" fmla="*/ 191 w 215"/>
                <a:gd name="T19" fmla="*/ 191 h 216"/>
                <a:gd name="T20" fmla="*/ 191 w 215"/>
                <a:gd name="T21" fmla="*/ 188 h 216"/>
                <a:gd name="T22" fmla="*/ 191 w 215"/>
                <a:gd name="T23" fmla="*/ 110 h 216"/>
                <a:gd name="T24" fmla="*/ 191 w 215"/>
                <a:gd name="T25" fmla="*/ 107 h 216"/>
                <a:gd name="T26" fmla="*/ 214 w 215"/>
                <a:gd name="T27" fmla="*/ 75 h 216"/>
                <a:gd name="T28" fmla="*/ 215 w 215"/>
                <a:gd name="T29" fmla="*/ 75 h 216"/>
                <a:gd name="T30" fmla="*/ 215 w 215"/>
                <a:gd name="T31" fmla="*/ 216 h 216"/>
                <a:gd name="T32" fmla="*/ 0 w 215"/>
                <a:gd name="T33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216">
                  <a:moveTo>
                    <a:pt x="0" y="216"/>
                  </a:moveTo>
                  <a:cubicBezTo>
                    <a:pt x="0" y="144"/>
                    <a:pt x="0" y="72"/>
                    <a:pt x="0" y="0"/>
                  </a:cubicBezTo>
                  <a:cubicBezTo>
                    <a:pt x="68" y="0"/>
                    <a:pt x="136" y="0"/>
                    <a:pt x="205" y="0"/>
                  </a:cubicBezTo>
                  <a:cubicBezTo>
                    <a:pt x="204" y="1"/>
                    <a:pt x="203" y="2"/>
                    <a:pt x="203" y="2"/>
                  </a:cubicBezTo>
                  <a:cubicBezTo>
                    <a:pt x="194" y="9"/>
                    <a:pt x="185" y="16"/>
                    <a:pt x="176" y="23"/>
                  </a:cubicBezTo>
                  <a:cubicBezTo>
                    <a:pt x="174" y="24"/>
                    <a:pt x="172" y="25"/>
                    <a:pt x="170" y="25"/>
                  </a:cubicBezTo>
                  <a:cubicBezTo>
                    <a:pt x="123" y="25"/>
                    <a:pt x="75" y="25"/>
                    <a:pt x="28" y="25"/>
                  </a:cubicBezTo>
                  <a:cubicBezTo>
                    <a:pt x="27" y="25"/>
                    <a:pt x="26" y="25"/>
                    <a:pt x="24" y="25"/>
                  </a:cubicBezTo>
                  <a:cubicBezTo>
                    <a:pt x="24" y="80"/>
                    <a:pt x="24" y="135"/>
                    <a:pt x="24" y="191"/>
                  </a:cubicBezTo>
                  <a:cubicBezTo>
                    <a:pt x="80" y="191"/>
                    <a:pt x="135" y="191"/>
                    <a:pt x="191" y="191"/>
                  </a:cubicBezTo>
                  <a:cubicBezTo>
                    <a:pt x="191" y="190"/>
                    <a:pt x="191" y="189"/>
                    <a:pt x="191" y="188"/>
                  </a:cubicBezTo>
                  <a:cubicBezTo>
                    <a:pt x="191" y="162"/>
                    <a:pt x="191" y="136"/>
                    <a:pt x="191" y="110"/>
                  </a:cubicBezTo>
                  <a:cubicBezTo>
                    <a:pt x="191" y="109"/>
                    <a:pt x="191" y="108"/>
                    <a:pt x="191" y="107"/>
                  </a:cubicBezTo>
                  <a:cubicBezTo>
                    <a:pt x="199" y="96"/>
                    <a:pt x="207" y="85"/>
                    <a:pt x="214" y="75"/>
                  </a:cubicBezTo>
                  <a:cubicBezTo>
                    <a:pt x="215" y="75"/>
                    <a:pt x="215" y="75"/>
                    <a:pt x="215" y="75"/>
                  </a:cubicBezTo>
                  <a:cubicBezTo>
                    <a:pt x="215" y="122"/>
                    <a:pt x="215" y="169"/>
                    <a:pt x="215" y="216"/>
                  </a:cubicBezTo>
                  <a:cubicBezTo>
                    <a:pt x="143" y="216"/>
                    <a:pt x="72" y="216"/>
                    <a:pt x="0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1078">
              <a:extLst>
                <a:ext uri="{FF2B5EF4-FFF2-40B4-BE49-F238E27FC236}">
                  <a16:creationId xmlns:a16="http://schemas.microsoft.com/office/drawing/2014/main" id="{2924F896-9ACB-4CAD-87E1-11F6347E1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763" y="3816350"/>
              <a:ext cx="234950" cy="203200"/>
            </a:xfrm>
            <a:custGeom>
              <a:avLst/>
              <a:gdLst>
                <a:gd name="T0" fmla="*/ 0 w 207"/>
                <a:gd name="T1" fmla="*/ 91 h 180"/>
                <a:gd name="T2" fmla="*/ 17 w 207"/>
                <a:gd name="T3" fmla="*/ 76 h 180"/>
                <a:gd name="T4" fmla="*/ 20 w 207"/>
                <a:gd name="T5" fmla="*/ 76 h 180"/>
                <a:gd name="T6" fmla="*/ 71 w 207"/>
                <a:gd name="T7" fmla="*/ 106 h 180"/>
                <a:gd name="T8" fmla="*/ 75 w 207"/>
                <a:gd name="T9" fmla="*/ 109 h 180"/>
                <a:gd name="T10" fmla="*/ 202 w 207"/>
                <a:gd name="T11" fmla="*/ 0 h 180"/>
                <a:gd name="T12" fmla="*/ 207 w 207"/>
                <a:gd name="T13" fmla="*/ 13 h 180"/>
                <a:gd name="T14" fmla="*/ 205 w 207"/>
                <a:gd name="T15" fmla="*/ 15 h 180"/>
                <a:gd name="T16" fmla="*/ 163 w 207"/>
                <a:gd name="T17" fmla="*/ 59 h 180"/>
                <a:gd name="T18" fmla="*/ 110 w 207"/>
                <a:gd name="T19" fmla="*/ 134 h 180"/>
                <a:gd name="T20" fmla="*/ 86 w 207"/>
                <a:gd name="T21" fmla="*/ 176 h 180"/>
                <a:gd name="T22" fmla="*/ 84 w 207"/>
                <a:gd name="T23" fmla="*/ 180 h 180"/>
                <a:gd name="T24" fmla="*/ 0 w 207"/>
                <a:gd name="T25" fmla="*/ 9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7" h="180">
                  <a:moveTo>
                    <a:pt x="0" y="91"/>
                  </a:moveTo>
                  <a:cubicBezTo>
                    <a:pt x="6" y="86"/>
                    <a:pt x="11" y="81"/>
                    <a:pt x="17" y="76"/>
                  </a:cubicBezTo>
                  <a:cubicBezTo>
                    <a:pt x="17" y="75"/>
                    <a:pt x="19" y="75"/>
                    <a:pt x="20" y="76"/>
                  </a:cubicBezTo>
                  <a:cubicBezTo>
                    <a:pt x="38" y="84"/>
                    <a:pt x="55" y="94"/>
                    <a:pt x="71" y="106"/>
                  </a:cubicBezTo>
                  <a:cubicBezTo>
                    <a:pt x="72" y="107"/>
                    <a:pt x="74" y="108"/>
                    <a:pt x="75" y="109"/>
                  </a:cubicBezTo>
                  <a:cubicBezTo>
                    <a:pt x="111" y="66"/>
                    <a:pt x="153" y="29"/>
                    <a:pt x="202" y="0"/>
                  </a:cubicBezTo>
                  <a:cubicBezTo>
                    <a:pt x="204" y="4"/>
                    <a:pt x="205" y="8"/>
                    <a:pt x="207" y="13"/>
                  </a:cubicBezTo>
                  <a:cubicBezTo>
                    <a:pt x="207" y="13"/>
                    <a:pt x="206" y="15"/>
                    <a:pt x="205" y="15"/>
                  </a:cubicBezTo>
                  <a:cubicBezTo>
                    <a:pt x="190" y="29"/>
                    <a:pt x="176" y="43"/>
                    <a:pt x="163" y="59"/>
                  </a:cubicBezTo>
                  <a:cubicBezTo>
                    <a:pt x="143" y="82"/>
                    <a:pt x="126" y="107"/>
                    <a:pt x="110" y="134"/>
                  </a:cubicBezTo>
                  <a:cubicBezTo>
                    <a:pt x="102" y="148"/>
                    <a:pt x="94" y="162"/>
                    <a:pt x="86" y="176"/>
                  </a:cubicBezTo>
                  <a:cubicBezTo>
                    <a:pt x="85" y="177"/>
                    <a:pt x="84" y="178"/>
                    <a:pt x="84" y="180"/>
                  </a:cubicBezTo>
                  <a:cubicBezTo>
                    <a:pt x="57" y="148"/>
                    <a:pt x="30" y="118"/>
                    <a:pt x="0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36" name="Graphic 35" descr="Telescope">
            <a:extLst>
              <a:ext uri="{FF2B5EF4-FFF2-40B4-BE49-F238E27FC236}">
                <a16:creationId xmlns:a16="http://schemas.microsoft.com/office/drawing/2014/main" id="{DF2FF2CB-1723-49A1-9559-A30B03018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5922" y="1801570"/>
            <a:ext cx="264022" cy="264022"/>
          </a:xfrm>
          <a:prstGeom prst="rect">
            <a:avLst/>
          </a:prstGeom>
        </p:spPr>
      </p:pic>
      <p:grpSp>
        <p:nvGrpSpPr>
          <p:cNvPr id="37" name="Gruppieren 199">
            <a:extLst>
              <a:ext uri="{FF2B5EF4-FFF2-40B4-BE49-F238E27FC236}">
                <a16:creationId xmlns:a16="http://schemas.microsoft.com/office/drawing/2014/main" id="{00D07871-D113-4CC7-9FCD-24A5AA6735F1}"/>
              </a:ext>
            </a:extLst>
          </p:cNvPr>
          <p:cNvGrpSpPr/>
          <p:nvPr/>
        </p:nvGrpSpPr>
        <p:grpSpPr bwMode="gray">
          <a:xfrm>
            <a:off x="3670705" y="1822013"/>
            <a:ext cx="169060" cy="192068"/>
            <a:chOff x="4183201" y="2471526"/>
            <a:chExt cx="376998" cy="428305"/>
          </a:xfrm>
          <a:solidFill>
            <a:schemeClr val="accent1"/>
          </a:solidFill>
        </p:grpSpPr>
        <p:sp>
          <p:nvSpPr>
            <p:cNvPr id="38" name="Freeform 1028">
              <a:extLst>
                <a:ext uri="{FF2B5EF4-FFF2-40B4-BE49-F238E27FC236}">
                  <a16:creationId xmlns:a16="http://schemas.microsoft.com/office/drawing/2014/main" id="{7608E189-7670-4A39-B8D6-08D713386091}"/>
                </a:ext>
              </a:extLst>
            </p:cNvPr>
            <p:cNvSpPr>
              <a:spLocks/>
            </p:cNvSpPr>
            <p:nvPr/>
          </p:nvSpPr>
          <p:spPr bwMode="gray">
            <a:xfrm>
              <a:off x="4261278" y="2542910"/>
              <a:ext cx="220845" cy="258767"/>
            </a:xfrm>
            <a:custGeom>
              <a:avLst/>
              <a:gdLst>
                <a:gd name="T0" fmla="*/ 103 w 139"/>
                <a:gd name="T1" fmla="*/ 163 h 163"/>
                <a:gd name="T2" fmla="*/ 37 w 139"/>
                <a:gd name="T3" fmla="*/ 163 h 163"/>
                <a:gd name="T4" fmla="*/ 36 w 139"/>
                <a:gd name="T5" fmla="*/ 157 h 163"/>
                <a:gd name="T6" fmla="*/ 25 w 139"/>
                <a:gd name="T7" fmla="*/ 128 h 163"/>
                <a:gd name="T8" fmla="*/ 8 w 139"/>
                <a:gd name="T9" fmla="*/ 97 h 163"/>
                <a:gd name="T10" fmla="*/ 4 w 139"/>
                <a:gd name="T11" fmla="*/ 51 h 163"/>
                <a:gd name="T12" fmla="*/ 37 w 139"/>
                <a:gd name="T13" fmla="*/ 10 h 163"/>
                <a:gd name="T14" fmla="*/ 102 w 139"/>
                <a:gd name="T15" fmla="*/ 9 h 163"/>
                <a:gd name="T16" fmla="*/ 138 w 139"/>
                <a:gd name="T17" fmla="*/ 73 h 163"/>
                <a:gd name="T18" fmla="*/ 126 w 139"/>
                <a:gd name="T19" fmla="*/ 109 h 163"/>
                <a:gd name="T20" fmla="*/ 111 w 139"/>
                <a:gd name="T21" fmla="*/ 136 h 163"/>
                <a:gd name="T22" fmla="*/ 103 w 139"/>
                <a:gd name="T23" fmla="*/ 161 h 163"/>
                <a:gd name="T24" fmla="*/ 103 w 139"/>
                <a:gd name="T25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63">
                  <a:moveTo>
                    <a:pt x="103" y="163"/>
                  </a:moveTo>
                  <a:cubicBezTo>
                    <a:pt x="81" y="163"/>
                    <a:pt x="59" y="163"/>
                    <a:pt x="37" y="163"/>
                  </a:cubicBezTo>
                  <a:cubicBezTo>
                    <a:pt x="37" y="161"/>
                    <a:pt x="36" y="159"/>
                    <a:pt x="36" y="157"/>
                  </a:cubicBezTo>
                  <a:cubicBezTo>
                    <a:pt x="35" y="146"/>
                    <a:pt x="30" y="137"/>
                    <a:pt x="25" y="128"/>
                  </a:cubicBezTo>
                  <a:cubicBezTo>
                    <a:pt x="19" y="118"/>
                    <a:pt x="13" y="108"/>
                    <a:pt x="8" y="97"/>
                  </a:cubicBezTo>
                  <a:cubicBezTo>
                    <a:pt x="1" y="82"/>
                    <a:pt x="0" y="67"/>
                    <a:pt x="4" y="51"/>
                  </a:cubicBezTo>
                  <a:cubicBezTo>
                    <a:pt x="8" y="32"/>
                    <a:pt x="19" y="18"/>
                    <a:pt x="37" y="10"/>
                  </a:cubicBezTo>
                  <a:cubicBezTo>
                    <a:pt x="58" y="0"/>
                    <a:pt x="80" y="0"/>
                    <a:pt x="102" y="9"/>
                  </a:cubicBezTo>
                  <a:cubicBezTo>
                    <a:pt x="128" y="21"/>
                    <a:pt x="139" y="45"/>
                    <a:pt x="138" y="73"/>
                  </a:cubicBezTo>
                  <a:cubicBezTo>
                    <a:pt x="137" y="86"/>
                    <a:pt x="132" y="98"/>
                    <a:pt x="126" y="109"/>
                  </a:cubicBezTo>
                  <a:cubicBezTo>
                    <a:pt x="121" y="118"/>
                    <a:pt x="115" y="127"/>
                    <a:pt x="111" y="136"/>
                  </a:cubicBezTo>
                  <a:cubicBezTo>
                    <a:pt x="106" y="144"/>
                    <a:pt x="104" y="152"/>
                    <a:pt x="103" y="161"/>
                  </a:cubicBezTo>
                  <a:cubicBezTo>
                    <a:pt x="103" y="161"/>
                    <a:pt x="103" y="162"/>
                    <a:pt x="10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1029">
              <a:extLst>
                <a:ext uri="{FF2B5EF4-FFF2-40B4-BE49-F238E27FC236}">
                  <a16:creationId xmlns:a16="http://schemas.microsoft.com/office/drawing/2014/main" id="{B5EC7CD8-E735-4DBC-A10B-C11B19F57573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5969" y="2815062"/>
              <a:ext cx="95923" cy="17846"/>
            </a:xfrm>
            <a:custGeom>
              <a:avLst/>
              <a:gdLst>
                <a:gd name="T0" fmla="*/ 30 w 60"/>
                <a:gd name="T1" fmla="*/ 12 h 12"/>
                <a:gd name="T2" fmla="*/ 8 w 60"/>
                <a:gd name="T3" fmla="*/ 12 h 12"/>
                <a:gd name="T4" fmla="*/ 0 w 60"/>
                <a:gd name="T5" fmla="*/ 6 h 12"/>
                <a:gd name="T6" fmla="*/ 8 w 60"/>
                <a:gd name="T7" fmla="*/ 0 h 12"/>
                <a:gd name="T8" fmla="*/ 52 w 60"/>
                <a:gd name="T9" fmla="*/ 0 h 12"/>
                <a:gd name="T10" fmla="*/ 59 w 60"/>
                <a:gd name="T11" fmla="*/ 7 h 12"/>
                <a:gd name="T12" fmla="*/ 52 w 60"/>
                <a:gd name="T13" fmla="*/ 12 h 12"/>
                <a:gd name="T14" fmla="*/ 50 w 60"/>
                <a:gd name="T15" fmla="*/ 12 h 12"/>
                <a:gd name="T16" fmla="*/ 30 w 60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2">
                  <a:moveTo>
                    <a:pt x="30" y="12"/>
                  </a:moveTo>
                  <a:cubicBezTo>
                    <a:pt x="22" y="12"/>
                    <a:pt x="15" y="12"/>
                    <a:pt x="8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23" y="0"/>
                    <a:pt x="37" y="0"/>
                    <a:pt x="52" y="0"/>
                  </a:cubicBezTo>
                  <a:cubicBezTo>
                    <a:pt x="57" y="0"/>
                    <a:pt x="60" y="3"/>
                    <a:pt x="59" y="7"/>
                  </a:cubicBezTo>
                  <a:cubicBezTo>
                    <a:pt x="59" y="10"/>
                    <a:pt x="56" y="12"/>
                    <a:pt x="52" y="12"/>
                  </a:cubicBezTo>
                  <a:cubicBezTo>
                    <a:pt x="52" y="12"/>
                    <a:pt x="51" y="12"/>
                    <a:pt x="50" y="12"/>
                  </a:cubicBezTo>
                  <a:cubicBezTo>
                    <a:pt x="43" y="12"/>
                    <a:pt x="37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1030">
              <a:extLst>
                <a:ext uri="{FF2B5EF4-FFF2-40B4-BE49-F238E27FC236}">
                  <a16:creationId xmlns:a16="http://schemas.microsoft.com/office/drawing/2014/main" id="{BE9045CC-28A6-4998-A122-912E6B3CB3E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8201" y="2846292"/>
              <a:ext cx="89230" cy="20076"/>
            </a:xfrm>
            <a:custGeom>
              <a:avLst/>
              <a:gdLst>
                <a:gd name="T0" fmla="*/ 29 w 57"/>
                <a:gd name="T1" fmla="*/ 12 h 12"/>
                <a:gd name="T2" fmla="*/ 7 w 57"/>
                <a:gd name="T3" fmla="*/ 12 h 12"/>
                <a:gd name="T4" fmla="*/ 1 w 57"/>
                <a:gd name="T5" fmla="*/ 6 h 12"/>
                <a:gd name="T6" fmla="*/ 7 w 57"/>
                <a:gd name="T7" fmla="*/ 0 h 12"/>
                <a:gd name="T8" fmla="*/ 51 w 57"/>
                <a:gd name="T9" fmla="*/ 0 h 12"/>
                <a:gd name="T10" fmla="*/ 57 w 57"/>
                <a:gd name="T11" fmla="*/ 6 h 12"/>
                <a:gd name="T12" fmla="*/ 51 w 57"/>
                <a:gd name="T13" fmla="*/ 12 h 12"/>
                <a:gd name="T14" fmla="*/ 29 w 57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2">
                  <a:moveTo>
                    <a:pt x="29" y="12"/>
                  </a:moveTo>
                  <a:cubicBezTo>
                    <a:pt x="22" y="12"/>
                    <a:pt x="14" y="12"/>
                    <a:pt x="7" y="12"/>
                  </a:cubicBezTo>
                  <a:cubicBezTo>
                    <a:pt x="3" y="12"/>
                    <a:pt x="0" y="10"/>
                    <a:pt x="1" y="6"/>
                  </a:cubicBezTo>
                  <a:cubicBezTo>
                    <a:pt x="1" y="3"/>
                    <a:pt x="3" y="0"/>
                    <a:pt x="7" y="0"/>
                  </a:cubicBezTo>
                  <a:cubicBezTo>
                    <a:pt x="22" y="0"/>
                    <a:pt x="36" y="0"/>
                    <a:pt x="51" y="0"/>
                  </a:cubicBezTo>
                  <a:cubicBezTo>
                    <a:pt x="55" y="0"/>
                    <a:pt x="57" y="3"/>
                    <a:pt x="57" y="6"/>
                  </a:cubicBezTo>
                  <a:cubicBezTo>
                    <a:pt x="57" y="10"/>
                    <a:pt x="55" y="12"/>
                    <a:pt x="51" y="12"/>
                  </a:cubicBezTo>
                  <a:cubicBezTo>
                    <a:pt x="43" y="12"/>
                    <a:pt x="36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1031">
              <a:extLst>
                <a:ext uri="{FF2B5EF4-FFF2-40B4-BE49-F238E27FC236}">
                  <a16:creationId xmlns:a16="http://schemas.microsoft.com/office/drawing/2014/main" id="{D5DCB5A6-76D5-4D08-BB57-8E25B53B0593}"/>
                </a:ext>
              </a:extLst>
            </p:cNvPr>
            <p:cNvSpPr>
              <a:spLocks/>
            </p:cNvSpPr>
            <p:nvPr/>
          </p:nvSpPr>
          <p:spPr bwMode="gray">
            <a:xfrm>
              <a:off x="4511122" y="2634372"/>
              <a:ext cx="49077" cy="24538"/>
            </a:xfrm>
            <a:custGeom>
              <a:avLst/>
              <a:gdLst>
                <a:gd name="T0" fmla="*/ 32 w 32"/>
                <a:gd name="T1" fmla="*/ 0 h 15"/>
                <a:gd name="T2" fmla="*/ 32 w 32"/>
                <a:gd name="T3" fmla="*/ 15 h 15"/>
                <a:gd name="T4" fmla="*/ 0 w 32"/>
                <a:gd name="T5" fmla="*/ 15 h 15"/>
                <a:gd name="T6" fmla="*/ 0 w 32"/>
                <a:gd name="T7" fmla="*/ 0 h 15"/>
                <a:gd name="T8" fmla="*/ 32 w 3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5">
                  <a:moveTo>
                    <a:pt x="32" y="0"/>
                  </a:moveTo>
                  <a:cubicBezTo>
                    <a:pt x="32" y="5"/>
                    <a:pt x="32" y="10"/>
                    <a:pt x="32" y="15"/>
                  </a:cubicBezTo>
                  <a:cubicBezTo>
                    <a:pt x="21" y="15"/>
                    <a:pt x="11" y="15"/>
                    <a:pt x="0" y="15"/>
                  </a:cubicBezTo>
                  <a:cubicBezTo>
                    <a:pt x="0" y="10"/>
                    <a:pt x="0" y="5"/>
                    <a:pt x="0" y="0"/>
                  </a:cubicBezTo>
                  <a:cubicBezTo>
                    <a:pt x="10" y="0"/>
                    <a:pt x="21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1032">
              <a:extLst>
                <a:ext uri="{FF2B5EF4-FFF2-40B4-BE49-F238E27FC236}">
                  <a16:creationId xmlns:a16="http://schemas.microsoft.com/office/drawing/2014/main" id="{FF7024EB-5B4E-4BC6-BAF1-CC4BC5BFDCAC}"/>
                </a:ext>
              </a:extLst>
            </p:cNvPr>
            <p:cNvSpPr>
              <a:spLocks/>
            </p:cNvSpPr>
            <p:nvPr/>
          </p:nvSpPr>
          <p:spPr bwMode="gray">
            <a:xfrm>
              <a:off x="4183201" y="2634372"/>
              <a:ext cx="53538" cy="24538"/>
            </a:xfrm>
            <a:custGeom>
              <a:avLst/>
              <a:gdLst>
                <a:gd name="T0" fmla="*/ 0 w 33"/>
                <a:gd name="T1" fmla="*/ 16 h 16"/>
                <a:gd name="T2" fmla="*/ 0 w 33"/>
                <a:gd name="T3" fmla="*/ 0 h 16"/>
                <a:gd name="T4" fmla="*/ 33 w 33"/>
                <a:gd name="T5" fmla="*/ 0 h 16"/>
                <a:gd name="T6" fmla="*/ 33 w 33"/>
                <a:gd name="T7" fmla="*/ 16 h 16"/>
                <a:gd name="T8" fmla="*/ 0 w 33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6">
                  <a:moveTo>
                    <a:pt x="0" y="16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11" y="0"/>
                    <a:pt x="22" y="0"/>
                    <a:pt x="33" y="0"/>
                  </a:cubicBezTo>
                  <a:cubicBezTo>
                    <a:pt x="33" y="6"/>
                    <a:pt x="33" y="11"/>
                    <a:pt x="33" y="16"/>
                  </a:cubicBezTo>
                  <a:cubicBezTo>
                    <a:pt x="22" y="16"/>
                    <a:pt x="12" y="16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1033">
              <a:extLst>
                <a:ext uri="{FF2B5EF4-FFF2-40B4-BE49-F238E27FC236}">
                  <a16:creationId xmlns:a16="http://schemas.microsoft.com/office/drawing/2014/main" id="{10D52FB9-879C-4E94-B311-C32BC2C29C01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4353" y="2540680"/>
              <a:ext cx="58000" cy="51307"/>
            </a:xfrm>
            <a:custGeom>
              <a:avLst/>
              <a:gdLst>
                <a:gd name="T0" fmla="*/ 10 w 36"/>
                <a:gd name="T1" fmla="*/ 32 h 32"/>
                <a:gd name="T2" fmla="*/ 0 w 36"/>
                <a:gd name="T3" fmla="*/ 19 h 32"/>
                <a:gd name="T4" fmla="*/ 26 w 36"/>
                <a:gd name="T5" fmla="*/ 0 h 32"/>
                <a:gd name="T6" fmla="*/ 36 w 36"/>
                <a:gd name="T7" fmla="*/ 13 h 32"/>
                <a:gd name="T8" fmla="*/ 10 w 36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2">
                  <a:moveTo>
                    <a:pt x="10" y="32"/>
                  </a:moveTo>
                  <a:cubicBezTo>
                    <a:pt x="7" y="27"/>
                    <a:pt x="4" y="23"/>
                    <a:pt x="0" y="19"/>
                  </a:cubicBezTo>
                  <a:cubicBezTo>
                    <a:pt x="9" y="12"/>
                    <a:pt x="18" y="6"/>
                    <a:pt x="26" y="0"/>
                  </a:cubicBezTo>
                  <a:cubicBezTo>
                    <a:pt x="30" y="4"/>
                    <a:pt x="33" y="9"/>
                    <a:pt x="36" y="13"/>
                  </a:cubicBezTo>
                  <a:cubicBezTo>
                    <a:pt x="27" y="19"/>
                    <a:pt x="19" y="25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1034">
              <a:extLst>
                <a:ext uri="{FF2B5EF4-FFF2-40B4-BE49-F238E27FC236}">
                  <a16:creationId xmlns:a16="http://schemas.microsoft.com/office/drawing/2014/main" id="{533A6B74-6D82-4285-8BB8-47275F4C911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1047" y="2705756"/>
              <a:ext cx="55769" cy="44615"/>
            </a:xfrm>
            <a:custGeom>
              <a:avLst/>
              <a:gdLst>
                <a:gd name="T0" fmla="*/ 6 w 36"/>
                <a:gd name="T1" fmla="*/ 28 h 28"/>
                <a:gd name="T2" fmla="*/ 0 w 36"/>
                <a:gd name="T3" fmla="*/ 13 h 28"/>
                <a:gd name="T4" fmla="*/ 29 w 36"/>
                <a:gd name="T5" fmla="*/ 0 h 28"/>
                <a:gd name="T6" fmla="*/ 36 w 36"/>
                <a:gd name="T7" fmla="*/ 15 h 28"/>
                <a:gd name="T8" fmla="*/ 6 w 3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8">
                  <a:moveTo>
                    <a:pt x="6" y="28"/>
                  </a:moveTo>
                  <a:cubicBezTo>
                    <a:pt x="4" y="23"/>
                    <a:pt x="2" y="18"/>
                    <a:pt x="0" y="13"/>
                  </a:cubicBezTo>
                  <a:cubicBezTo>
                    <a:pt x="9" y="9"/>
                    <a:pt x="19" y="4"/>
                    <a:pt x="29" y="0"/>
                  </a:cubicBezTo>
                  <a:cubicBezTo>
                    <a:pt x="31" y="5"/>
                    <a:pt x="33" y="9"/>
                    <a:pt x="36" y="15"/>
                  </a:cubicBezTo>
                  <a:cubicBezTo>
                    <a:pt x="26" y="19"/>
                    <a:pt x="16" y="23"/>
                    <a:pt x="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1035">
              <a:extLst>
                <a:ext uri="{FF2B5EF4-FFF2-40B4-BE49-F238E27FC236}">
                  <a16:creationId xmlns:a16="http://schemas.microsoft.com/office/drawing/2014/main" id="{6E8756DC-FD82-410E-9927-5AAD314919E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5509" y="2540680"/>
              <a:ext cx="55769" cy="51307"/>
            </a:xfrm>
            <a:custGeom>
              <a:avLst/>
              <a:gdLst>
                <a:gd name="T0" fmla="*/ 35 w 35"/>
                <a:gd name="T1" fmla="*/ 19 h 32"/>
                <a:gd name="T2" fmla="*/ 26 w 35"/>
                <a:gd name="T3" fmla="*/ 32 h 32"/>
                <a:gd name="T4" fmla="*/ 0 w 35"/>
                <a:gd name="T5" fmla="*/ 13 h 32"/>
                <a:gd name="T6" fmla="*/ 9 w 35"/>
                <a:gd name="T7" fmla="*/ 0 h 32"/>
                <a:gd name="T8" fmla="*/ 35 w 35"/>
                <a:gd name="T9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2">
                  <a:moveTo>
                    <a:pt x="35" y="19"/>
                  </a:moveTo>
                  <a:cubicBezTo>
                    <a:pt x="32" y="23"/>
                    <a:pt x="29" y="27"/>
                    <a:pt x="26" y="32"/>
                  </a:cubicBezTo>
                  <a:cubicBezTo>
                    <a:pt x="17" y="26"/>
                    <a:pt x="9" y="19"/>
                    <a:pt x="0" y="13"/>
                  </a:cubicBezTo>
                  <a:cubicBezTo>
                    <a:pt x="3" y="9"/>
                    <a:pt x="6" y="4"/>
                    <a:pt x="9" y="0"/>
                  </a:cubicBezTo>
                  <a:cubicBezTo>
                    <a:pt x="18" y="6"/>
                    <a:pt x="26" y="12"/>
                    <a:pt x="3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1036">
              <a:extLst>
                <a:ext uri="{FF2B5EF4-FFF2-40B4-BE49-F238E27FC236}">
                  <a16:creationId xmlns:a16="http://schemas.microsoft.com/office/drawing/2014/main" id="{4FA1C13C-19C3-46D2-B652-F27F955CD8F2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8815" y="2705756"/>
              <a:ext cx="58000" cy="44615"/>
            </a:xfrm>
            <a:custGeom>
              <a:avLst/>
              <a:gdLst>
                <a:gd name="T0" fmla="*/ 0 w 36"/>
                <a:gd name="T1" fmla="*/ 15 h 27"/>
                <a:gd name="T2" fmla="*/ 7 w 36"/>
                <a:gd name="T3" fmla="*/ 0 h 27"/>
                <a:gd name="T4" fmla="*/ 36 w 36"/>
                <a:gd name="T5" fmla="*/ 12 h 27"/>
                <a:gd name="T6" fmla="*/ 30 w 36"/>
                <a:gd name="T7" fmla="*/ 27 h 27"/>
                <a:gd name="T8" fmla="*/ 0 w 36"/>
                <a:gd name="T9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7">
                  <a:moveTo>
                    <a:pt x="0" y="15"/>
                  </a:moveTo>
                  <a:cubicBezTo>
                    <a:pt x="3" y="10"/>
                    <a:pt x="5" y="5"/>
                    <a:pt x="7" y="0"/>
                  </a:cubicBezTo>
                  <a:cubicBezTo>
                    <a:pt x="16" y="4"/>
                    <a:pt x="26" y="8"/>
                    <a:pt x="36" y="12"/>
                  </a:cubicBezTo>
                  <a:cubicBezTo>
                    <a:pt x="34" y="17"/>
                    <a:pt x="32" y="22"/>
                    <a:pt x="30" y="27"/>
                  </a:cubicBezTo>
                  <a:cubicBezTo>
                    <a:pt x="20" y="23"/>
                    <a:pt x="10" y="1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1037">
              <a:extLst>
                <a:ext uri="{FF2B5EF4-FFF2-40B4-BE49-F238E27FC236}">
                  <a16:creationId xmlns:a16="http://schemas.microsoft.com/office/drawing/2014/main" id="{0131C7FA-0289-4480-8895-45F2AC2B3027}"/>
                </a:ext>
              </a:extLst>
            </p:cNvPr>
            <p:cNvSpPr>
              <a:spLocks/>
            </p:cNvSpPr>
            <p:nvPr/>
          </p:nvSpPr>
          <p:spPr bwMode="gray">
            <a:xfrm>
              <a:off x="4430815" y="2484911"/>
              <a:ext cx="44615" cy="55768"/>
            </a:xfrm>
            <a:custGeom>
              <a:avLst/>
              <a:gdLst>
                <a:gd name="T0" fmla="*/ 14 w 28"/>
                <a:gd name="T1" fmla="*/ 0 h 35"/>
                <a:gd name="T2" fmla="*/ 28 w 28"/>
                <a:gd name="T3" fmla="*/ 8 h 35"/>
                <a:gd name="T4" fmla="*/ 14 w 28"/>
                <a:gd name="T5" fmla="*/ 35 h 35"/>
                <a:gd name="T6" fmla="*/ 0 w 28"/>
                <a:gd name="T7" fmla="*/ 27 h 35"/>
                <a:gd name="T8" fmla="*/ 14 w 28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5">
                  <a:moveTo>
                    <a:pt x="14" y="0"/>
                  </a:moveTo>
                  <a:cubicBezTo>
                    <a:pt x="19" y="3"/>
                    <a:pt x="23" y="5"/>
                    <a:pt x="28" y="8"/>
                  </a:cubicBezTo>
                  <a:cubicBezTo>
                    <a:pt x="24" y="17"/>
                    <a:pt x="19" y="26"/>
                    <a:pt x="14" y="35"/>
                  </a:cubicBezTo>
                  <a:cubicBezTo>
                    <a:pt x="9" y="32"/>
                    <a:pt x="5" y="29"/>
                    <a:pt x="0" y="27"/>
                  </a:cubicBezTo>
                  <a:cubicBezTo>
                    <a:pt x="4" y="18"/>
                    <a:pt x="9" y="9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1038">
              <a:extLst>
                <a:ext uri="{FF2B5EF4-FFF2-40B4-BE49-F238E27FC236}">
                  <a16:creationId xmlns:a16="http://schemas.microsoft.com/office/drawing/2014/main" id="{3D55EEAD-8F48-4149-AD1B-E0E29B123E69}"/>
                </a:ext>
              </a:extLst>
            </p:cNvPr>
            <p:cNvSpPr>
              <a:spLocks/>
            </p:cNvSpPr>
            <p:nvPr/>
          </p:nvSpPr>
          <p:spPr bwMode="gray">
            <a:xfrm>
              <a:off x="4270201" y="2484911"/>
              <a:ext cx="46846" cy="55768"/>
            </a:xfrm>
            <a:custGeom>
              <a:avLst/>
              <a:gdLst>
                <a:gd name="T0" fmla="*/ 15 w 29"/>
                <a:gd name="T1" fmla="*/ 35 h 35"/>
                <a:gd name="T2" fmla="*/ 0 w 29"/>
                <a:gd name="T3" fmla="*/ 8 h 35"/>
                <a:gd name="T4" fmla="*/ 15 w 29"/>
                <a:gd name="T5" fmla="*/ 0 h 35"/>
                <a:gd name="T6" fmla="*/ 29 w 29"/>
                <a:gd name="T7" fmla="*/ 27 h 35"/>
                <a:gd name="T8" fmla="*/ 15 w 29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5">
                  <a:moveTo>
                    <a:pt x="15" y="35"/>
                  </a:moveTo>
                  <a:cubicBezTo>
                    <a:pt x="10" y="26"/>
                    <a:pt x="5" y="17"/>
                    <a:pt x="0" y="8"/>
                  </a:cubicBezTo>
                  <a:cubicBezTo>
                    <a:pt x="5" y="5"/>
                    <a:pt x="10" y="3"/>
                    <a:pt x="15" y="0"/>
                  </a:cubicBezTo>
                  <a:cubicBezTo>
                    <a:pt x="20" y="9"/>
                    <a:pt x="24" y="18"/>
                    <a:pt x="29" y="27"/>
                  </a:cubicBezTo>
                  <a:cubicBezTo>
                    <a:pt x="24" y="29"/>
                    <a:pt x="20" y="32"/>
                    <a:pt x="1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1039">
              <a:extLst>
                <a:ext uri="{FF2B5EF4-FFF2-40B4-BE49-F238E27FC236}">
                  <a16:creationId xmlns:a16="http://schemas.microsoft.com/office/drawing/2014/main" id="{228B7568-0A1B-4D99-B357-9E608285EC87}"/>
                </a:ext>
              </a:extLst>
            </p:cNvPr>
            <p:cNvSpPr>
              <a:spLocks/>
            </p:cNvSpPr>
            <p:nvPr/>
          </p:nvSpPr>
          <p:spPr bwMode="gray">
            <a:xfrm>
              <a:off x="4361661" y="2471526"/>
              <a:ext cx="24539" cy="46845"/>
            </a:xfrm>
            <a:custGeom>
              <a:avLst/>
              <a:gdLst>
                <a:gd name="T0" fmla="*/ 0 w 16"/>
                <a:gd name="T1" fmla="*/ 0 h 29"/>
                <a:gd name="T2" fmla="*/ 16 w 16"/>
                <a:gd name="T3" fmla="*/ 0 h 29"/>
                <a:gd name="T4" fmla="*/ 16 w 16"/>
                <a:gd name="T5" fmla="*/ 29 h 29"/>
                <a:gd name="T6" fmla="*/ 0 w 16"/>
                <a:gd name="T7" fmla="*/ 29 h 29"/>
                <a:gd name="T8" fmla="*/ 0 w 1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9">
                  <a:moveTo>
                    <a:pt x="0" y="0"/>
                  </a:moveTo>
                  <a:cubicBezTo>
                    <a:pt x="6" y="0"/>
                    <a:pt x="11" y="0"/>
                    <a:pt x="16" y="0"/>
                  </a:cubicBezTo>
                  <a:cubicBezTo>
                    <a:pt x="16" y="10"/>
                    <a:pt x="16" y="20"/>
                    <a:pt x="16" y="29"/>
                  </a:cubicBezTo>
                  <a:cubicBezTo>
                    <a:pt x="11" y="29"/>
                    <a:pt x="6" y="29"/>
                    <a:pt x="0" y="29"/>
                  </a:cubicBezTo>
                  <a:cubicBezTo>
                    <a:pt x="0" y="20"/>
                    <a:pt x="0" y="1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1040">
              <a:extLst>
                <a:ext uri="{FF2B5EF4-FFF2-40B4-BE49-F238E27FC236}">
                  <a16:creationId xmlns:a16="http://schemas.microsoft.com/office/drawing/2014/main" id="{25521A6B-4336-43D0-9827-BE852EC9544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9354" y="2877523"/>
              <a:ext cx="69154" cy="22308"/>
            </a:xfrm>
            <a:custGeom>
              <a:avLst/>
              <a:gdLst>
                <a:gd name="T0" fmla="*/ 0 w 44"/>
                <a:gd name="T1" fmla="*/ 0 h 14"/>
                <a:gd name="T2" fmla="*/ 44 w 44"/>
                <a:gd name="T3" fmla="*/ 0 h 14"/>
                <a:gd name="T4" fmla="*/ 30 w 44"/>
                <a:gd name="T5" fmla="*/ 11 h 14"/>
                <a:gd name="T6" fmla="*/ 25 w 44"/>
                <a:gd name="T7" fmla="*/ 13 h 14"/>
                <a:gd name="T8" fmla="*/ 5 w 44"/>
                <a:gd name="T9" fmla="*/ 5 h 14"/>
                <a:gd name="T10" fmla="*/ 0 w 4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4">
                  <a:moveTo>
                    <a:pt x="0" y="0"/>
                  </a:moveTo>
                  <a:cubicBezTo>
                    <a:pt x="15" y="0"/>
                    <a:pt x="29" y="0"/>
                    <a:pt x="44" y="0"/>
                  </a:cubicBezTo>
                  <a:cubicBezTo>
                    <a:pt x="39" y="4"/>
                    <a:pt x="35" y="8"/>
                    <a:pt x="30" y="11"/>
                  </a:cubicBezTo>
                  <a:cubicBezTo>
                    <a:pt x="29" y="13"/>
                    <a:pt x="27" y="12"/>
                    <a:pt x="25" y="13"/>
                  </a:cubicBezTo>
                  <a:cubicBezTo>
                    <a:pt x="17" y="14"/>
                    <a:pt x="10" y="11"/>
                    <a:pt x="5" y="5"/>
                  </a:cubicBezTo>
                  <a:cubicBezTo>
                    <a:pt x="4" y="4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51" name="Gruppieren 45">
            <a:extLst>
              <a:ext uri="{FF2B5EF4-FFF2-40B4-BE49-F238E27FC236}">
                <a16:creationId xmlns:a16="http://schemas.microsoft.com/office/drawing/2014/main" id="{6FB7768D-EF31-471E-9DA6-F72BB3CD97FE}"/>
              </a:ext>
            </a:extLst>
          </p:cNvPr>
          <p:cNvGrpSpPr/>
          <p:nvPr/>
        </p:nvGrpSpPr>
        <p:grpSpPr>
          <a:xfrm>
            <a:off x="675922" y="4268892"/>
            <a:ext cx="327278" cy="201167"/>
            <a:chOff x="2938815" y="2260313"/>
            <a:chExt cx="1671004" cy="1027113"/>
          </a:xfrm>
          <a:solidFill>
            <a:schemeClr val="accent1"/>
          </a:solidFill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4DB6178E-FBEA-4B51-9BBF-251DE8A16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960" y="2260313"/>
              <a:ext cx="893763" cy="1027113"/>
            </a:xfrm>
            <a:custGeom>
              <a:avLst/>
              <a:gdLst>
                <a:gd name="T0" fmla="*/ 175 w 237"/>
                <a:gd name="T1" fmla="*/ 191 h 271"/>
                <a:gd name="T2" fmla="*/ 130 w 237"/>
                <a:gd name="T3" fmla="*/ 145 h 271"/>
                <a:gd name="T4" fmla="*/ 145 w 237"/>
                <a:gd name="T5" fmla="*/ 110 h 271"/>
                <a:gd name="T6" fmla="*/ 157 w 237"/>
                <a:gd name="T7" fmla="*/ 86 h 271"/>
                <a:gd name="T8" fmla="*/ 153 w 237"/>
                <a:gd name="T9" fmla="*/ 73 h 271"/>
                <a:gd name="T10" fmla="*/ 156 w 237"/>
                <a:gd name="T11" fmla="*/ 49 h 271"/>
                <a:gd name="T12" fmla="*/ 101 w 237"/>
                <a:gd name="T13" fmla="*/ 0 h 271"/>
                <a:gd name="T14" fmla="*/ 46 w 237"/>
                <a:gd name="T15" fmla="*/ 49 h 271"/>
                <a:gd name="T16" fmla="*/ 50 w 237"/>
                <a:gd name="T17" fmla="*/ 73 h 271"/>
                <a:gd name="T18" fmla="*/ 46 w 237"/>
                <a:gd name="T19" fmla="*/ 86 h 271"/>
                <a:gd name="T20" fmla="*/ 58 w 237"/>
                <a:gd name="T21" fmla="*/ 110 h 271"/>
                <a:gd name="T22" fmla="*/ 73 w 237"/>
                <a:gd name="T23" fmla="*/ 145 h 271"/>
                <a:gd name="T24" fmla="*/ 28 w 237"/>
                <a:gd name="T25" fmla="*/ 191 h 271"/>
                <a:gd name="T26" fmla="*/ 0 w 237"/>
                <a:gd name="T27" fmla="*/ 215 h 271"/>
                <a:gd name="T28" fmla="*/ 0 w 237"/>
                <a:gd name="T29" fmla="*/ 271 h 271"/>
                <a:gd name="T30" fmla="*/ 237 w 237"/>
                <a:gd name="T31" fmla="*/ 271 h 271"/>
                <a:gd name="T32" fmla="*/ 237 w 237"/>
                <a:gd name="T33" fmla="*/ 229 h 271"/>
                <a:gd name="T34" fmla="*/ 175 w 237"/>
                <a:gd name="T35" fmla="*/ 19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71">
                  <a:moveTo>
                    <a:pt x="175" y="191"/>
                  </a:moveTo>
                  <a:cubicBezTo>
                    <a:pt x="141" y="178"/>
                    <a:pt x="130" y="167"/>
                    <a:pt x="130" y="145"/>
                  </a:cubicBezTo>
                  <a:cubicBezTo>
                    <a:pt x="130" y="130"/>
                    <a:pt x="140" y="135"/>
                    <a:pt x="145" y="110"/>
                  </a:cubicBezTo>
                  <a:cubicBezTo>
                    <a:pt x="146" y="99"/>
                    <a:pt x="156" y="110"/>
                    <a:pt x="157" y="86"/>
                  </a:cubicBezTo>
                  <a:cubicBezTo>
                    <a:pt x="157" y="76"/>
                    <a:pt x="153" y="73"/>
                    <a:pt x="153" y="73"/>
                  </a:cubicBezTo>
                  <a:cubicBezTo>
                    <a:pt x="153" y="73"/>
                    <a:pt x="155" y="60"/>
                    <a:pt x="156" y="49"/>
                  </a:cubicBezTo>
                  <a:cubicBezTo>
                    <a:pt x="157" y="35"/>
                    <a:pt x="149" y="0"/>
                    <a:pt x="101" y="0"/>
                  </a:cubicBezTo>
                  <a:cubicBezTo>
                    <a:pt x="54" y="0"/>
                    <a:pt x="46" y="35"/>
                    <a:pt x="46" y="49"/>
                  </a:cubicBezTo>
                  <a:cubicBezTo>
                    <a:pt x="48" y="60"/>
                    <a:pt x="50" y="73"/>
                    <a:pt x="50" y="73"/>
                  </a:cubicBezTo>
                  <a:cubicBezTo>
                    <a:pt x="50" y="73"/>
                    <a:pt x="46" y="76"/>
                    <a:pt x="46" y="86"/>
                  </a:cubicBezTo>
                  <a:cubicBezTo>
                    <a:pt x="47" y="110"/>
                    <a:pt x="56" y="99"/>
                    <a:pt x="58" y="110"/>
                  </a:cubicBezTo>
                  <a:cubicBezTo>
                    <a:pt x="62" y="135"/>
                    <a:pt x="73" y="130"/>
                    <a:pt x="73" y="145"/>
                  </a:cubicBezTo>
                  <a:cubicBezTo>
                    <a:pt x="73" y="167"/>
                    <a:pt x="62" y="178"/>
                    <a:pt x="28" y="191"/>
                  </a:cubicBezTo>
                  <a:cubicBezTo>
                    <a:pt x="18" y="194"/>
                    <a:pt x="0" y="201"/>
                    <a:pt x="0" y="215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237" y="271"/>
                    <a:pt x="237" y="271"/>
                    <a:pt x="237" y="271"/>
                  </a:cubicBezTo>
                  <a:cubicBezTo>
                    <a:pt x="237" y="271"/>
                    <a:pt x="237" y="238"/>
                    <a:pt x="237" y="229"/>
                  </a:cubicBezTo>
                  <a:cubicBezTo>
                    <a:pt x="237" y="216"/>
                    <a:pt x="209" y="204"/>
                    <a:pt x="175" y="1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F4AA6CF0-576C-4D57-AF8B-0BFD2FBDC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193" y="2407950"/>
              <a:ext cx="555626" cy="879476"/>
            </a:xfrm>
            <a:custGeom>
              <a:avLst/>
              <a:gdLst>
                <a:gd name="T0" fmla="*/ 97 w 147"/>
                <a:gd name="T1" fmla="*/ 143 h 232"/>
                <a:gd name="T2" fmla="*/ 64 w 147"/>
                <a:gd name="T3" fmla="*/ 109 h 232"/>
                <a:gd name="T4" fmla="*/ 75 w 147"/>
                <a:gd name="T5" fmla="*/ 82 h 232"/>
                <a:gd name="T6" fmla="*/ 84 w 147"/>
                <a:gd name="T7" fmla="*/ 64 h 232"/>
                <a:gd name="T8" fmla="*/ 81 w 147"/>
                <a:gd name="T9" fmla="*/ 55 h 232"/>
                <a:gd name="T10" fmla="*/ 84 w 147"/>
                <a:gd name="T11" fmla="*/ 37 h 232"/>
                <a:gd name="T12" fmla="*/ 42 w 147"/>
                <a:gd name="T13" fmla="*/ 0 h 232"/>
                <a:gd name="T14" fmla="*/ 1 w 147"/>
                <a:gd name="T15" fmla="*/ 37 h 232"/>
                <a:gd name="T16" fmla="*/ 4 w 147"/>
                <a:gd name="T17" fmla="*/ 55 h 232"/>
                <a:gd name="T18" fmla="*/ 0 w 147"/>
                <a:gd name="T19" fmla="*/ 64 h 232"/>
                <a:gd name="T20" fmla="*/ 10 w 147"/>
                <a:gd name="T21" fmla="*/ 82 h 232"/>
                <a:gd name="T22" fmla="*/ 21 w 147"/>
                <a:gd name="T23" fmla="*/ 109 h 232"/>
                <a:gd name="T24" fmla="*/ 7 w 147"/>
                <a:gd name="T25" fmla="*/ 134 h 232"/>
                <a:gd name="T26" fmla="*/ 70 w 147"/>
                <a:gd name="T27" fmla="*/ 187 h 232"/>
                <a:gd name="T28" fmla="*/ 70 w 147"/>
                <a:gd name="T29" fmla="*/ 232 h 232"/>
                <a:gd name="T30" fmla="*/ 147 w 147"/>
                <a:gd name="T31" fmla="*/ 232 h 232"/>
                <a:gd name="T32" fmla="*/ 142 w 147"/>
                <a:gd name="T33" fmla="*/ 168 h 232"/>
                <a:gd name="T34" fmla="*/ 97 w 147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7" h="232">
                  <a:moveTo>
                    <a:pt x="97" y="143"/>
                  </a:moveTo>
                  <a:cubicBezTo>
                    <a:pt x="72" y="133"/>
                    <a:pt x="64" y="126"/>
                    <a:pt x="64" y="109"/>
                  </a:cubicBezTo>
                  <a:cubicBezTo>
                    <a:pt x="64" y="98"/>
                    <a:pt x="72" y="101"/>
                    <a:pt x="75" y="82"/>
                  </a:cubicBezTo>
                  <a:cubicBezTo>
                    <a:pt x="76" y="74"/>
                    <a:pt x="84" y="82"/>
                    <a:pt x="84" y="64"/>
                  </a:cubicBezTo>
                  <a:cubicBezTo>
                    <a:pt x="84" y="57"/>
                    <a:pt x="81" y="55"/>
                    <a:pt x="81" y="55"/>
                  </a:cubicBezTo>
                  <a:cubicBezTo>
                    <a:pt x="81" y="55"/>
                    <a:pt x="83" y="44"/>
                    <a:pt x="84" y="37"/>
                  </a:cubicBezTo>
                  <a:cubicBezTo>
                    <a:pt x="84" y="27"/>
                    <a:pt x="78" y="0"/>
                    <a:pt x="42" y="0"/>
                  </a:cubicBezTo>
                  <a:cubicBezTo>
                    <a:pt x="8" y="0"/>
                    <a:pt x="0" y="27"/>
                    <a:pt x="1" y="37"/>
                  </a:cubicBezTo>
                  <a:cubicBezTo>
                    <a:pt x="2" y="44"/>
                    <a:pt x="4" y="55"/>
                    <a:pt x="4" y="55"/>
                  </a:cubicBezTo>
                  <a:cubicBezTo>
                    <a:pt x="4" y="55"/>
                    <a:pt x="0" y="57"/>
                    <a:pt x="0" y="64"/>
                  </a:cubicBezTo>
                  <a:cubicBezTo>
                    <a:pt x="2" y="82"/>
                    <a:pt x="8" y="74"/>
                    <a:pt x="10" y="82"/>
                  </a:cubicBezTo>
                  <a:cubicBezTo>
                    <a:pt x="13" y="101"/>
                    <a:pt x="21" y="98"/>
                    <a:pt x="21" y="109"/>
                  </a:cubicBezTo>
                  <a:cubicBezTo>
                    <a:pt x="21" y="120"/>
                    <a:pt x="17" y="128"/>
                    <a:pt x="7" y="134"/>
                  </a:cubicBezTo>
                  <a:cubicBezTo>
                    <a:pt x="62" y="159"/>
                    <a:pt x="70" y="164"/>
                    <a:pt x="70" y="187"/>
                  </a:cubicBezTo>
                  <a:cubicBezTo>
                    <a:pt x="70" y="232"/>
                    <a:pt x="70" y="232"/>
                    <a:pt x="70" y="232"/>
                  </a:cubicBezTo>
                  <a:cubicBezTo>
                    <a:pt x="147" y="232"/>
                    <a:pt x="147" y="232"/>
                    <a:pt x="147" y="232"/>
                  </a:cubicBezTo>
                  <a:cubicBezTo>
                    <a:pt x="147" y="232"/>
                    <a:pt x="146" y="174"/>
                    <a:pt x="142" y="168"/>
                  </a:cubicBezTo>
                  <a:cubicBezTo>
                    <a:pt x="137" y="159"/>
                    <a:pt x="123" y="153"/>
                    <a:pt x="97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06C42A1D-4514-4036-9481-9783B61B6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815" y="2407950"/>
              <a:ext cx="550863" cy="879476"/>
            </a:xfrm>
            <a:custGeom>
              <a:avLst/>
              <a:gdLst>
                <a:gd name="T0" fmla="*/ 50 w 146"/>
                <a:gd name="T1" fmla="*/ 143 h 232"/>
                <a:gd name="T2" fmla="*/ 83 w 146"/>
                <a:gd name="T3" fmla="*/ 109 h 232"/>
                <a:gd name="T4" fmla="*/ 72 w 146"/>
                <a:gd name="T5" fmla="*/ 82 h 232"/>
                <a:gd name="T6" fmla="*/ 62 w 146"/>
                <a:gd name="T7" fmla="*/ 64 h 232"/>
                <a:gd name="T8" fmla="*/ 66 w 146"/>
                <a:gd name="T9" fmla="*/ 55 h 232"/>
                <a:gd name="T10" fmla="*/ 63 w 146"/>
                <a:gd name="T11" fmla="*/ 37 h 232"/>
                <a:gd name="T12" fmla="*/ 104 w 146"/>
                <a:gd name="T13" fmla="*/ 0 h 232"/>
                <a:gd name="T14" fmla="*/ 146 w 146"/>
                <a:gd name="T15" fmla="*/ 37 h 232"/>
                <a:gd name="T16" fmla="*/ 142 w 146"/>
                <a:gd name="T17" fmla="*/ 55 h 232"/>
                <a:gd name="T18" fmla="*/ 146 w 146"/>
                <a:gd name="T19" fmla="*/ 64 h 232"/>
                <a:gd name="T20" fmla="*/ 137 w 146"/>
                <a:gd name="T21" fmla="*/ 82 h 232"/>
                <a:gd name="T22" fmla="*/ 126 w 146"/>
                <a:gd name="T23" fmla="*/ 109 h 232"/>
                <a:gd name="T24" fmla="*/ 140 w 146"/>
                <a:gd name="T25" fmla="*/ 134 h 232"/>
                <a:gd name="T26" fmla="*/ 77 w 146"/>
                <a:gd name="T27" fmla="*/ 187 h 232"/>
                <a:gd name="T28" fmla="*/ 77 w 146"/>
                <a:gd name="T29" fmla="*/ 232 h 232"/>
                <a:gd name="T30" fmla="*/ 0 w 146"/>
                <a:gd name="T31" fmla="*/ 232 h 232"/>
                <a:gd name="T32" fmla="*/ 5 w 146"/>
                <a:gd name="T33" fmla="*/ 168 h 232"/>
                <a:gd name="T34" fmla="*/ 50 w 146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6" h="232">
                  <a:moveTo>
                    <a:pt x="50" y="143"/>
                  </a:moveTo>
                  <a:cubicBezTo>
                    <a:pt x="75" y="133"/>
                    <a:pt x="83" y="126"/>
                    <a:pt x="83" y="109"/>
                  </a:cubicBezTo>
                  <a:cubicBezTo>
                    <a:pt x="83" y="98"/>
                    <a:pt x="75" y="101"/>
                    <a:pt x="72" y="82"/>
                  </a:cubicBezTo>
                  <a:cubicBezTo>
                    <a:pt x="70" y="74"/>
                    <a:pt x="63" y="82"/>
                    <a:pt x="62" y="64"/>
                  </a:cubicBezTo>
                  <a:cubicBezTo>
                    <a:pt x="62" y="57"/>
                    <a:pt x="66" y="55"/>
                    <a:pt x="66" y="55"/>
                  </a:cubicBezTo>
                  <a:cubicBezTo>
                    <a:pt x="66" y="55"/>
                    <a:pt x="64" y="44"/>
                    <a:pt x="63" y="37"/>
                  </a:cubicBezTo>
                  <a:cubicBezTo>
                    <a:pt x="62" y="27"/>
                    <a:pt x="69" y="0"/>
                    <a:pt x="104" y="0"/>
                  </a:cubicBezTo>
                  <a:cubicBezTo>
                    <a:pt x="139" y="0"/>
                    <a:pt x="146" y="27"/>
                    <a:pt x="146" y="37"/>
                  </a:cubicBezTo>
                  <a:cubicBezTo>
                    <a:pt x="145" y="44"/>
                    <a:pt x="142" y="55"/>
                    <a:pt x="142" y="55"/>
                  </a:cubicBezTo>
                  <a:cubicBezTo>
                    <a:pt x="142" y="55"/>
                    <a:pt x="146" y="57"/>
                    <a:pt x="146" y="64"/>
                  </a:cubicBezTo>
                  <a:cubicBezTo>
                    <a:pt x="145" y="82"/>
                    <a:pt x="138" y="74"/>
                    <a:pt x="137" y="82"/>
                  </a:cubicBezTo>
                  <a:cubicBezTo>
                    <a:pt x="134" y="101"/>
                    <a:pt x="126" y="98"/>
                    <a:pt x="126" y="109"/>
                  </a:cubicBezTo>
                  <a:cubicBezTo>
                    <a:pt x="126" y="120"/>
                    <a:pt x="130" y="128"/>
                    <a:pt x="140" y="134"/>
                  </a:cubicBezTo>
                  <a:cubicBezTo>
                    <a:pt x="85" y="159"/>
                    <a:pt x="77" y="164"/>
                    <a:pt x="77" y="187"/>
                  </a:cubicBezTo>
                  <a:cubicBezTo>
                    <a:pt x="77" y="232"/>
                    <a:pt x="77" y="232"/>
                    <a:pt x="77" y="232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0" y="232"/>
                    <a:pt x="1" y="174"/>
                    <a:pt x="5" y="168"/>
                  </a:cubicBezTo>
                  <a:cubicBezTo>
                    <a:pt x="10" y="159"/>
                    <a:pt x="24" y="153"/>
                    <a:pt x="50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56" name="Graphic 55" descr="Coins">
            <a:extLst>
              <a:ext uri="{FF2B5EF4-FFF2-40B4-BE49-F238E27FC236}">
                <a16:creationId xmlns:a16="http://schemas.microsoft.com/office/drawing/2014/main" id="{6B14991D-AAE1-4BC5-BDBD-CA863701FD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4220085"/>
            <a:ext cx="323935" cy="3239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B922BE-9AAC-4DAB-AD75-40E23F48A5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571751"/>
            <a:ext cx="3023285" cy="16483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94C39F-C467-4083-A8D7-EBB7C0B3EB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6639" y="4604432"/>
            <a:ext cx="1901971" cy="125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41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2BE38872-2220-4BDD-9C9C-26A7D31DB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4" y="287938"/>
            <a:ext cx="7337118" cy="474480"/>
          </a:xfrm>
        </p:spPr>
        <p:txBody>
          <a:bodyPr/>
          <a:lstStyle/>
          <a:p>
            <a:r>
              <a:rPr lang="en-US" dirty="0"/>
              <a:t>CPSM Testers Upgrade @Venture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ED991A9-3CA8-443B-95D2-96EFD69CDF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93828"/>
              </p:ext>
            </p:extLst>
          </p:nvPr>
        </p:nvGraphicFramePr>
        <p:xfrm>
          <a:off x="0" y="762419"/>
          <a:ext cx="9144003" cy="447259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059543">
                  <a:extLst>
                    <a:ext uri="{9D8B030D-6E8A-4147-A177-3AD203B41FA5}">
                      <a16:colId xmlns:a16="http://schemas.microsoft.com/office/drawing/2014/main" val="4021554047"/>
                    </a:ext>
                  </a:extLst>
                </a:gridCol>
                <a:gridCol w="329172">
                  <a:extLst>
                    <a:ext uri="{9D8B030D-6E8A-4147-A177-3AD203B41FA5}">
                      <a16:colId xmlns:a16="http://schemas.microsoft.com/office/drawing/2014/main" val="361970908"/>
                    </a:ext>
                  </a:extLst>
                </a:gridCol>
                <a:gridCol w="519914">
                  <a:extLst>
                    <a:ext uri="{9D8B030D-6E8A-4147-A177-3AD203B41FA5}">
                      <a16:colId xmlns:a16="http://schemas.microsoft.com/office/drawing/2014/main" val="3640390935"/>
                    </a:ext>
                  </a:extLst>
                </a:gridCol>
                <a:gridCol w="1183821">
                  <a:extLst>
                    <a:ext uri="{9D8B030D-6E8A-4147-A177-3AD203B41FA5}">
                      <a16:colId xmlns:a16="http://schemas.microsoft.com/office/drawing/2014/main" val="1406606554"/>
                    </a:ext>
                  </a:extLst>
                </a:gridCol>
                <a:gridCol w="1116693">
                  <a:extLst>
                    <a:ext uri="{9D8B030D-6E8A-4147-A177-3AD203B41FA5}">
                      <a16:colId xmlns:a16="http://schemas.microsoft.com/office/drawing/2014/main" val="3124781441"/>
                    </a:ext>
                  </a:extLst>
                </a:gridCol>
                <a:gridCol w="362857">
                  <a:extLst>
                    <a:ext uri="{9D8B030D-6E8A-4147-A177-3AD203B41FA5}">
                      <a16:colId xmlns:a16="http://schemas.microsoft.com/office/drawing/2014/main" val="120975500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30109713"/>
                    </a:ext>
                  </a:extLst>
                </a:gridCol>
                <a:gridCol w="1117601">
                  <a:extLst>
                    <a:ext uri="{9D8B030D-6E8A-4147-A177-3AD203B41FA5}">
                      <a16:colId xmlns:a16="http://schemas.microsoft.com/office/drawing/2014/main" val="45723046"/>
                    </a:ext>
                  </a:extLst>
                </a:gridCol>
                <a:gridCol w="299290">
                  <a:extLst>
                    <a:ext uri="{9D8B030D-6E8A-4147-A177-3AD203B41FA5}">
                      <a16:colId xmlns:a16="http://schemas.microsoft.com/office/drawing/2014/main" val="1705308079"/>
                    </a:ext>
                  </a:extLst>
                </a:gridCol>
                <a:gridCol w="2748712">
                  <a:extLst>
                    <a:ext uri="{9D8B030D-6E8A-4147-A177-3AD203B41FA5}">
                      <a16:colId xmlns:a16="http://schemas.microsoft.com/office/drawing/2014/main" val="3902501650"/>
                    </a:ext>
                  </a:extLst>
                </a:gridCol>
              </a:tblGrid>
              <a:tr h="1040382">
                <a:tc gridSpan="2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Problem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0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000" dirty="0"/>
                        <a:t>CPSM Testers at Venture upgrade from old TE83064 to new generation of testers TE0084050 to improve tester reliability, FPY and test time</a:t>
                      </a:r>
                      <a:endParaRPr lang="en-SG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SG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Issue Background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Multiple intermit errors were observed on old generation of testers TE83064. This new generation of testers TE0084050 enhanced to cover most of these reported errors.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434914"/>
                  </a:ext>
                </a:extLst>
              </a:tr>
              <a:tr h="257483"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Signal Identified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Short Term Solution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Long Term Solution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65673"/>
                  </a:ext>
                </a:extLst>
              </a:tr>
              <a:tr h="1759594">
                <a:tc gridSpan="4">
                  <a:txBody>
                    <a:bodyPr/>
                    <a:lstStyle/>
                    <a:p>
                      <a:r>
                        <a:rPr lang="en-SG" sz="1000" dirty="0"/>
                        <a:t>Multiple failures related to tester or its PC.</a:t>
                      </a:r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000" dirty="0"/>
                        <a:t>Venture practiced to rebooting PC and testers to avoid some of communication errors/test software errors such as below,</a:t>
                      </a:r>
                    </a:p>
                    <a:p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dirty="0"/>
                        <a:t>Upgraded old tester TE83064 to new generation of tester TE0084050.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70847"/>
                  </a:ext>
                </a:extLst>
              </a:tr>
              <a:tr h="265893">
                <a:tc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200" b="1" dirty="0"/>
                        <a:t>Project Team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b="1" dirty="0"/>
                        <a:t>Gains</a:t>
                      </a:r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SG" sz="1200" b="1" dirty="0"/>
                        <a:t>Gains</a:t>
                      </a:r>
                      <a:endParaRPr lang="en-US" sz="12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622008"/>
                  </a:ext>
                </a:extLst>
              </a:tr>
              <a:tr h="1123974">
                <a:tc gridSpan="3">
                  <a:txBody>
                    <a:bodyPr/>
                    <a:lstStyle/>
                    <a:p>
                      <a:r>
                        <a:rPr lang="en-SG" sz="1000" b="1" dirty="0"/>
                        <a:t>Singapore</a:t>
                      </a:r>
                    </a:p>
                    <a:p>
                      <a:r>
                        <a:rPr lang="en-SG" sz="1000" b="1" dirty="0"/>
                        <a:t>Edwin Koh</a:t>
                      </a:r>
                    </a:p>
                    <a:p>
                      <a:r>
                        <a:rPr lang="en-SG" sz="1000" b="1" dirty="0"/>
                        <a:t>Luo HuaZhen</a:t>
                      </a:r>
                    </a:p>
                    <a:p>
                      <a:r>
                        <a:rPr lang="en-SG" sz="1000" b="1" dirty="0"/>
                        <a:t>Venture</a:t>
                      </a:r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SG" sz="1000" b="1" dirty="0"/>
                        <a:t>Milford</a:t>
                      </a:r>
                    </a:p>
                    <a:p>
                      <a:r>
                        <a:rPr lang="en-SG" sz="1000" b="1" dirty="0"/>
                        <a:t>Eric Turner</a:t>
                      </a:r>
                    </a:p>
                    <a:p>
                      <a:r>
                        <a:rPr lang="en-SG" sz="1000" b="1" dirty="0"/>
                        <a:t>Christopher Oski</a:t>
                      </a:r>
                    </a:p>
                    <a:p>
                      <a:r>
                        <a:rPr lang="en-SG" sz="1000" b="1" dirty="0"/>
                        <a:t>Adam Townsend</a:t>
                      </a:r>
                    </a:p>
                    <a:p>
                      <a:r>
                        <a:rPr lang="en-SG" sz="1000" b="1" dirty="0"/>
                        <a:t>Bill Bates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Completed 2x testers upgrade in Q2. The upgrading is still on-going.</a:t>
                      </a:r>
                    </a:p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The failures observed from new testers TE0084050 is reduced.</a:t>
                      </a:r>
                    </a:p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The tester reliability is improved.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dirty="0"/>
                        <a:t>48K pcs</a:t>
                      </a:r>
                    </a:p>
                    <a:p>
                      <a:r>
                        <a:rPr lang="en-SG" sz="1000" dirty="0"/>
                        <a:t>Scrap avoidance in ferrules &amp; post staked tubes</a:t>
                      </a:r>
                      <a:endParaRPr lang="en-US" sz="10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en-SG" sz="10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938985"/>
                  </a:ext>
                </a:extLst>
              </a:tr>
            </a:tbl>
          </a:graphicData>
        </a:graphic>
      </p:graphicFrame>
      <p:grpSp>
        <p:nvGrpSpPr>
          <p:cNvPr id="16" name="Gruppieren 112">
            <a:extLst>
              <a:ext uri="{FF2B5EF4-FFF2-40B4-BE49-F238E27FC236}">
                <a16:creationId xmlns:a16="http://schemas.microsoft.com/office/drawing/2014/main" id="{AE831A39-09B4-485F-B643-BDC590126278}"/>
              </a:ext>
            </a:extLst>
          </p:cNvPr>
          <p:cNvGrpSpPr/>
          <p:nvPr/>
        </p:nvGrpSpPr>
        <p:grpSpPr bwMode="gray">
          <a:xfrm>
            <a:off x="757853" y="1164327"/>
            <a:ext cx="504212" cy="430763"/>
            <a:chOff x="1117601" y="5489575"/>
            <a:chExt cx="403225" cy="344487"/>
          </a:xfrm>
          <a:solidFill>
            <a:schemeClr val="accent1"/>
          </a:solidFill>
        </p:grpSpPr>
        <p:sp>
          <p:nvSpPr>
            <p:cNvPr id="18" name="Freeform 1189">
              <a:extLst>
                <a:ext uri="{FF2B5EF4-FFF2-40B4-BE49-F238E27FC236}">
                  <a16:creationId xmlns:a16="http://schemas.microsoft.com/office/drawing/2014/main" id="{21CE06CE-6341-463A-BCDF-19E3E0C95DBC}"/>
                </a:ext>
              </a:extLst>
            </p:cNvPr>
            <p:cNvSpPr>
              <a:spLocks/>
            </p:cNvSpPr>
            <p:nvPr/>
          </p:nvSpPr>
          <p:spPr bwMode="gray">
            <a:xfrm>
              <a:off x="1117601" y="5489575"/>
              <a:ext cx="336550" cy="344487"/>
            </a:xfrm>
            <a:custGeom>
              <a:avLst/>
              <a:gdLst>
                <a:gd name="T0" fmla="*/ 286 w 298"/>
                <a:gd name="T1" fmla="*/ 124 h 303"/>
                <a:gd name="T2" fmla="*/ 205 w 298"/>
                <a:gd name="T3" fmla="*/ 276 h 303"/>
                <a:gd name="T4" fmla="*/ 33 w 298"/>
                <a:gd name="T5" fmla="*/ 215 h 303"/>
                <a:gd name="T6" fmla="*/ 77 w 298"/>
                <a:gd name="T7" fmla="*/ 38 h 303"/>
                <a:gd name="T8" fmla="*/ 244 w 298"/>
                <a:gd name="T9" fmla="*/ 50 h 303"/>
                <a:gd name="T10" fmla="*/ 227 w 298"/>
                <a:gd name="T11" fmla="*/ 69 h 303"/>
                <a:gd name="T12" fmla="*/ 205 w 298"/>
                <a:gd name="T13" fmla="*/ 55 h 303"/>
                <a:gd name="T14" fmla="*/ 100 w 298"/>
                <a:gd name="T15" fmla="*/ 55 h 303"/>
                <a:gd name="T16" fmla="*/ 45 w 298"/>
                <a:gd name="T17" fmla="*/ 130 h 303"/>
                <a:gd name="T18" fmla="*/ 126 w 298"/>
                <a:gd name="T19" fmla="*/ 256 h 303"/>
                <a:gd name="T20" fmla="*/ 261 w 298"/>
                <a:gd name="T21" fmla="*/ 167 h 303"/>
                <a:gd name="T22" fmla="*/ 260 w 298"/>
                <a:gd name="T23" fmla="*/ 132 h 303"/>
                <a:gd name="T24" fmla="*/ 263 w 298"/>
                <a:gd name="T25" fmla="*/ 127 h 303"/>
                <a:gd name="T26" fmla="*/ 286 w 298"/>
                <a:gd name="T27" fmla="*/ 12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8" h="303">
                  <a:moveTo>
                    <a:pt x="286" y="124"/>
                  </a:moveTo>
                  <a:cubicBezTo>
                    <a:pt x="298" y="182"/>
                    <a:pt x="268" y="249"/>
                    <a:pt x="205" y="276"/>
                  </a:cubicBezTo>
                  <a:cubicBezTo>
                    <a:pt x="141" y="303"/>
                    <a:pt x="66" y="276"/>
                    <a:pt x="33" y="215"/>
                  </a:cubicBezTo>
                  <a:cubicBezTo>
                    <a:pt x="0" y="154"/>
                    <a:pt x="18" y="79"/>
                    <a:pt x="77" y="38"/>
                  </a:cubicBezTo>
                  <a:cubicBezTo>
                    <a:pt x="133" y="0"/>
                    <a:pt x="203" y="12"/>
                    <a:pt x="244" y="50"/>
                  </a:cubicBezTo>
                  <a:cubicBezTo>
                    <a:pt x="239" y="60"/>
                    <a:pt x="234" y="65"/>
                    <a:pt x="227" y="69"/>
                  </a:cubicBezTo>
                  <a:cubicBezTo>
                    <a:pt x="220" y="64"/>
                    <a:pt x="212" y="59"/>
                    <a:pt x="205" y="55"/>
                  </a:cubicBezTo>
                  <a:cubicBezTo>
                    <a:pt x="170" y="36"/>
                    <a:pt x="135" y="36"/>
                    <a:pt x="100" y="55"/>
                  </a:cubicBezTo>
                  <a:cubicBezTo>
                    <a:pt x="70" y="71"/>
                    <a:pt x="52" y="97"/>
                    <a:pt x="45" y="130"/>
                  </a:cubicBezTo>
                  <a:cubicBezTo>
                    <a:pt x="35" y="187"/>
                    <a:pt x="70" y="242"/>
                    <a:pt x="126" y="256"/>
                  </a:cubicBezTo>
                  <a:cubicBezTo>
                    <a:pt x="189" y="272"/>
                    <a:pt x="251" y="231"/>
                    <a:pt x="261" y="167"/>
                  </a:cubicBezTo>
                  <a:cubicBezTo>
                    <a:pt x="263" y="155"/>
                    <a:pt x="263" y="144"/>
                    <a:pt x="260" y="132"/>
                  </a:cubicBezTo>
                  <a:cubicBezTo>
                    <a:pt x="260" y="129"/>
                    <a:pt x="260" y="128"/>
                    <a:pt x="263" y="127"/>
                  </a:cubicBezTo>
                  <a:cubicBezTo>
                    <a:pt x="271" y="124"/>
                    <a:pt x="278" y="124"/>
                    <a:pt x="286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190">
              <a:extLst>
                <a:ext uri="{FF2B5EF4-FFF2-40B4-BE49-F238E27FC236}">
                  <a16:creationId xmlns:a16="http://schemas.microsoft.com/office/drawing/2014/main" id="{2DFB5358-FDF7-4970-B863-9227A5F0AA78}"/>
                </a:ext>
              </a:extLst>
            </p:cNvPr>
            <p:cNvSpPr>
              <a:spLocks/>
            </p:cNvSpPr>
            <p:nvPr/>
          </p:nvSpPr>
          <p:spPr bwMode="gray">
            <a:xfrm>
              <a:off x="1255713" y="5510213"/>
              <a:ext cx="265113" cy="185737"/>
            </a:xfrm>
            <a:custGeom>
              <a:avLst/>
              <a:gdLst>
                <a:gd name="T0" fmla="*/ 205 w 234"/>
                <a:gd name="T1" fmla="*/ 0 h 164"/>
                <a:gd name="T2" fmla="*/ 194 w 234"/>
                <a:gd name="T3" fmla="*/ 42 h 164"/>
                <a:gd name="T4" fmla="*/ 234 w 234"/>
                <a:gd name="T5" fmla="*/ 54 h 164"/>
                <a:gd name="T6" fmla="*/ 232 w 234"/>
                <a:gd name="T7" fmla="*/ 56 h 164"/>
                <a:gd name="T8" fmla="*/ 176 w 234"/>
                <a:gd name="T9" fmla="*/ 87 h 164"/>
                <a:gd name="T10" fmla="*/ 171 w 234"/>
                <a:gd name="T11" fmla="*/ 88 h 164"/>
                <a:gd name="T12" fmla="*/ 124 w 234"/>
                <a:gd name="T13" fmla="*/ 95 h 164"/>
                <a:gd name="T14" fmla="*/ 62 w 234"/>
                <a:gd name="T15" fmla="*/ 130 h 164"/>
                <a:gd name="T16" fmla="*/ 60 w 234"/>
                <a:gd name="T17" fmla="*/ 134 h 164"/>
                <a:gd name="T18" fmla="*/ 38 w 234"/>
                <a:gd name="T19" fmla="*/ 160 h 164"/>
                <a:gd name="T20" fmla="*/ 8 w 234"/>
                <a:gd name="T21" fmla="*/ 150 h 164"/>
                <a:gd name="T22" fmla="*/ 9 w 234"/>
                <a:gd name="T23" fmla="*/ 114 h 164"/>
                <a:gd name="T24" fmla="*/ 44 w 234"/>
                <a:gd name="T25" fmla="*/ 107 h 164"/>
                <a:gd name="T26" fmla="*/ 50 w 234"/>
                <a:gd name="T27" fmla="*/ 108 h 164"/>
                <a:gd name="T28" fmla="*/ 113 w 234"/>
                <a:gd name="T29" fmla="*/ 72 h 164"/>
                <a:gd name="T30" fmla="*/ 142 w 234"/>
                <a:gd name="T31" fmla="*/ 38 h 164"/>
                <a:gd name="T32" fmla="*/ 147 w 234"/>
                <a:gd name="T33" fmla="*/ 32 h 164"/>
                <a:gd name="T34" fmla="*/ 201 w 234"/>
                <a:gd name="T35" fmla="*/ 2 h 164"/>
                <a:gd name="T36" fmla="*/ 205 w 234"/>
                <a:gd name="T3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4" h="164">
                  <a:moveTo>
                    <a:pt x="205" y="0"/>
                  </a:moveTo>
                  <a:cubicBezTo>
                    <a:pt x="201" y="15"/>
                    <a:pt x="197" y="28"/>
                    <a:pt x="194" y="42"/>
                  </a:cubicBezTo>
                  <a:cubicBezTo>
                    <a:pt x="207" y="46"/>
                    <a:pt x="221" y="50"/>
                    <a:pt x="234" y="54"/>
                  </a:cubicBezTo>
                  <a:cubicBezTo>
                    <a:pt x="233" y="55"/>
                    <a:pt x="232" y="55"/>
                    <a:pt x="232" y="56"/>
                  </a:cubicBezTo>
                  <a:cubicBezTo>
                    <a:pt x="213" y="66"/>
                    <a:pt x="195" y="76"/>
                    <a:pt x="176" y="87"/>
                  </a:cubicBezTo>
                  <a:cubicBezTo>
                    <a:pt x="175" y="88"/>
                    <a:pt x="173" y="88"/>
                    <a:pt x="171" y="88"/>
                  </a:cubicBezTo>
                  <a:cubicBezTo>
                    <a:pt x="155" y="84"/>
                    <a:pt x="139" y="87"/>
                    <a:pt x="124" y="95"/>
                  </a:cubicBezTo>
                  <a:cubicBezTo>
                    <a:pt x="103" y="107"/>
                    <a:pt x="83" y="118"/>
                    <a:pt x="62" y="130"/>
                  </a:cubicBezTo>
                  <a:cubicBezTo>
                    <a:pt x="61" y="131"/>
                    <a:pt x="60" y="133"/>
                    <a:pt x="60" y="134"/>
                  </a:cubicBezTo>
                  <a:cubicBezTo>
                    <a:pt x="58" y="147"/>
                    <a:pt x="50" y="157"/>
                    <a:pt x="38" y="160"/>
                  </a:cubicBezTo>
                  <a:cubicBezTo>
                    <a:pt x="27" y="164"/>
                    <a:pt x="15" y="159"/>
                    <a:pt x="8" y="150"/>
                  </a:cubicBezTo>
                  <a:cubicBezTo>
                    <a:pt x="0" y="139"/>
                    <a:pt x="0" y="124"/>
                    <a:pt x="9" y="114"/>
                  </a:cubicBezTo>
                  <a:cubicBezTo>
                    <a:pt x="18" y="103"/>
                    <a:pt x="33" y="101"/>
                    <a:pt x="44" y="107"/>
                  </a:cubicBezTo>
                  <a:cubicBezTo>
                    <a:pt x="46" y="108"/>
                    <a:pt x="48" y="109"/>
                    <a:pt x="50" y="108"/>
                  </a:cubicBezTo>
                  <a:cubicBezTo>
                    <a:pt x="71" y="96"/>
                    <a:pt x="92" y="84"/>
                    <a:pt x="113" y="72"/>
                  </a:cubicBezTo>
                  <a:cubicBezTo>
                    <a:pt x="127" y="64"/>
                    <a:pt x="136" y="52"/>
                    <a:pt x="142" y="38"/>
                  </a:cubicBezTo>
                  <a:cubicBezTo>
                    <a:pt x="143" y="36"/>
                    <a:pt x="145" y="33"/>
                    <a:pt x="147" y="32"/>
                  </a:cubicBezTo>
                  <a:cubicBezTo>
                    <a:pt x="165" y="22"/>
                    <a:pt x="183" y="12"/>
                    <a:pt x="201" y="2"/>
                  </a:cubicBezTo>
                  <a:cubicBezTo>
                    <a:pt x="202" y="2"/>
                    <a:pt x="203" y="1"/>
                    <a:pt x="2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91">
              <a:extLst>
                <a:ext uri="{FF2B5EF4-FFF2-40B4-BE49-F238E27FC236}">
                  <a16:creationId xmlns:a16="http://schemas.microsoft.com/office/drawing/2014/main" id="{DBFC2CF4-C480-4107-8D2D-3E78F1795A48}"/>
                </a:ext>
              </a:extLst>
            </p:cNvPr>
            <p:cNvSpPr>
              <a:spLocks/>
            </p:cNvSpPr>
            <p:nvPr/>
          </p:nvSpPr>
          <p:spPr bwMode="gray">
            <a:xfrm>
              <a:off x="1187451" y="5561013"/>
              <a:ext cx="198438" cy="201612"/>
            </a:xfrm>
            <a:custGeom>
              <a:avLst/>
              <a:gdLst>
                <a:gd name="T0" fmla="*/ 172 w 176"/>
                <a:gd name="T1" fmla="*/ 80 h 179"/>
                <a:gd name="T2" fmla="*/ 116 w 176"/>
                <a:gd name="T3" fmla="*/ 167 h 179"/>
                <a:gd name="T4" fmla="*/ 18 w 176"/>
                <a:gd name="T5" fmla="*/ 127 h 179"/>
                <a:gd name="T6" fmla="*/ 38 w 176"/>
                <a:gd name="T7" fmla="*/ 25 h 179"/>
                <a:gd name="T8" fmla="*/ 139 w 176"/>
                <a:gd name="T9" fmla="*/ 22 h 179"/>
                <a:gd name="T10" fmla="*/ 136 w 176"/>
                <a:gd name="T11" fmla="*/ 24 h 179"/>
                <a:gd name="T12" fmla="*/ 126 w 176"/>
                <a:gd name="T13" fmla="*/ 30 h 179"/>
                <a:gd name="T14" fmla="*/ 102 w 176"/>
                <a:gd name="T15" fmla="*/ 34 h 179"/>
                <a:gd name="T16" fmla="*/ 36 w 176"/>
                <a:gd name="T17" fmla="*/ 78 h 179"/>
                <a:gd name="T18" fmla="*/ 81 w 176"/>
                <a:gd name="T19" fmla="*/ 144 h 179"/>
                <a:gd name="T20" fmla="*/ 145 w 176"/>
                <a:gd name="T21" fmla="*/ 99 h 179"/>
                <a:gd name="T22" fmla="*/ 150 w 176"/>
                <a:gd name="T23" fmla="*/ 93 h 179"/>
                <a:gd name="T24" fmla="*/ 172 w 176"/>
                <a:gd name="T25" fmla="*/ 8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" h="179">
                  <a:moveTo>
                    <a:pt x="172" y="80"/>
                  </a:moveTo>
                  <a:cubicBezTo>
                    <a:pt x="176" y="121"/>
                    <a:pt x="151" y="156"/>
                    <a:pt x="116" y="167"/>
                  </a:cubicBezTo>
                  <a:cubicBezTo>
                    <a:pt x="77" y="179"/>
                    <a:pt x="37" y="162"/>
                    <a:pt x="18" y="127"/>
                  </a:cubicBezTo>
                  <a:cubicBezTo>
                    <a:pt x="0" y="92"/>
                    <a:pt x="8" y="51"/>
                    <a:pt x="38" y="25"/>
                  </a:cubicBezTo>
                  <a:cubicBezTo>
                    <a:pt x="66" y="1"/>
                    <a:pt x="111" y="0"/>
                    <a:pt x="139" y="22"/>
                  </a:cubicBezTo>
                  <a:cubicBezTo>
                    <a:pt x="138" y="23"/>
                    <a:pt x="137" y="24"/>
                    <a:pt x="136" y="24"/>
                  </a:cubicBezTo>
                  <a:cubicBezTo>
                    <a:pt x="133" y="26"/>
                    <a:pt x="129" y="28"/>
                    <a:pt x="126" y="30"/>
                  </a:cubicBezTo>
                  <a:cubicBezTo>
                    <a:pt x="118" y="35"/>
                    <a:pt x="111" y="37"/>
                    <a:pt x="102" y="34"/>
                  </a:cubicBezTo>
                  <a:cubicBezTo>
                    <a:pt x="72" y="27"/>
                    <a:pt x="42" y="48"/>
                    <a:pt x="36" y="78"/>
                  </a:cubicBezTo>
                  <a:cubicBezTo>
                    <a:pt x="30" y="108"/>
                    <a:pt x="51" y="138"/>
                    <a:pt x="81" y="144"/>
                  </a:cubicBezTo>
                  <a:cubicBezTo>
                    <a:pt x="111" y="149"/>
                    <a:pt x="140" y="129"/>
                    <a:pt x="145" y="99"/>
                  </a:cubicBezTo>
                  <a:cubicBezTo>
                    <a:pt x="146" y="96"/>
                    <a:pt x="147" y="94"/>
                    <a:pt x="150" y="93"/>
                  </a:cubicBezTo>
                  <a:cubicBezTo>
                    <a:pt x="157" y="89"/>
                    <a:pt x="165" y="85"/>
                    <a:pt x="172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2" name="Gruppieren 213">
            <a:extLst>
              <a:ext uri="{FF2B5EF4-FFF2-40B4-BE49-F238E27FC236}">
                <a16:creationId xmlns:a16="http://schemas.microsoft.com/office/drawing/2014/main" id="{FE1C972C-0A86-42DC-93BE-5069683E3C72}"/>
              </a:ext>
            </a:extLst>
          </p:cNvPr>
          <p:cNvGrpSpPr/>
          <p:nvPr/>
        </p:nvGrpSpPr>
        <p:grpSpPr bwMode="gray">
          <a:xfrm>
            <a:off x="5772464" y="1184267"/>
            <a:ext cx="334167" cy="390882"/>
            <a:chOff x="9233637" y="3392838"/>
            <a:chExt cx="486305" cy="568843"/>
          </a:xfrm>
          <a:solidFill>
            <a:schemeClr val="accent1"/>
          </a:solidFill>
        </p:grpSpPr>
        <p:sp>
          <p:nvSpPr>
            <p:cNvPr id="23" name="Freeform 1462">
              <a:extLst>
                <a:ext uri="{FF2B5EF4-FFF2-40B4-BE49-F238E27FC236}">
                  <a16:creationId xmlns:a16="http://schemas.microsoft.com/office/drawing/2014/main" id="{E7F84FA0-B950-4432-92EF-9FA392E134F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64">
              <a:extLst>
                <a:ext uri="{FF2B5EF4-FFF2-40B4-BE49-F238E27FC236}">
                  <a16:creationId xmlns:a16="http://schemas.microsoft.com/office/drawing/2014/main" id="{C12F75FE-BABC-457B-B3C3-69B85128A9C8}"/>
                </a:ext>
              </a:extLst>
            </p:cNvPr>
            <p:cNvSpPr>
              <a:spLocks/>
            </p:cNvSpPr>
            <p:nvPr/>
          </p:nvSpPr>
          <p:spPr bwMode="gray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465">
              <a:extLst>
                <a:ext uri="{FF2B5EF4-FFF2-40B4-BE49-F238E27FC236}">
                  <a16:creationId xmlns:a16="http://schemas.microsoft.com/office/drawing/2014/main" id="{58AD247B-1B40-4DA7-BB37-980989E6B360}"/>
                </a:ext>
              </a:extLst>
            </p:cNvPr>
            <p:cNvSpPr>
              <a:spLocks/>
            </p:cNvSpPr>
            <p:nvPr/>
          </p:nvSpPr>
          <p:spPr bwMode="gray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466">
              <a:extLst>
                <a:ext uri="{FF2B5EF4-FFF2-40B4-BE49-F238E27FC236}">
                  <a16:creationId xmlns:a16="http://schemas.microsoft.com/office/drawing/2014/main" id="{BAC14E8C-0C2B-49AB-A778-4473DC0C7E9F}"/>
                </a:ext>
              </a:extLst>
            </p:cNvPr>
            <p:cNvSpPr>
              <a:spLocks/>
            </p:cNvSpPr>
            <p:nvPr/>
          </p:nvSpPr>
          <p:spPr bwMode="gray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467">
              <a:extLst>
                <a:ext uri="{FF2B5EF4-FFF2-40B4-BE49-F238E27FC236}">
                  <a16:creationId xmlns:a16="http://schemas.microsoft.com/office/drawing/2014/main" id="{42225735-1DB1-41E1-9C4C-3D247B9A12D2}"/>
                </a:ext>
              </a:extLst>
            </p:cNvPr>
            <p:cNvSpPr>
              <a:spLocks/>
            </p:cNvSpPr>
            <p:nvPr/>
          </p:nvSpPr>
          <p:spPr bwMode="gray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468">
              <a:extLst>
                <a:ext uri="{FF2B5EF4-FFF2-40B4-BE49-F238E27FC236}">
                  <a16:creationId xmlns:a16="http://schemas.microsoft.com/office/drawing/2014/main" id="{817CC217-1949-4BEE-8A06-229B25A7C259}"/>
                </a:ext>
              </a:extLst>
            </p:cNvPr>
            <p:cNvSpPr>
              <a:spLocks/>
            </p:cNvSpPr>
            <p:nvPr/>
          </p:nvSpPr>
          <p:spPr bwMode="gray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1469">
              <a:extLst>
                <a:ext uri="{FF2B5EF4-FFF2-40B4-BE49-F238E27FC236}">
                  <a16:creationId xmlns:a16="http://schemas.microsoft.com/office/drawing/2014/main" id="{19E1752A-69D9-4450-A7A4-B4C3D35525C3}"/>
                </a:ext>
              </a:extLst>
            </p:cNvPr>
            <p:cNvSpPr>
              <a:spLocks/>
            </p:cNvSpPr>
            <p:nvPr/>
          </p:nvSpPr>
          <p:spPr bwMode="gray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2" name="Gruppieren 11">
            <a:extLst>
              <a:ext uri="{FF2B5EF4-FFF2-40B4-BE49-F238E27FC236}">
                <a16:creationId xmlns:a16="http://schemas.microsoft.com/office/drawing/2014/main" id="{3955B820-598F-4931-80AE-307362D42ED9}"/>
              </a:ext>
            </a:extLst>
          </p:cNvPr>
          <p:cNvGrpSpPr/>
          <p:nvPr/>
        </p:nvGrpSpPr>
        <p:grpSpPr>
          <a:xfrm>
            <a:off x="6681565" y="1838119"/>
            <a:ext cx="204343" cy="179368"/>
            <a:chOff x="334963" y="3816350"/>
            <a:chExt cx="285750" cy="250825"/>
          </a:xfrm>
          <a:solidFill>
            <a:schemeClr val="accent1"/>
          </a:solidFill>
        </p:grpSpPr>
        <p:sp>
          <p:nvSpPr>
            <p:cNvPr id="33" name="Freeform 1077">
              <a:extLst>
                <a:ext uri="{FF2B5EF4-FFF2-40B4-BE49-F238E27FC236}">
                  <a16:creationId xmlns:a16="http://schemas.microsoft.com/office/drawing/2014/main" id="{B6B8ADB4-6BB2-43D5-806B-CAD26D5CA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963" y="3821113"/>
              <a:ext cx="242888" cy="246062"/>
            </a:xfrm>
            <a:custGeom>
              <a:avLst/>
              <a:gdLst>
                <a:gd name="T0" fmla="*/ 0 w 215"/>
                <a:gd name="T1" fmla="*/ 216 h 216"/>
                <a:gd name="T2" fmla="*/ 0 w 215"/>
                <a:gd name="T3" fmla="*/ 0 h 216"/>
                <a:gd name="T4" fmla="*/ 205 w 215"/>
                <a:gd name="T5" fmla="*/ 0 h 216"/>
                <a:gd name="T6" fmla="*/ 203 w 215"/>
                <a:gd name="T7" fmla="*/ 2 h 216"/>
                <a:gd name="T8" fmla="*/ 176 w 215"/>
                <a:gd name="T9" fmla="*/ 23 h 216"/>
                <a:gd name="T10" fmla="*/ 170 w 215"/>
                <a:gd name="T11" fmla="*/ 25 h 216"/>
                <a:gd name="T12" fmla="*/ 28 w 215"/>
                <a:gd name="T13" fmla="*/ 25 h 216"/>
                <a:gd name="T14" fmla="*/ 24 w 215"/>
                <a:gd name="T15" fmla="*/ 25 h 216"/>
                <a:gd name="T16" fmla="*/ 24 w 215"/>
                <a:gd name="T17" fmla="*/ 191 h 216"/>
                <a:gd name="T18" fmla="*/ 191 w 215"/>
                <a:gd name="T19" fmla="*/ 191 h 216"/>
                <a:gd name="T20" fmla="*/ 191 w 215"/>
                <a:gd name="T21" fmla="*/ 188 h 216"/>
                <a:gd name="T22" fmla="*/ 191 w 215"/>
                <a:gd name="T23" fmla="*/ 110 h 216"/>
                <a:gd name="T24" fmla="*/ 191 w 215"/>
                <a:gd name="T25" fmla="*/ 107 h 216"/>
                <a:gd name="T26" fmla="*/ 214 w 215"/>
                <a:gd name="T27" fmla="*/ 75 h 216"/>
                <a:gd name="T28" fmla="*/ 215 w 215"/>
                <a:gd name="T29" fmla="*/ 75 h 216"/>
                <a:gd name="T30" fmla="*/ 215 w 215"/>
                <a:gd name="T31" fmla="*/ 216 h 216"/>
                <a:gd name="T32" fmla="*/ 0 w 215"/>
                <a:gd name="T33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216">
                  <a:moveTo>
                    <a:pt x="0" y="216"/>
                  </a:moveTo>
                  <a:cubicBezTo>
                    <a:pt x="0" y="144"/>
                    <a:pt x="0" y="72"/>
                    <a:pt x="0" y="0"/>
                  </a:cubicBezTo>
                  <a:cubicBezTo>
                    <a:pt x="68" y="0"/>
                    <a:pt x="136" y="0"/>
                    <a:pt x="205" y="0"/>
                  </a:cubicBezTo>
                  <a:cubicBezTo>
                    <a:pt x="204" y="1"/>
                    <a:pt x="203" y="2"/>
                    <a:pt x="203" y="2"/>
                  </a:cubicBezTo>
                  <a:cubicBezTo>
                    <a:pt x="194" y="9"/>
                    <a:pt x="185" y="16"/>
                    <a:pt x="176" y="23"/>
                  </a:cubicBezTo>
                  <a:cubicBezTo>
                    <a:pt x="174" y="24"/>
                    <a:pt x="172" y="25"/>
                    <a:pt x="170" y="25"/>
                  </a:cubicBezTo>
                  <a:cubicBezTo>
                    <a:pt x="123" y="25"/>
                    <a:pt x="75" y="25"/>
                    <a:pt x="28" y="25"/>
                  </a:cubicBezTo>
                  <a:cubicBezTo>
                    <a:pt x="27" y="25"/>
                    <a:pt x="26" y="25"/>
                    <a:pt x="24" y="25"/>
                  </a:cubicBezTo>
                  <a:cubicBezTo>
                    <a:pt x="24" y="80"/>
                    <a:pt x="24" y="135"/>
                    <a:pt x="24" y="191"/>
                  </a:cubicBezTo>
                  <a:cubicBezTo>
                    <a:pt x="80" y="191"/>
                    <a:pt x="135" y="191"/>
                    <a:pt x="191" y="191"/>
                  </a:cubicBezTo>
                  <a:cubicBezTo>
                    <a:pt x="191" y="190"/>
                    <a:pt x="191" y="189"/>
                    <a:pt x="191" y="188"/>
                  </a:cubicBezTo>
                  <a:cubicBezTo>
                    <a:pt x="191" y="162"/>
                    <a:pt x="191" y="136"/>
                    <a:pt x="191" y="110"/>
                  </a:cubicBezTo>
                  <a:cubicBezTo>
                    <a:pt x="191" y="109"/>
                    <a:pt x="191" y="108"/>
                    <a:pt x="191" y="107"/>
                  </a:cubicBezTo>
                  <a:cubicBezTo>
                    <a:pt x="199" y="96"/>
                    <a:pt x="207" y="85"/>
                    <a:pt x="214" y="75"/>
                  </a:cubicBezTo>
                  <a:cubicBezTo>
                    <a:pt x="215" y="75"/>
                    <a:pt x="215" y="75"/>
                    <a:pt x="215" y="75"/>
                  </a:cubicBezTo>
                  <a:cubicBezTo>
                    <a:pt x="215" y="122"/>
                    <a:pt x="215" y="169"/>
                    <a:pt x="215" y="216"/>
                  </a:cubicBezTo>
                  <a:cubicBezTo>
                    <a:pt x="143" y="216"/>
                    <a:pt x="72" y="216"/>
                    <a:pt x="0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1078">
              <a:extLst>
                <a:ext uri="{FF2B5EF4-FFF2-40B4-BE49-F238E27FC236}">
                  <a16:creationId xmlns:a16="http://schemas.microsoft.com/office/drawing/2014/main" id="{2924F896-9ACB-4CAD-87E1-11F6347E1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763" y="3816350"/>
              <a:ext cx="234950" cy="203200"/>
            </a:xfrm>
            <a:custGeom>
              <a:avLst/>
              <a:gdLst>
                <a:gd name="T0" fmla="*/ 0 w 207"/>
                <a:gd name="T1" fmla="*/ 91 h 180"/>
                <a:gd name="T2" fmla="*/ 17 w 207"/>
                <a:gd name="T3" fmla="*/ 76 h 180"/>
                <a:gd name="T4" fmla="*/ 20 w 207"/>
                <a:gd name="T5" fmla="*/ 76 h 180"/>
                <a:gd name="T6" fmla="*/ 71 w 207"/>
                <a:gd name="T7" fmla="*/ 106 h 180"/>
                <a:gd name="T8" fmla="*/ 75 w 207"/>
                <a:gd name="T9" fmla="*/ 109 h 180"/>
                <a:gd name="T10" fmla="*/ 202 w 207"/>
                <a:gd name="T11" fmla="*/ 0 h 180"/>
                <a:gd name="T12" fmla="*/ 207 w 207"/>
                <a:gd name="T13" fmla="*/ 13 h 180"/>
                <a:gd name="T14" fmla="*/ 205 w 207"/>
                <a:gd name="T15" fmla="*/ 15 h 180"/>
                <a:gd name="T16" fmla="*/ 163 w 207"/>
                <a:gd name="T17" fmla="*/ 59 h 180"/>
                <a:gd name="T18" fmla="*/ 110 w 207"/>
                <a:gd name="T19" fmla="*/ 134 h 180"/>
                <a:gd name="T20" fmla="*/ 86 w 207"/>
                <a:gd name="T21" fmla="*/ 176 h 180"/>
                <a:gd name="T22" fmla="*/ 84 w 207"/>
                <a:gd name="T23" fmla="*/ 180 h 180"/>
                <a:gd name="T24" fmla="*/ 0 w 207"/>
                <a:gd name="T25" fmla="*/ 9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7" h="180">
                  <a:moveTo>
                    <a:pt x="0" y="91"/>
                  </a:moveTo>
                  <a:cubicBezTo>
                    <a:pt x="6" y="86"/>
                    <a:pt x="11" y="81"/>
                    <a:pt x="17" y="76"/>
                  </a:cubicBezTo>
                  <a:cubicBezTo>
                    <a:pt x="17" y="75"/>
                    <a:pt x="19" y="75"/>
                    <a:pt x="20" y="76"/>
                  </a:cubicBezTo>
                  <a:cubicBezTo>
                    <a:pt x="38" y="84"/>
                    <a:pt x="55" y="94"/>
                    <a:pt x="71" y="106"/>
                  </a:cubicBezTo>
                  <a:cubicBezTo>
                    <a:pt x="72" y="107"/>
                    <a:pt x="74" y="108"/>
                    <a:pt x="75" y="109"/>
                  </a:cubicBezTo>
                  <a:cubicBezTo>
                    <a:pt x="111" y="66"/>
                    <a:pt x="153" y="29"/>
                    <a:pt x="202" y="0"/>
                  </a:cubicBezTo>
                  <a:cubicBezTo>
                    <a:pt x="204" y="4"/>
                    <a:pt x="205" y="8"/>
                    <a:pt x="207" y="13"/>
                  </a:cubicBezTo>
                  <a:cubicBezTo>
                    <a:pt x="207" y="13"/>
                    <a:pt x="206" y="15"/>
                    <a:pt x="205" y="15"/>
                  </a:cubicBezTo>
                  <a:cubicBezTo>
                    <a:pt x="190" y="29"/>
                    <a:pt x="176" y="43"/>
                    <a:pt x="163" y="59"/>
                  </a:cubicBezTo>
                  <a:cubicBezTo>
                    <a:pt x="143" y="82"/>
                    <a:pt x="126" y="107"/>
                    <a:pt x="110" y="134"/>
                  </a:cubicBezTo>
                  <a:cubicBezTo>
                    <a:pt x="102" y="148"/>
                    <a:pt x="94" y="162"/>
                    <a:pt x="86" y="176"/>
                  </a:cubicBezTo>
                  <a:cubicBezTo>
                    <a:pt x="85" y="177"/>
                    <a:pt x="84" y="178"/>
                    <a:pt x="84" y="180"/>
                  </a:cubicBezTo>
                  <a:cubicBezTo>
                    <a:pt x="57" y="148"/>
                    <a:pt x="30" y="118"/>
                    <a:pt x="0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36" name="Graphic 35" descr="Telescope">
            <a:extLst>
              <a:ext uri="{FF2B5EF4-FFF2-40B4-BE49-F238E27FC236}">
                <a16:creationId xmlns:a16="http://schemas.microsoft.com/office/drawing/2014/main" id="{DF2FF2CB-1723-49A1-9559-A30B03018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5922" y="1801570"/>
            <a:ext cx="264022" cy="264022"/>
          </a:xfrm>
          <a:prstGeom prst="rect">
            <a:avLst/>
          </a:prstGeom>
        </p:spPr>
      </p:pic>
      <p:grpSp>
        <p:nvGrpSpPr>
          <p:cNvPr id="37" name="Gruppieren 199">
            <a:extLst>
              <a:ext uri="{FF2B5EF4-FFF2-40B4-BE49-F238E27FC236}">
                <a16:creationId xmlns:a16="http://schemas.microsoft.com/office/drawing/2014/main" id="{00D07871-D113-4CC7-9FCD-24A5AA6735F1}"/>
              </a:ext>
            </a:extLst>
          </p:cNvPr>
          <p:cNvGrpSpPr/>
          <p:nvPr/>
        </p:nvGrpSpPr>
        <p:grpSpPr bwMode="gray">
          <a:xfrm>
            <a:off x="3670705" y="1822013"/>
            <a:ext cx="169060" cy="192068"/>
            <a:chOff x="4183201" y="2471526"/>
            <a:chExt cx="376998" cy="428305"/>
          </a:xfrm>
          <a:solidFill>
            <a:schemeClr val="accent1"/>
          </a:solidFill>
        </p:grpSpPr>
        <p:sp>
          <p:nvSpPr>
            <p:cNvPr id="38" name="Freeform 1028">
              <a:extLst>
                <a:ext uri="{FF2B5EF4-FFF2-40B4-BE49-F238E27FC236}">
                  <a16:creationId xmlns:a16="http://schemas.microsoft.com/office/drawing/2014/main" id="{7608E189-7670-4A39-B8D6-08D713386091}"/>
                </a:ext>
              </a:extLst>
            </p:cNvPr>
            <p:cNvSpPr>
              <a:spLocks/>
            </p:cNvSpPr>
            <p:nvPr/>
          </p:nvSpPr>
          <p:spPr bwMode="gray">
            <a:xfrm>
              <a:off x="4261278" y="2542910"/>
              <a:ext cx="220845" cy="258767"/>
            </a:xfrm>
            <a:custGeom>
              <a:avLst/>
              <a:gdLst>
                <a:gd name="T0" fmla="*/ 103 w 139"/>
                <a:gd name="T1" fmla="*/ 163 h 163"/>
                <a:gd name="T2" fmla="*/ 37 w 139"/>
                <a:gd name="T3" fmla="*/ 163 h 163"/>
                <a:gd name="T4" fmla="*/ 36 w 139"/>
                <a:gd name="T5" fmla="*/ 157 h 163"/>
                <a:gd name="T6" fmla="*/ 25 w 139"/>
                <a:gd name="T7" fmla="*/ 128 h 163"/>
                <a:gd name="T8" fmla="*/ 8 w 139"/>
                <a:gd name="T9" fmla="*/ 97 h 163"/>
                <a:gd name="T10" fmla="*/ 4 w 139"/>
                <a:gd name="T11" fmla="*/ 51 h 163"/>
                <a:gd name="T12" fmla="*/ 37 w 139"/>
                <a:gd name="T13" fmla="*/ 10 h 163"/>
                <a:gd name="T14" fmla="*/ 102 w 139"/>
                <a:gd name="T15" fmla="*/ 9 h 163"/>
                <a:gd name="T16" fmla="*/ 138 w 139"/>
                <a:gd name="T17" fmla="*/ 73 h 163"/>
                <a:gd name="T18" fmla="*/ 126 w 139"/>
                <a:gd name="T19" fmla="*/ 109 h 163"/>
                <a:gd name="T20" fmla="*/ 111 w 139"/>
                <a:gd name="T21" fmla="*/ 136 h 163"/>
                <a:gd name="T22" fmla="*/ 103 w 139"/>
                <a:gd name="T23" fmla="*/ 161 h 163"/>
                <a:gd name="T24" fmla="*/ 103 w 139"/>
                <a:gd name="T25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63">
                  <a:moveTo>
                    <a:pt x="103" y="163"/>
                  </a:moveTo>
                  <a:cubicBezTo>
                    <a:pt x="81" y="163"/>
                    <a:pt x="59" y="163"/>
                    <a:pt x="37" y="163"/>
                  </a:cubicBezTo>
                  <a:cubicBezTo>
                    <a:pt x="37" y="161"/>
                    <a:pt x="36" y="159"/>
                    <a:pt x="36" y="157"/>
                  </a:cubicBezTo>
                  <a:cubicBezTo>
                    <a:pt x="35" y="146"/>
                    <a:pt x="30" y="137"/>
                    <a:pt x="25" y="128"/>
                  </a:cubicBezTo>
                  <a:cubicBezTo>
                    <a:pt x="19" y="118"/>
                    <a:pt x="13" y="108"/>
                    <a:pt x="8" y="97"/>
                  </a:cubicBezTo>
                  <a:cubicBezTo>
                    <a:pt x="1" y="82"/>
                    <a:pt x="0" y="67"/>
                    <a:pt x="4" y="51"/>
                  </a:cubicBezTo>
                  <a:cubicBezTo>
                    <a:pt x="8" y="32"/>
                    <a:pt x="19" y="18"/>
                    <a:pt x="37" y="10"/>
                  </a:cubicBezTo>
                  <a:cubicBezTo>
                    <a:pt x="58" y="0"/>
                    <a:pt x="80" y="0"/>
                    <a:pt x="102" y="9"/>
                  </a:cubicBezTo>
                  <a:cubicBezTo>
                    <a:pt x="128" y="21"/>
                    <a:pt x="139" y="45"/>
                    <a:pt x="138" y="73"/>
                  </a:cubicBezTo>
                  <a:cubicBezTo>
                    <a:pt x="137" y="86"/>
                    <a:pt x="132" y="98"/>
                    <a:pt x="126" y="109"/>
                  </a:cubicBezTo>
                  <a:cubicBezTo>
                    <a:pt x="121" y="118"/>
                    <a:pt x="115" y="127"/>
                    <a:pt x="111" y="136"/>
                  </a:cubicBezTo>
                  <a:cubicBezTo>
                    <a:pt x="106" y="144"/>
                    <a:pt x="104" y="152"/>
                    <a:pt x="103" y="161"/>
                  </a:cubicBezTo>
                  <a:cubicBezTo>
                    <a:pt x="103" y="161"/>
                    <a:pt x="103" y="162"/>
                    <a:pt x="10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1029">
              <a:extLst>
                <a:ext uri="{FF2B5EF4-FFF2-40B4-BE49-F238E27FC236}">
                  <a16:creationId xmlns:a16="http://schemas.microsoft.com/office/drawing/2014/main" id="{B5EC7CD8-E735-4DBC-A10B-C11B19F57573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5969" y="2815062"/>
              <a:ext cx="95923" cy="17846"/>
            </a:xfrm>
            <a:custGeom>
              <a:avLst/>
              <a:gdLst>
                <a:gd name="T0" fmla="*/ 30 w 60"/>
                <a:gd name="T1" fmla="*/ 12 h 12"/>
                <a:gd name="T2" fmla="*/ 8 w 60"/>
                <a:gd name="T3" fmla="*/ 12 h 12"/>
                <a:gd name="T4" fmla="*/ 0 w 60"/>
                <a:gd name="T5" fmla="*/ 6 h 12"/>
                <a:gd name="T6" fmla="*/ 8 w 60"/>
                <a:gd name="T7" fmla="*/ 0 h 12"/>
                <a:gd name="T8" fmla="*/ 52 w 60"/>
                <a:gd name="T9" fmla="*/ 0 h 12"/>
                <a:gd name="T10" fmla="*/ 59 w 60"/>
                <a:gd name="T11" fmla="*/ 7 h 12"/>
                <a:gd name="T12" fmla="*/ 52 w 60"/>
                <a:gd name="T13" fmla="*/ 12 h 12"/>
                <a:gd name="T14" fmla="*/ 50 w 60"/>
                <a:gd name="T15" fmla="*/ 12 h 12"/>
                <a:gd name="T16" fmla="*/ 30 w 60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2">
                  <a:moveTo>
                    <a:pt x="30" y="12"/>
                  </a:moveTo>
                  <a:cubicBezTo>
                    <a:pt x="22" y="12"/>
                    <a:pt x="15" y="12"/>
                    <a:pt x="8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23" y="0"/>
                    <a:pt x="37" y="0"/>
                    <a:pt x="52" y="0"/>
                  </a:cubicBezTo>
                  <a:cubicBezTo>
                    <a:pt x="57" y="0"/>
                    <a:pt x="60" y="3"/>
                    <a:pt x="59" y="7"/>
                  </a:cubicBezTo>
                  <a:cubicBezTo>
                    <a:pt x="59" y="10"/>
                    <a:pt x="56" y="12"/>
                    <a:pt x="52" y="12"/>
                  </a:cubicBezTo>
                  <a:cubicBezTo>
                    <a:pt x="52" y="12"/>
                    <a:pt x="51" y="12"/>
                    <a:pt x="50" y="12"/>
                  </a:cubicBezTo>
                  <a:cubicBezTo>
                    <a:pt x="43" y="12"/>
                    <a:pt x="37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1030">
              <a:extLst>
                <a:ext uri="{FF2B5EF4-FFF2-40B4-BE49-F238E27FC236}">
                  <a16:creationId xmlns:a16="http://schemas.microsoft.com/office/drawing/2014/main" id="{BE9045CC-28A6-4998-A122-912E6B3CB3E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8201" y="2846292"/>
              <a:ext cx="89230" cy="20076"/>
            </a:xfrm>
            <a:custGeom>
              <a:avLst/>
              <a:gdLst>
                <a:gd name="T0" fmla="*/ 29 w 57"/>
                <a:gd name="T1" fmla="*/ 12 h 12"/>
                <a:gd name="T2" fmla="*/ 7 w 57"/>
                <a:gd name="T3" fmla="*/ 12 h 12"/>
                <a:gd name="T4" fmla="*/ 1 w 57"/>
                <a:gd name="T5" fmla="*/ 6 h 12"/>
                <a:gd name="T6" fmla="*/ 7 w 57"/>
                <a:gd name="T7" fmla="*/ 0 h 12"/>
                <a:gd name="T8" fmla="*/ 51 w 57"/>
                <a:gd name="T9" fmla="*/ 0 h 12"/>
                <a:gd name="T10" fmla="*/ 57 w 57"/>
                <a:gd name="T11" fmla="*/ 6 h 12"/>
                <a:gd name="T12" fmla="*/ 51 w 57"/>
                <a:gd name="T13" fmla="*/ 12 h 12"/>
                <a:gd name="T14" fmla="*/ 29 w 57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2">
                  <a:moveTo>
                    <a:pt x="29" y="12"/>
                  </a:moveTo>
                  <a:cubicBezTo>
                    <a:pt x="22" y="12"/>
                    <a:pt x="14" y="12"/>
                    <a:pt x="7" y="12"/>
                  </a:cubicBezTo>
                  <a:cubicBezTo>
                    <a:pt x="3" y="12"/>
                    <a:pt x="0" y="10"/>
                    <a:pt x="1" y="6"/>
                  </a:cubicBezTo>
                  <a:cubicBezTo>
                    <a:pt x="1" y="3"/>
                    <a:pt x="3" y="0"/>
                    <a:pt x="7" y="0"/>
                  </a:cubicBezTo>
                  <a:cubicBezTo>
                    <a:pt x="22" y="0"/>
                    <a:pt x="36" y="0"/>
                    <a:pt x="51" y="0"/>
                  </a:cubicBezTo>
                  <a:cubicBezTo>
                    <a:pt x="55" y="0"/>
                    <a:pt x="57" y="3"/>
                    <a:pt x="57" y="6"/>
                  </a:cubicBezTo>
                  <a:cubicBezTo>
                    <a:pt x="57" y="10"/>
                    <a:pt x="55" y="12"/>
                    <a:pt x="51" y="12"/>
                  </a:cubicBezTo>
                  <a:cubicBezTo>
                    <a:pt x="43" y="12"/>
                    <a:pt x="36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1031">
              <a:extLst>
                <a:ext uri="{FF2B5EF4-FFF2-40B4-BE49-F238E27FC236}">
                  <a16:creationId xmlns:a16="http://schemas.microsoft.com/office/drawing/2014/main" id="{D5DCB5A6-76D5-4D08-BB57-8E25B53B0593}"/>
                </a:ext>
              </a:extLst>
            </p:cNvPr>
            <p:cNvSpPr>
              <a:spLocks/>
            </p:cNvSpPr>
            <p:nvPr/>
          </p:nvSpPr>
          <p:spPr bwMode="gray">
            <a:xfrm>
              <a:off x="4511122" y="2634372"/>
              <a:ext cx="49077" cy="24538"/>
            </a:xfrm>
            <a:custGeom>
              <a:avLst/>
              <a:gdLst>
                <a:gd name="T0" fmla="*/ 32 w 32"/>
                <a:gd name="T1" fmla="*/ 0 h 15"/>
                <a:gd name="T2" fmla="*/ 32 w 32"/>
                <a:gd name="T3" fmla="*/ 15 h 15"/>
                <a:gd name="T4" fmla="*/ 0 w 32"/>
                <a:gd name="T5" fmla="*/ 15 h 15"/>
                <a:gd name="T6" fmla="*/ 0 w 32"/>
                <a:gd name="T7" fmla="*/ 0 h 15"/>
                <a:gd name="T8" fmla="*/ 32 w 3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5">
                  <a:moveTo>
                    <a:pt x="32" y="0"/>
                  </a:moveTo>
                  <a:cubicBezTo>
                    <a:pt x="32" y="5"/>
                    <a:pt x="32" y="10"/>
                    <a:pt x="32" y="15"/>
                  </a:cubicBezTo>
                  <a:cubicBezTo>
                    <a:pt x="21" y="15"/>
                    <a:pt x="11" y="15"/>
                    <a:pt x="0" y="15"/>
                  </a:cubicBezTo>
                  <a:cubicBezTo>
                    <a:pt x="0" y="10"/>
                    <a:pt x="0" y="5"/>
                    <a:pt x="0" y="0"/>
                  </a:cubicBezTo>
                  <a:cubicBezTo>
                    <a:pt x="10" y="0"/>
                    <a:pt x="21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1032">
              <a:extLst>
                <a:ext uri="{FF2B5EF4-FFF2-40B4-BE49-F238E27FC236}">
                  <a16:creationId xmlns:a16="http://schemas.microsoft.com/office/drawing/2014/main" id="{FF7024EB-5B4E-4BC6-BAF1-CC4BC5BFDCAC}"/>
                </a:ext>
              </a:extLst>
            </p:cNvPr>
            <p:cNvSpPr>
              <a:spLocks/>
            </p:cNvSpPr>
            <p:nvPr/>
          </p:nvSpPr>
          <p:spPr bwMode="gray">
            <a:xfrm>
              <a:off x="4183201" y="2634372"/>
              <a:ext cx="53538" cy="24538"/>
            </a:xfrm>
            <a:custGeom>
              <a:avLst/>
              <a:gdLst>
                <a:gd name="T0" fmla="*/ 0 w 33"/>
                <a:gd name="T1" fmla="*/ 16 h 16"/>
                <a:gd name="T2" fmla="*/ 0 w 33"/>
                <a:gd name="T3" fmla="*/ 0 h 16"/>
                <a:gd name="T4" fmla="*/ 33 w 33"/>
                <a:gd name="T5" fmla="*/ 0 h 16"/>
                <a:gd name="T6" fmla="*/ 33 w 33"/>
                <a:gd name="T7" fmla="*/ 16 h 16"/>
                <a:gd name="T8" fmla="*/ 0 w 33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6">
                  <a:moveTo>
                    <a:pt x="0" y="16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11" y="0"/>
                    <a:pt x="22" y="0"/>
                    <a:pt x="33" y="0"/>
                  </a:cubicBezTo>
                  <a:cubicBezTo>
                    <a:pt x="33" y="6"/>
                    <a:pt x="33" y="11"/>
                    <a:pt x="33" y="16"/>
                  </a:cubicBezTo>
                  <a:cubicBezTo>
                    <a:pt x="22" y="16"/>
                    <a:pt x="12" y="16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1033">
              <a:extLst>
                <a:ext uri="{FF2B5EF4-FFF2-40B4-BE49-F238E27FC236}">
                  <a16:creationId xmlns:a16="http://schemas.microsoft.com/office/drawing/2014/main" id="{10D52FB9-879C-4E94-B311-C32BC2C29C01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4353" y="2540680"/>
              <a:ext cx="58000" cy="51307"/>
            </a:xfrm>
            <a:custGeom>
              <a:avLst/>
              <a:gdLst>
                <a:gd name="T0" fmla="*/ 10 w 36"/>
                <a:gd name="T1" fmla="*/ 32 h 32"/>
                <a:gd name="T2" fmla="*/ 0 w 36"/>
                <a:gd name="T3" fmla="*/ 19 h 32"/>
                <a:gd name="T4" fmla="*/ 26 w 36"/>
                <a:gd name="T5" fmla="*/ 0 h 32"/>
                <a:gd name="T6" fmla="*/ 36 w 36"/>
                <a:gd name="T7" fmla="*/ 13 h 32"/>
                <a:gd name="T8" fmla="*/ 10 w 36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2">
                  <a:moveTo>
                    <a:pt x="10" y="32"/>
                  </a:moveTo>
                  <a:cubicBezTo>
                    <a:pt x="7" y="27"/>
                    <a:pt x="4" y="23"/>
                    <a:pt x="0" y="19"/>
                  </a:cubicBezTo>
                  <a:cubicBezTo>
                    <a:pt x="9" y="12"/>
                    <a:pt x="18" y="6"/>
                    <a:pt x="26" y="0"/>
                  </a:cubicBezTo>
                  <a:cubicBezTo>
                    <a:pt x="30" y="4"/>
                    <a:pt x="33" y="9"/>
                    <a:pt x="36" y="13"/>
                  </a:cubicBezTo>
                  <a:cubicBezTo>
                    <a:pt x="27" y="19"/>
                    <a:pt x="19" y="25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1034">
              <a:extLst>
                <a:ext uri="{FF2B5EF4-FFF2-40B4-BE49-F238E27FC236}">
                  <a16:creationId xmlns:a16="http://schemas.microsoft.com/office/drawing/2014/main" id="{533A6B74-6D82-4285-8BB8-47275F4C911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1047" y="2705756"/>
              <a:ext cx="55769" cy="44615"/>
            </a:xfrm>
            <a:custGeom>
              <a:avLst/>
              <a:gdLst>
                <a:gd name="T0" fmla="*/ 6 w 36"/>
                <a:gd name="T1" fmla="*/ 28 h 28"/>
                <a:gd name="T2" fmla="*/ 0 w 36"/>
                <a:gd name="T3" fmla="*/ 13 h 28"/>
                <a:gd name="T4" fmla="*/ 29 w 36"/>
                <a:gd name="T5" fmla="*/ 0 h 28"/>
                <a:gd name="T6" fmla="*/ 36 w 36"/>
                <a:gd name="T7" fmla="*/ 15 h 28"/>
                <a:gd name="T8" fmla="*/ 6 w 3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8">
                  <a:moveTo>
                    <a:pt x="6" y="28"/>
                  </a:moveTo>
                  <a:cubicBezTo>
                    <a:pt x="4" y="23"/>
                    <a:pt x="2" y="18"/>
                    <a:pt x="0" y="13"/>
                  </a:cubicBezTo>
                  <a:cubicBezTo>
                    <a:pt x="9" y="9"/>
                    <a:pt x="19" y="4"/>
                    <a:pt x="29" y="0"/>
                  </a:cubicBezTo>
                  <a:cubicBezTo>
                    <a:pt x="31" y="5"/>
                    <a:pt x="33" y="9"/>
                    <a:pt x="36" y="15"/>
                  </a:cubicBezTo>
                  <a:cubicBezTo>
                    <a:pt x="26" y="19"/>
                    <a:pt x="16" y="23"/>
                    <a:pt x="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1035">
              <a:extLst>
                <a:ext uri="{FF2B5EF4-FFF2-40B4-BE49-F238E27FC236}">
                  <a16:creationId xmlns:a16="http://schemas.microsoft.com/office/drawing/2014/main" id="{6E8756DC-FD82-410E-9927-5AAD314919E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5509" y="2540680"/>
              <a:ext cx="55769" cy="51307"/>
            </a:xfrm>
            <a:custGeom>
              <a:avLst/>
              <a:gdLst>
                <a:gd name="T0" fmla="*/ 35 w 35"/>
                <a:gd name="T1" fmla="*/ 19 h 32"/>
                <a:gd name="T2" fmla="*/ 26 w 35"/>
                <a:gd name="T3" fmla="*/ 32 h 32"/>
                <a:gd name="T4" fmla="*/ 0 w 35"/>
                <a:gd name="T5" fmla="*/ 13 h 32"/>
                <a:gd name="T6" fmla="*/ 9 w 35"/>
                <a:gd name="T7" fmla="*/ 0 h 32"/>
                <a:gd name="T8" fmla="*/ 35 w 35"/>
                <a:gd name="T9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2">
                  <a:moveTo>
                    <a:pt x="35" y="19"/>
                  </a:moveTo>
                  <a:cubicBezTo>
                    <a:pt x="32" y="23"/>
                    <a:pt x="29" y="27"/>
                    <a:pt x="26" y="32"/>
                  </a:cubicBezTo>
                  <a:cubicBezTo>
                    <a:pt x="17" y="26"/>
                    <a:pt x="9" y="19"/>
                    <a:pt x="0" y="13"/>
                  </a:cubicBezTo>
                  <a:cubicBezTo>
                    <a:pt x="3" y="9"/>
                    <a:pt x="6" y="4"/>
                    <a:pt x="9" y="0"/>
                  </a:cubicBezTo>
                  <a:cubicBezTo>
                    <a:pt x="18" y="6"/>
                    <a:pt x="26" y="12"/>
                    <a:pt x="3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1036">
              <a:extLst>
                <a:ext uri="{FF2B5EF4-FFF2-40B4-BE49-F238E27FC236}">
                  <a16:creationId xmlns:a16="http://schemas.microsoft.com/office/drawing/2014/main" id="{4FA1C13C-19C3-46D2-B652-F27F955CD8F2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8815" y="2705756"/>
              <a:ext cx="58000" cy="44615"/>
            </a:xfrm>
            <a:custGeom>
              <a:avLst/>
              <a:gdLst>
                <a:gd name="T0" fmla="*/ 0 w 36"/>
                <a:gd name="T1" fmla="*/ 15 h 27"/>
                <a:gd name="T2" fmla="*/ 7 w 36"/>
                <a:gd name="T3" fmla="*/ 0 h 27"/>
                <a:gd name="T4" fmla="*/ 36 w 36"/>
                <a:gd name="T5" fmla="*/ 12 h 27"/>
                <a:gd name="T6" fmla="*/ 30 w 36"/>
                <a:gd name="T7" fmla="*/ 27 h 27"/>
                <a:gd name="T8" fmla="*/ 0 w 36"/>
                <a:gd name="T9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7">
                  <a:moveTo>
                    <a:pt x="0" y="15"/>
                  </a:moveTo>
                  <a:cubicBezTo>
                    <a:pt x="3" y="10"/>
                    <a:pt x="5" y="5"/>
                    <a:pt x="7" y="0"/>
                  </a:cubicBezTo>
                  <a:cubicBezTo>
                    <a:pt x="16" y="4"/>
                    <a:pt x="26" y="8"/>
                    <a:pt x="36" y="12"/>
                  </a:cubicBezTo>
                  <a:cubicBezTo>
                    <a:pt x="34" y="17"/>
                    <a:pt x="32" y="22"/>
                    <a:pt x="30" y="27"/>
                  </a:cubicBezTo>
                  <a:cubicBezTo>
                    <a:pt x="20" y="23"/>
                    <a:pt x="10" y="1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1037">
              <a:extLst>
                <a:ext uri="{FF2B5EF4-FFF2-40B4-BE49-F238E27FC236}">
                  <a16:creationId xmlns:a16="http://schemas.microsoft.com/office/drawing/2014/main" id="{0131C7FA-0289-4480-8895-45F2AC2B3027}"/>
                </a:ext>
              </a:extLst>
            </p:cNvPr>
            <p:cNvSpPr>
              <a:spLocks/>
            </p:cNvSpPr>
            <p:nvPr/>
          </p:nvSpPr>
          <p:spPr bwMode="gray">
            <a:xfrm>
              <a:off x="4430815" y="2484911"/>
              <a:ext cx="44615" cy="55768"/>
            </a:xfrm>
            <a:custGeom>
              <a:avLst/>
              <a:gdLst>
                <a:gd name="T0" fmla="*/ 14 w 28"/>
                <a:gd name="T1" fmla="*/ 0 h 35"/>
                <a:gd name="T2" fmla="*/ 28 w 28"/>
                <a:gd name="T3" fmla="*/ 8 h 35"/>
                <a:gd name="T4" fmla="*/ 14 w 28"/>
                <a:gd name="T5" fmla="*/ 35 h 35"/>
                <a:gd name="T6" fmla="*/ 0 w 28"/>
                <a:gd name="T7" fmla="*/ 27 h 35"/>
                <a:gd name="T8" fmla="*/ 14 w 28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5">
                  <a:moveTo>
                    <a:pt x="14" y="0"/>
                  </a:moveTo>
                  <a:cubicBezTo>
                    <a:pt x="19" y="3"/>
                    <a:pt x="23" y="5"/>
                    <a:pt x="28" y="8"/>
                  </a:cubicBezTo>
                  <a:cubicBezTo>
                    <a:pt x="24" y="17"/>
                    <a:pt x="19" y="26"/>
                    <a:pt x="14" y="35"/>
                  </a:cubicBezTo>
                  <a:cubicBezTo>
                    <a:pt x="9" y="32"/>
                    <a:pt x="5" y="29"/>
                    <a:pt x="0" y="27"/>
                  </a:cubicBezTo>
                  <a:cubicBezTo>
                    <a:pt x="4" y="18"/>
                    <a:pt x="9" y="9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1038">
              <a:extLst>
                <a:ext uri="{FF2B5EF4-FFF2-40B4-BE49-F238E27FC236}">
                  <a16:creationId xmlns:a16="http://schemas.microsoft.com/office/drawing/2014/main" id="{3D55EEAD-8F48-4149-AD1B-E0E29B123E69}"/>
                </a:ext>
              </a:extLst>
            </p:cNvPr>
            <p:cNvSpPr>
              <a:spLocks/>
            </p:cNvSpPr>
            <p:nvPr/>
          </p:nvSpPr>
          <p:spPr bwMode="gray">
            <a:xfrm>
              <a:off x="4270201" y="2484911"/>
              <a:ext cx="46846" cy="55768"/>
            </a:xfrm>
            <a:custGeom>
              <a:avLst/>
              <a:gdLst>
                <a:gd name="T0" fmla="*/ 15 w 29"/>
                <a:gd name="T1" fmla="*/ 35 h 35"/>
                <a:gd name="T2" fmla="*/ 0 w 29"/>
                <a:gd name="T3" fmla="*/ 8 h 35"/>
                <a:gd name="T4" fmla="*/ 15 w 29"/>
                <a:gd name="T5" fmla="*/ 0 h 35"/>
                <a:gd name="T6" fmla="*/ 29 w 29"/>
                <a:gd name="T7" fmla="*/ 27 h 35"/>
                <a:gd name="T8" fmla="*/ 15 w 29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5">
                  <a:moveTo>
                    <a:pt x="15" y="35"/>
                  </a:moveTo>
                  <a:cubicBezTo>
                    <a:pt x="10" y="26"/>
                    <a:pt x="5" y="17"/>
                    <a:pt x="0" y="8"/>
                  </a:cubicBezTo>
                  <a:cubicBezTo>
                    <a:pt x="5" y="5"/>
                    <a:pt x="10" y="3"/>
                    <a:pt x="15" y="0"/>
                  </a:cubicBezTo>
                  <a:cubicBezTo>
                    <a:pt x="20" y="9"/>
                    <a:pt x="24" y="18"/>
                    <a:pt x="29" y="27"/>
                  </a:cubicBezTo>
                  <a:cubicBezTo>
                    <a:pt x="24" y="29"/>
                    <a:pt x="20" y="32"/>
                    <a:pt x="1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1039">
              <a:extLst>
                <a:ext uri="{FF2B5EF4-FFF2-40B4-BE49-F238E27FC236}">
                  <a16:creationId xmlns:a16="http://schemas.microsoft.com/office/drawing/2014/main" id="{228B7568-0A1B-4D99-B357-9E608285EC87}"/>
                </a:ext>
              </a:extLst>
            </p:cNvPr>
            <p:cNvSpPr>
              <a:spLocks/>
            </p:cNvSpPr>
            <p:nvPr/>
          </p:nvSpPr>
          <p:spPr bwMode="gray">
            <a:xfrm>
              <a:off x="4361661" y="2471526"/>
              <a:ext cx="24539" cy="46845"/>
            </a:xfrm>
            <a:custGeom>
              <a:avLst/>
              <a:gdLst>
                <a:gd name="T0" fmla="*/ 0 w 16"/>
                <a:gd name="T1" fmla="*/ 0 h 29"/>
                <a:gd name="T2" fmla="*/ 16 w 16"/>
                <a:gd name="T3" fmla="*/ 0 h 29"/>
                <a:gd name="T4" fmla="*/ 16 w 16"/>
                <a:gd name="T5" fmla="*/ 29 h 29"/>
                <a:gd name="T6" fmla="*/ 0 w 16"/>
                <a:gd name="T7" fmla="*/ 29 h 29"/>
                <a:gd name="T8" fmla="*/ 0 w 1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9">
                  <a:moveTo>
                    <a:pt x="0" y="0"/>
                  </a:moveTo>
                  <a:cubicBezTo>
                    <a:pt x="6" y="0"/>
                    <a:pt x="11" y="0"/>
                    <a:pt x="16" y="0"/>
                  </a:cubicBezTo>
                  <a:cubicBezTo>
                    <a:pt x="16" y="10"/>
                    <a:pt x="16" y="20"/>
                    <a:pt x="16" y="29"/>
                  </a:cubicBezTo>
                  <a:cubicBezTo>
                    <a:pt x="11" y="29"/>
                    <a:pt x="6" y="29"/>
                    <a:pt x="0" y="29"/>
                  </a:cubicBezTo>
                  <a:cubicBezTo>
                    <a:pt x="0" y="20"/>
                    <a:pt x="0" y="1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1040">
              <a:extLst>
                <a:ext uri="{FF2B5EF4-FFF2-40B4-BE49-F238E27FC236}">
                  <a16:creationId xmlns:a16="http://schemas.microsoft.com/office/drawing/2014/main" id="{25521A6B-4336-43D0-9827-BE852EC9544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9354" y="2877523"/>
              <a:ext cx="69154" cy="22308"/>
            </a:xfrm>
            <a:custGeom>
              <a:avLst/>
              <a:gdLst>
                <a:gd name="T0" fmla="*/ 0 w 44"/>
                <a:gd name="T1" fmla="*/ 0 h 14"/>
                <a:gd name="T2" fmla="*/ 44 w 44"/>
                <a:gd name="T3" fmla="*/ 0 h 14"/>
                <a:gd name="T4" fmla="*/ 30 w 44"/>
                <a:gd name="T5" fmla="*/ 11 h 14"/>
                <a:gd name="T6" fmla="*/ 25 w 44"/>
                <a:gd name="T7" fmla="*/ 13 h 14"/>
                <a:gd name="T8" fmla="*/ 5 w 44"/>
                <a:gd name="T9" fmla="*/ 5 h 14"/>
                <a:gd name="T10" fmla="*/ 0 w 4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4">
                  <a:moveTo>
                    <a:pt x="0" y="0"/>
                  </a:moveTo>
                  <a:cubicBezTo>
                    <a:pt x="15" y="0"/>
                    <a:pt x="29" y="0"/>
                    <a:pt x="44" y="0"/>
                  </a:cubicBezTo>
                  <a:cubicBezTo>
                    <a:pt x="39" y="4"/>
                    <a:pt x="35" y="8"/>
                    <a:pt x="30" y="11"/>
                  </a:cubicBezTo>
                  <a:cubicBezTo>
                    <a:pt x="29" y="13"/>
                    <a:pt x="27" y="12"/>
                    <a:pt x="25" y="13"/>
                  </a:cubicBezTo>
                  <a:cubicBezTo>
                    <a:pt x="17" y="14"/>
                    <a:pt x="10" y="11"/>
                    <a:pt x="5" y="5"/>
                  </a:cubicBezTo>
                  <a:cubicBezTo>
                    <a:pt x="4" y="4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51" name="Gruppieren 45">
            <a:extLst>
              <a:ext uri="{FF2B5EF4-FFF2-40B4-BE49-F238E27FC236}">
                <a16:creationId xmlns:a16="http://schemas.microsoft.com/office/drawing/2014/main" id="{6FB7768D-EF31-471E-9DA6-F72BB3CD97FE}"/>
              </a:ext>
            </a:extLst>
          </p:cNvPr>
          <p:cNvGrpSpPr/>
          <p:nvPr/>
        </p:nvGrpSpPr>
        <p:grpSpPr>
          <a:xfrm>
            <a:off x="734705" y="3869162"/>
            <a:ext cx="327278" cy="201167"/>
            <a:chOff x="2938815" y="2260313"/>
            <a:chExt cx="1671004" cy="1027113"/>
          </a:xfrm>
          <a:solidFill>
            <a:schemeClr val="accent1"/>
          </a:solidFill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4DB6178E-FBEA-4B51-9BBF-251DE8A16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960" y="2260313"/>
              <a:ext cx="893763" cy="1027113"/>
            </a:xfrm>
            <a:custGeom>
              <a:avLst/>
              <a:gdLst>
                <a:gd name="T0" fmla="*/ 175 w 237"/>
                <a:gd name="T1" fmla="*/ 191 h 271"/>
                <a:gd name="T2" fmla="*/ 130 w 237"/>
                <a:gd name="T3" fmla="*/ 145 h 271"/>
                <a:gd name="T4" fmla="*/ 145 w 237"/>
                <a:gd name="T5" fmla="*/ 110 h 271"/>
                <a:gd name="T6" fmla="*/ 157 w 237"/>
                <a:gd name="T7" fmla="*/ 86 h 271"/>
                <a:gd name="T8" fmla="*/ 153 w 237"/>
                <a:gd name="T9" fmla="*/ 73 h 271"/>
                <a:gd name="T10" fmla="*/ 156 w 237"/>
                <a:gd name="T11" fmla="*/ 49 h 271"/>
                <a:gd name="T12" fmla="*/ 101 w 237"/>
                <a:gd name="T13" fmla="*/ 0 h 271"/>
                <a:gd name="T14" fmla="*/ 46 w 237"/>
                <a:gd name="T15" fmla="*/ 49 h 271"/>
                <a:gd name="T16" fmla="*/ 50 w 237"/>
                <a:gd name="T17" fmla="*/ 73 h 271"/>
                <a:gd name="T18" fmla="*/ 46 w 237"/>
                <a:gd name="T19" fmla="*/ 86 h 271"/>
                <a:gd name="T20" fmla="*/ 58 w 237"/>
                <a:gd name="T21" fmla="*/ 110 h 271"/>
                <a:gd name="T22" fmla="*/ 73 w 237"/>
                <a:gd name="T23" fmla="*/ 145 h 271"/>
                <a:gd name="T24" fmla="*/ 28 w 237"/>
                <a:gd name="T25" fmla="*/ 191 h 271"/>
                <a:gd name="T26" fmla="*/ 0 w 237"/>
                <a:gd name="T27" fmla="*/ 215 h 271"/>
                <a:gd name="T28" fmla="*/ 0 w 237"/>
                <a:gd name="T29" fmla="*/ 271 h 271"/>
                <a:gd name="T30" fmla="*/ 237 w 237"/>
                <a:gd name="T31" fmla="*/ 271 h 271"/>
                <a:gd name="T32" fmla="*/ 237 w 237"/>
                <a:gd name="T33" fmla="*/ 229 h 271"/>
                <a:gd name="T34" fmla="*/ 175 w 237"/>
                <a:gd name="T35" fmla="*/ 19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71">
                  <a:moveTo>
                    <a:pt x="175" y="191"/>
                  </a:moveTo>
                  <a:cubicBezTo>
                    <a:pt x="141" y="178"/>
                    <a:pt x="130" y="167"/>
                    <a:pt x="130" y="145"/>
                  </a:cubicBezTo>
                  <a:cubicBezTo>
                    <a:pt x="130" y="130"/>
                    <a:pt x="140" y="135"/>
                    <a:pt x="145" y="110"/>
                  </a:cubicBezTo>
                  <a:cubicBezTo>
                    <a:pt x="146" y="99"/>
                    <a:pt x="156" y="110"/>
                    <a:pt x="157" y="86"/>
                  </a:cubicBezTo>
                  <a:cubicBezTo>
                    <a:pt x="157" y="76"/>
                    <a:pt x="153" y="73"/>
                    <a:pt x="153" y="73"/>
                  </a:cubicBezTo>
                  <a:cubicBezTo>
                    <a:pt x="153" y="73"/>
                    <a:pt x="155" y="60"/>
                    <a:pt x="156" y="49"/>
                  </a:cubicBezTo>
                  <a:cubicBezTo>
                    <a:pt x="157" y="35"/>
                    <a:pt x="149" y="0"/>
                    <a:pt x="101" y="0"/>
                  </a:cubicBezTo>
                  <a:cubicBezTo>
                    <a:pt x="54" y="0"/>
                    <a:pt x="46" y="35"/>
                    <a:pt x="46" y="49"/>
                  </a:cubicBezTo>
                  <a:cubicBezTo>
                    <a:pt x="48" y="60"/>
                    <a:pt x="50" y="73"/>
                    <a:pt x="50" y="73"/>
                  </a:cubicBezTo>
                  <a:cubicBezTo>
                    <a:pt x="50" y="73"/>
                    <a:pt x="46" y="76"/>
                    <a:pt x="46" y="86"/>
                  </a:cubicBezTo>
                  <a:cubicBezTo>
                    <a:pt x="47" y="110"/>
                    <a:pt x="56" y="99"/>
                    <a:pt x="58" y="110"/>
                  </a:cubicBezTo>
                  <a:cubicBezTo>
                    <a:pt x="62" y="135"/>
                    <a:pt x="73" y="130"/>
                    <a:pt x="73" y="145"/>
                  </a:cubicBezTo>
                  <a:cubicBezTo>
                    <a:pt x="73" y="167"/>
                    <a:pt x="62" y="178"/>
                    <a:pt x="28" y="191"/>
                  </a:cubicBezTo>
                  <a:cubicBezTo>
                    <a:pt x="18" y="194"/>
                    <a:pt x="0" y="201"/>
                    <a:pt x="0" y="215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237" y="271"/>
                    <a:pt x="237" y="271"/>
                    <a:pt x="237" y="271"/>
                  </a:cubicBezTo>
                  <a:cubicBezTo>
                    <a:pt x="237" y="271"/>
                    <a:pt x="237" y="238"/>
                    <a:pt x="237" y="229"/>
                  </a:cubicBezTo>
                  <a:cubicBezTo>
                    <a:pt x="237" y="216"/>
                    <a:pt x="209" y="204"/>
                    <a:pt x="175" y="1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F4AA6CF0-576C-4D57-AF8B-0BFD2FBDC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193" y="2407950"/>
              <a:ext cx="555626" cy="879476"/>
            </a:xfrm>
            <a:custGeom>
              <a:avLst/>
              <a:gdLst>
                <a:gd name="T0" fmla="*/ 97 w 147"/>
                <a:gd name="T1" fmla="*/ 143 h 232"/>
                <a:gd name="T2" fmla="*/ 64 w 147"/>
                <a:gd name="T3" fmla="*/ 109 h 232"/>
                <a:gd name="T4" fmla="*/ 75 w 147"/>
                <a:gd name="T5" fmla="*/ 82 h 232"/>
                <a:gd name="T6" fmla="*/ 84 w 147"/>
                <a:gd name="T7" fmla="*/ 64 h 232"/>
                <a:gd name="T8" fmla="*/ 81 w 147"/>
                <a:gd name="T9" fmla="*/ 55 h 232"/>
                <a:gd name="T10" fmla="*/ 84 w 147"/>
                <a:gd name="T11" fmla="*/ 37 h 232"/>
                <a:gd name="T12" fmla="*/ 42 w 147"/>
                <a:gd name="T13" fmla="*/ 0 h 232"/>
                <a:gd name="T14" fmla="*/ 1 w 147"/>
                <a:gd name="T15" fmla="*/ 37 h 232"/>
                <a:gd name="T16" fmla="*/ 4 w 147"/>
                <a:gd name="T17" fmla="*/ 55 h 232"/>
                <a:gd name="T18" fmla="*/ 0 w 147"/>
                <a:gd name="T19" fmla="*/ 64 h 232"/>
                <a:gd name="T20" fmla="*/ 10 w 147"/>
                <a:gd name="T21" fmla="*/ 82 h 232"/>
                <a:gd name="T22" fmla="*/ 21 w 147"/>
                <a:gd name="T23" fmla="*/ 109 h 232"/>
                <a:gd name="T24" fmla="*/ 7 w 147"/>
                <a:gd name="T25" fmla="*/ 134 h 232"/>
                <a:gd name="T26" fmla="*/ 70 w 147"/>
                <a:gd name="T27" fmla="*/ 187 h 232"/>
                <a:gd name="T28" fmla="*/ 70 w 147"/>
                <a:gd name="T29" fmla="*/ 232 h 232"/>
                <a:gd name="T30" fmla="*/ 147 w 147"/>
                <a:gd name="T31" fmla="*/ 232 h 232"/>
                <a:gd name="T32" fmla="*/ 142 w 147"/>
                <a:gd name="T33" fmla="*/ 168 h 232"/>
                <a:gd name="T34" fmla="*/ 97 w 147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7" h="232">
                  <a:moveTo>
                    <a:pt x="97" y="143"/>
                  </a:moveTo>
                  <a:cubicBezTo>
                    <a:pt x="72" y="133"/>
                    <a:pt x="64" y="126"/>
                    <a:pt x="64" y="109"/>
                  </a:cubicBezTo>
                  <a:cubicBezTo>
                    <a:pt x="64" y="98"/>
                    <a:pt x="72" y="101"/>
                    <a:pt x="75" y="82"/>
                  </a:cubicBezTo>
                  <a:cubicBezTo>
                    <a:pt x="76" y="74"/>
                    <a:pt x="84" y="82"/>
                    <a:pt x="84" y="64"/>
                  </a:cubicBezTo>
                  <a:cubicBezTo>
                    <a:pt x="84" y="57"/>
                    <a:pt x="81" y="55"/>
                    <a:pt x="81" y="55"/>
                  </a:cubicBezTo>
                  <a:cubicBezTo>
                    <a:pt x="81" y="55"/>
                    <a:pt x="83" y="44"/>
                    <a:pt x="84" y="37"/>
                  </a:cubicBezTo>
                  <a:cubicBezTo>
                    <a:pt x="84" y="27"/>
                    <a:pt x="78" y="0"/>
                    <a:pt x="42" y="0"/>
                  </a:cubicBezTo>
                  <a:cubicBezTo>
                    <a:pt x="8" y="0"/>
                    <a:pt x="0" y="27"/>
                    <a:pt x="1" y="37"/>
                  </a:cubicBezTo>
                  <a:cubicBezTo>
                    <a:pt x="2" y="44"/>
                    <a:pt x="4" y="55"/>
                    <a:pt x="4" y="55"/>
                  </a:cubicBezTo>
                  <a:cubicBezTo>
                    <a:pt x="4" y="55"/>
                    <a:pt x="0" y="57"/>
                    <a:pt x="0" y="64"/>
                  </a:cubicBezTo>
                  <a:cubicBezTo>
                    <a:pt x="2" y="82"/>
                    <a:pt x="8" y="74"/>
                    <a:pt x="10" y="82"/>
                  </a:cubicBezTo>
                  <a:cubicBezTo>
                    <a:pt x="13" y="101"/>
                    <a:pt x="21" y="98"/>
                    <a:pt x="21" y="109"/>
                  </a:cubicBezTo>
                  <a:cubicBezTo>
                    <a:pt x="21" y="120"/>
                    <a:pt x="17" y="128"/>
                    <a:pt x="7" y="134"/>
                  </a:cubicBezTo>
                  <a:cubicBezTo>
                    <a:pt x="62" y="159"/>
                    <a:pt x="70" y="164"/>
                    <a:pt x="70" y="187"/>
                  </a:cubicBezTo>
                  <a:cubicBezTo>
                    <a:pt x="70" y="232"/>
                    <a:pt x="70" y="232"/>
                    <a:pt x="70" y="232"/>
                  </a:cubicBezTo>
                  <a:cubicBezTo>
                    <a:pt x="147" y="232"/>
                    <a:pt x="147" y="232"/>
                    <a:pt x="147" y="232"/>
                  </a:cubicBezTo>
                  <a:cubicBezTo>
                    <a:pt x="147" y="232"/>
                    <a:pt x="146" y="174"/>
                    <a:pt x="142" y="168"/>
                  </a:cubicBezTo>
                  <a:cubicBezTo>
                    <a:pt x="137" y="159"/>
                    <a:pt x="123" y="153"/>
                    <a:pt x="97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06C42A1D-4514-4036-9481-9783B61B6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815" y="2407950"/>
              <a:ext cx="550863" cy="879476"/>
            </a:xfrm>
            <a:custGeom>
              <a:avLst/>
              <a:gdLst>
                <a:gd name="T0" fmla="*/ 50 w 146"/>
                <a:gd name="T1" fmla="*/ 143 h 232"/>
                <a:gd name="T2" fmla="*/ 83 w 146"/>
                <a:gd name="T3" fmla="*/ 109 h 232"/>
                <a:gd name="T4" fmla="*/ 72 w 146"/>
                <a:gd name="T5" fmla="*/ 82 h 232"/>
                <a:gd name="T6" fmla="*/ 62 w 146"/>
                <a:gd name="T7" fmla="*/ 64 h 232"/>
                <a:gd name="T8" fmla="*/ 66 w 146"/>
                <a:gd name="T9" fmla="*/ 55 h 232"/>
                <a:gd name="T10" fmla="*/ 63 w 146"/>
                <a:gd name="T11" fmla="*/ 37 h 232"/>
                <a:gd name="T12" fmla="*/ 104 w 146"/>
                <a:gd name="T13" fmla="*/ 0 h 232"/>
                <a:gd name="T14" fmla="*/ 146 w 146"/>
                <a:gd name="T15" fmla="*/ 37 h 232"/>
                <a:gd name="T16" fmla="*/ 142 w 146"/>
                <a:gd name="T17" fmla="*/ 55 h 232"/>
                <a:gd name="T18" fmla="*/ 146 w 146"/>
                <a:gd name="T19" fmla="*/ 64 h 232"/>
                <a:gd name="T20" fmla="*/ 137 w 146"/>
                <a:gd name="T21" fmla="*/ 82 h 232"/>
                <a:gd name="T22" fmla="*/ 126 w 146"/>
                <a:gd name="T23" fmla="*/ 109 h 232"/>
                <a:gd name="T24" fmla="*/ 140 w 146"/>
                <a:gd name="T25" fmla="*/ 134 h 232"/>
                <a:gd name="T26" fmla="*/ 77 w 146"/>
                <a:gd name="T27" fmla="*/ 187 h 232"/>
                <a:gd name="T28" fmla="*/ 77 w 146"/>
                <a:gd name="T29" fmla="*/ 232 h 232"/>
                <a:gd name="T30" fmla="*/ 0 w 146"/>
                <a:gd name="T31" fmla="*/ 232 h 232"/>
                <a:gd name="T32" fmla="*/ 5 w 146"/>
                <a:gd name="T33" fmla="*/ 168 h 232"/>
                <a:gd name="T34" fmla="*/ 50 w 146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6" h="232">
                  <a:moveTo>
                    <a:pt x="50" y="143"/>
                  </a:moveTo>
                  <a:cubicBezTo>
                    <a:pt x="75" y="133"/>
                    <a:pt x="83" y="126"/>
                    <a:pt x="83" y="109"/>
                  </a:cubicBezTo>
                  <a:cubicBezTo>
                    <a:pt x="83" y="98"/>
                    <a:pt x="75" y="101"/>
                    <a:pt x="72" y="82"/>
                  </a:cubicBezTo>
                  <a:cubicBezTo>
                    <a:pt x="70" y="74"/>
                    <a:pt x="63" y="82"/>
                    <a:pt x="62" y="64"/>
                  </a:cubicBezTo>
                  <a:cubicBezTo>
                    <a:pt x="62" y="57"/>
                    <a:pt x="66" y="55"/>
                    <a:pt x="66" y="55"/>
                  </a:cubicBezTo>
                  <a:cubicBezTo>
                    <a:pt x="66" y="55"/>
                    <a:pt x="64" y="44"/>
                    <a:pt x="63" y="37"/>
                  </a:cubicBezTo>
                  <a:cubicBezTo>
                    <a:pt x="62" y="27"/>
                    <a:pt x="69" y="0"/>
                    <a:pt x="104" y="0"/>
                  </a:cubicBezTo>
                  <a:cubicBezTo>
                    <a:pt x="139" y="0"/>
                    <a:pt x="146" y="27"/>
                    <a:pt x="146" y="37"/>
                  </a:cubicBezTo>
                  <a:cubicBezTo>
                    <a:pt x="145" y="44"/>
                    <a:pt x="142" y="55"/>
                    <a:pt x="142" y="55"/>
                  </a:cubicBezTo>
                  <a:cubicBezTo>
                    <a:pt x="142" y="55"/>
                    <a:pt x="146" y="57"/>
                    <a:pt x="146" y="64"/>
                  </a:cubicBezTo>
                  <a:cubicBezTo>
                    <a:pt x="145" y="82"/>
                    <a:pt x="138" y="74"/>
                    <a:pt x="137" y="82"/>
                  </a:cubicBezTo>
                  <a:cubicBezTo>
                    <a:pt x="134" y="101"/>
                    <a:pt x="126" y="98"/>
                    <a:pt x="126" y="109"/>
                  </a:cubicBezTo>
                  <a:cubicBezTo>
                    <a:pt x="126" y="120"/>
                    <a:pt x="130" y="128"/>
                    <a:pt x="140" y="134"/>
                  </a:cubicBezTo>
                  <a:cubicBezTo>
                    <a:pt x="85" y="159"/>
                    <a:pt x="77" y="164"/>
                    <a:pt x="77" y="187"/>
                  </a:cubicBezTo>
                  <a:cubicBezTo>
                    <a:pt x="77" y="232"/>
                    <a:pt x="77" y="232"/>
                    <a:pt x="77" y="232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0" y="232"/>
                    <a:pt x="1" y="174"/>
                    <a:pt x="5" y="168"/>
                  </a:cubicBezTo>
                  <a:cubicBezTo>
                    <a:pt x="10" y="159"/>
                    <a:pt x="24" y="153"/>
                    <a:pt x="50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56" name="Graphic 55" descr="Coins">
            <a:extLst>
              <a:ext uri="{FF2B5EF4-FFF2-40B4-BE49-F238E27FC236}">
                <a16:creationId xmlns:a16="http://schemas.microsoft.com/office/drawing/2014/main" id="{6B14991D-AAE1-4BC5-BDBD-CA863701FD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3807777"/>
            <a:ext cx="323935" cy="3239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9B68F4C-8C95-4A35-8177-CE879A9F9C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1" y="2423167"/>
            <a:ext cx="2131200" cy="13094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43D33D-B0A8-4E1B-A82B-99365B4FD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6009" y="2576701"/>
            <a:ext cx="1532095" cy="11654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26A04B-B9D5-47C6-8DB5-F1E4850EEF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2839" y="2449920"/>
            <a:ext cx="751912" cy="13094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05F664-40D2-40BA-8FBC-05152E8C7B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6357" y="2568198"/>
            <a:ext cx="1532095" cy="1164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60A5F1-30E2-4B4A-97F7-304CF8ADBA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7893" y="4149775"/>
            <a:ext cx="1532095" cy="108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78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2BE38872-2220-4BDD-9C9C-26A7D31DB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4" y="287938"/>
            <a:ext cx="7337118" cy="474480"/>
          </a:xfrm>
        </p:spPr>
        <p:txBody>
          <a:bodyPr/>
          <a:lstStyle/>
          <a:p>
            <a:r>
              <a:rPr lang="en-US" dirty="0"/>
              <a:t>Additional TUV programming station TE82964-2 @Flex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ED991A9-3CA8-443B-95D2-96EFD69CDF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621328"/>
              </p:ext>
            </p:extLst>
          </p:nvPr>
        </p:nvGraphicFramePr>
        <p:xfrm>
          <a:off x="0" y="762419"/>
          <a:ext cx="9144003" cy="447259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059543">
                  <a:extLst>
                    <a:ext uri="{9D8B030D-6E8A-4147-A177-3AD203B41FA5}">
                      <a16:colId xmlns:a16="http://schemas.microsoft.com/office/drawing/2014/main" val="4021554047"/>
                    </a:ext>
                  </a:extLst>
                </a:gridCol>
                <a:gridCol w="329172">
                  <a:extLst>
                    <a:ext uri="{9D8B030D-6E8A-4147-A177-3AD203B41FA5}">
                      <a16:colId xmlns:a16="http://schemas.microsoft.com/office/drawing/2014/main" val="361970908"/>
                    </a:ext>
                  </a:extLst>
                </a:gridCol>
                <a:gridCol w="519914">
                  <a:extLst>
                    <a:ext uri="{9D8B030D-6E8A-4147-A177-3AD203B41FA5}">
                      <a16:colId xmlns:a16="http://schemas.microsoft.com/office/drawing/2014/main" val="3640390935"/>
                    </a:ext>
                  </a:extLst>
                </a:gridCol>
                <a:gridCol w="1183821">
                  <a:extLst>
                    <a:ext uri="{9D8B030D-6E8A-4147-A177-3AD203B41FA5}">
                      <a16:colId xmlns:a16="http://schemas.microsoft.com/office/drawing/2014/main" val="1406606554"/>
                    </a:ext>
                  </a:extLst>
                </a:gridCol>
                <a:gridCol w="1116693">
                  <a:extLst>
                    <a:ext uri="{9D8B030D-6E8A-4147-A177-3AD203B41FA5}">
                      <a16:colId xmlns:a16="http://schemas.microsoft.com/office/drawing/2014/main" val="3124781441"/>
                    </a:ext>
                  </a:extLst>
                </a:gridCol>
                <a:gridCol w="362857">
                  <a:extLst>
                    <a:ext uri="{9D8B030D-6E8A-4147-A177-3AD203B41FA5}">
                      <a16:colId xmlns:a16="http://schemas.microsoft.com/office/drawing/2014/main" val="120975500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30109713"/>
                    </a:ext>
                  </a:extLst>
                </a:gridCol>
                <a:gridCol w="1117601">
                  <a:extLst>
                    <a:ext uri="{9D8B030D-6E8A-4147-A177-3AD203B41FA5}">
                      <a16:colId xmlns:a16="http://schemas.microsoft.com/office/drawing/2014/main" val="45723046"/>
                    </a:ext>
                  </a:extLst>
                </a:gridCol>
                <a:gridCol w="299290">
                  <a:extLst>
                    <a:ext uri="{9D8B030D-6E8A-4147-A177-3AD203B41FA5}">
                      <a16:colId xmlns:a16="http://schemas.microsoft.com/office/drawing/2014/main" val="1705308079"/>
                    </a:ext>
                  </a:extLst>
                </a:gridCol>
                <a:gridCol w="2748712">
                  <a:extLst>
                    <a:ext uri="{9D8B030D-6E8A-4147-A177-3AD203B41FA5}">
                      <a16:colId xmlns:a16="http://schemas.microsoft.com/office/drawing/2014/main" val="3902501650"/>
                    </a:ext>
                  </a:extLst>
                </a:gridCol>
              </a:tblGrid>
              <a:tr h="1040382">
                <a:tc gridSpan="2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Problem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0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000" dirty="0"/>
                        <a:t>High production demand of TUV detector caused insufficient test capacity on TUV programming station</a:t>
                      </a:r>
                      <a:endParaRPr lang="en-SG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SG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Issue Background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Surge to TUV demand in Q2 shows insufficient of TUV programming station and Flex required to have run 2</a:t>
                      </a:r>
                      <a:r>
                        <a:rPr lang="en-US" sz="1000" baseline="30000" dirty="0"/>
                        <a:t>nd</a:t>
                      </a:r>
                      <a:r>
                        <a:rPr lang="en-US" sz="1000" dirty="0"/>
                        <a:t> shift to fulfil orders.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434914"/>
                  </a:ext>
                </a:extLst>
              </a:tr>
              <a:tr h="257483"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Signal Identified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Short Term Solution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Long Term Solution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65673"/>
                  </a:ext>
                </a:extLst>
              </a:tr>
              <a:tr h="1759594">
                <a:tc gridSpan="4">
                  <a:txBody>
                    <a:bodyPr/>
                    <a:lstStyle/>
                    <a:p>
                      <a:r>
                        <a:rPr lang="en-SG" sz="1000" dirty="0"/>
                        <a:t>Test capacity calculation shows 1x TUV programming station cannot complete all orders without 2</a:t>
                      </a:r>
                      <a:r>
                        <a:rPr lang="en-SG" sz="1000" baseline="30000" dirty="0"/>
                        <a:t>nd</a:t>
                      </a:r>
                      <a:r>
                        <a:rPr lang="en-SG" sz="1000" dirty="0"/>
                        <a:t> shift</a:t>
                      </a:r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000" dirty="0"/>
                        <a:t>After evaluated situation, a short term solution is implemented by turning on 2</a:t>
                      </a:r>
                      <a:r>
                        <a:rPr lang="en-US" sz="1000" baseline="30000" dirty="0"/>
                        <a:t>nd</a:t>
                      </a:r>
                      <a:r>
                        <a:rPr lang="en-US" sz="1000" dirty="0"/>
                        <a:t> shift at Flex. </a:t>
                      </a:r>
                    </a:p>
                    <a:p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/>
                        <a:t>Adding TE82964-2 </a:t>
                      </a:r>
                      <a:r>
                        <a:rPr lang="en-US" sz="1000" dirty="0"/>
                        <a:t>by using latest tester PC image (Windows 10) in Flex and configured for TUV programming.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70847"/>
                  </a:ext>
                </a:extLst>
              </a:tr>
              <a:tr h="265893">
                <a:tc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200" b="1" dirty="0"/>
                        <a:t>Project Team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b="1" dirty="0"/>
                        <a:t>Gains</a:t>
                      </a:r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SG" sz="1200" b="1" dirty="0"/>
                        <a:t>Gains</a:t>
                      </a:r>
                      <a:endParaRPr lang="en-US" sz="12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622008"/>
                  </a:ext>
                </a:extLst>
              </a:tr>
              <a:tr h="1123974">
                <a:tc gridSpan="3">
                  <a:txBody>
                    <a:bodyPr/>
                    <a:lstStyle/>
                    <a:p>
                      <a:r>
                        <a:rPr lang="en-SG" sz="1000" b="1" dirty="0"/>
                        <a:t>Singapore</a:t>
                      </a:r>
                    </a:p>
                    <a:p>
                      <a:r>
                        <a:rPr lang="en-SG" sz="1000" b="1" dirty="0"/>
                        <a:t>Edwin Koh</a:t>
                      </a:r>
                    </a:p>
                    <a:p>
                      <a:r>
                        <a:rPr lang="en-SG" sz="1000" b="1" dirty="0"/>
                        <a:t>Desmond Ann</a:t>
                      </a:r>
                    </a:p>
                    <a:p>
                      <a:r>
                        <a:rPr lang="en-SG" sz="1000" b="1" dirty="0"/>
                        <a:t>Luo HuaZhen</a:t>
                      </a:r>
                    </a:p>
                    <a:p>
                      <a:r>
                        <a:rPr lang="en-SG" sz="1000" b="1" dirty="0"/>
                        <a:t>Ernest Chua</a:t>
                      </a:r>
                    </a:p>
                    <a:p>
                      <a:r>
                        <a:rPr lang="en-US" sz="1000" b="1" dirty="0"/>
                        <a:t>Flex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SG" sz="1000" b="1" dirty="0"/>
                        <a:t>Milford</a:t>
                      </a:r>
                    </a:p>
                    <a:p>
                      <a:r>
                        <a:rPr lang="en-SG" sz="1000" b="1" dirty="0"/>
                        <a:t>Bill Bates</a:t>
                      </a:r>
                    </a:p>
                    <a:p>
                      <a:r>
                        <a:rPr lang="en-SG" sz="1000" b="1" dirty="0"/>
                        <a:t>Matt Brule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000" b="1" dirty="0"/>
                        <a:t>Eric Turner</a:t>
                      </a:r>
                    </a:p>
                    <a:p>
                      <a:endParaRPr lang="en-SG" sz="1000" b="1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Adding Additional Test capacity to Flex TUV production line.</a:t>
                      </a:r>
                    </a:p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2x TUV programming station may back up each other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dirty="0"/>
                        <a:t>48K pcs</a:t>
                      </a:r>
                    </a:p>
                    <a:p>
                      <a:r>
                        <a:rPr lang="en-SG" sz="1000" dirty="0"/>
                        <a:t>Scrap avoidance in ferrules &amp; post staked tubes</a:t>
                      </a:r>
                      <a:endParaRPr lang="en-US" sz="10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en-SG" sz="10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938985"/>
                  </a:ext>
                </a:extLst>
              </a:tr>
            </a:tbl>
          </a:graphicData>
        </a:graphic>
      </p:graphicFrame>
      <p:grpSp>
        <p:nvGrpSpPr>
          <p:cNvPr id="16" name="Gruppieren 112">
            <a:extLst>
              <a:ext uri="{FF2B5EF4-FFF2-40B4-BE49-F238E27FC236}">
                <a16:creationId xmlns:a16="http://schemas.microsoft.com/office/drawing/2014/main" id="{AE831A39-09B4-485F-B643-BDC590126278}"/>
              </a:ext>
            </a:extLst>
          </p:cNvPr>
          <p:cNvGrpSpPr/>
          <p:nvPr/>
        </p:nvGrpSpPr>
        <p:grpSpPr bwMode="gray">
          <a:xfrm>
            <a:off x="757853" y="1164327"/>
            <a:ext cx="504212" cy="430763"/>
            <a:chOff x="1117601" y="5489575"/>
            <a:chExt cx="403225" cy="344487"/>
          </a:xfrm>
          <a:solidFill>
            <a:schemeClr val="accent1"/>
          </a:solidFill>
        </p:grpSpPr>
        <p:sp>
          <p:nvSpPr>
            <p:cNvPr id="18" name="Freeform 1189">
              <a:extLst>
                <a:ext uri="{FF2B5EF4-FFF2-40B4-BE49-F238E27FC236}">
                  <a16:creationId xmlns:a16="http://schemas.microsoft.com/office/drawing/2014/main" id="{21CE06CE-6341-463A-BCDF-19E3E0C95DBC}"/>
                </a:ext>
              </a:extLst>
            </p:cNvPr>
            <p:cNvSpPr>
              <a:spLocks/>
            </p:cNvSpPr>
            <p:nvPr/>
          </p:nvSpPr>
          <p:spPr bwMode="gray">
            <a:xfrm>
              <a:off x="1117601" y="5489575"/>
              <a:ext cx="336550" cy="344487"/>
            </a:xfrm>
            <a:custGeom>
              <a:avLst/>
              <a:gdLst>
                <a:gd name="T0" fmla="*/ 286 w 298"/>
                <a:gd name="T1" fmla="*/ 124 h 303"/>
                <a:gd name="T2" fmla="*/ 205 w 298"/>
                <a:gd name="T3" fmla="*/ 276 h 303"/>
                <a:gd name="T4" fmla="*/ 33 w 298"/>
                <a:gd name="T5" fmla="*/ 215 h 303"/>
                <a:gd name="T6" fmla="*/ 77 w 298"/>
                <a:gd name="T7" fmla="*/ 38 h 303"/>
                <a:gd name="T8" fmla="*/ 244 w 298"/>
                <a:gd name="T9" fmla="*/ 50 h 303"/>
                <a:gd name="T10" fmla="*/ 227 w 298"/>
                <a:gd name="T11" fmla="*/ 69 h 303"/>
                <a:gd name="T12" fmla="*/ 205 w 298"/>
                <a:gd name="T13" fmla="*/ 55 h 303"/>
                <a:gd name="T14" fmla="*/ 100 w 298"/>
                <a:gd name="T15" fmla="*/ 55 h 303"/>
                <a:gd name="T16" fmla="*/ 45 w 298"/>
                <a:gd name="T17" fmla="*/ 130 h 303"/>
                <a:gd name="T18" fmla="*/ 126 w 298"/>
                <a:gd name="T19" fmla="*/ 256 h 303"/>
                <a:gd name="T20" fmla="*/ 261 w 298"/>
                <a:gd name="T21" fmla="*/ 167 h 303"/>
                <a:gd name="T22" fmla="*/ 260 w 298"/>
                <a:gd name="T23" fmla="*/ 132 h 303"/>
                <a:gd name="T24" fmla="*/ 263 w 298"/>
                <a:gd name="T25" fmla="*/ 127 h 303"/>
                <a:gd name="T26" fmla="*/ 286 w 298"/>
                <a:gd name="T27" fmla="*/ 12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8" h="303">
                  <a:moveTo>
                    <a:pt x="286" y="124"/>
                  </a:moveTo>
                  <a:cubicBezTo>
                    <a:pt x="298" y="182"/>
                    <a:pt x="268" y="249"/>
                    <a:pt x="205" y="276"/>
                  </a:cubicBezTo>
                  <a:cubicBezTo>
                    <a:pt x="141" y="303"/>
                    <a:pt x="66" y="276"/>
                    <a:pt x="33" y="215"/>
                  </a:cubicBezTo>
                  <a:cubicBezTo>
                    <a:pt x="0" y="154"/>
                    <a:pt x="18" y="79"/>
                    <a:pt x="77" y="38"/>
                  </a:cubicBezTo>
                  <a:cubicBezTo>
                    <a:pt x="133" y="0"/>
                    <a:pt x="203" y="12"/>
                    <a:pt x="244" y="50"/>
                  </a:cubicBezTo>
                  <a:cubicBezTo>
                    <a:pt x="239" y="60"/>
                    <a:pt x="234" y="65"/>
                    <a:pt x="227" y="69"/>
                  </a:cubicBezTo>
                  <a:cubicBezTo>
                    <a:pt x="220" y="64"/>
                    <a:pt x="212" y="59"/>
                    <a:pt x="205" y="55"/>
                  </a:cubicBezTo>
                  <a:cubicBezTo>
                    <a:pt x="170" y="36"/>
                    <a:pt x="135" y="36"/>
                    <a:pt x="100" y="55"/>
                  </a:cubicBezTo>
                  <a:cubicBezTo>
                    <a:pt x="70" y="71"/>
                    <a:pt x="52" y="97"/>
                    <a:pt x="45" y="130"/>
                  </a:cubicBezTo>
                  <a:cubicBezTo>
                    <a:pt x="35" y="187"/>
                    <a:pt x="70" y="242"/>
                    <a:pt x="126" y="256"/>
                  </a:cubicBezTo>
                  <a:cubicBezTo>
                    <a:pt x="189" y="272"/>
                    <a:pt x="251" y="231"/>
                    <a:pt x="261" y="167"/>
                  </a:cubicBezTo>
                  <a:cubicBezTo>
                    <a:pt x="263" y="155"/>
                    <a:pt x="263" y="144"/>
                    <a:pt x="260" y="132"/>
                  </a:cubicBezTo>
                  <a:cubicBezTo>
                    <a:pt x="260" y="129"/>
                    <a:pt x="260" y="128"/>
                    <a:pt x="263" y="127"/>
                  </a:cubicBezTo>
                  <a:cubicBezTo>
                    <a:pt x="271" y="124"/>
                    <a:pt x="278" y="124"/>
                    <a:pt x="286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190">
              <a:extLst>
                <a:ext uri="{FF2B5EF4-FFF2-40B4-BE49-F238E27FC236}">
                  <a16:creationId xmlns:a16="http://schemas.microsoft.com/office/drawing/2014/main" id="{2DFB5358-FDF7-4970-B863-9227A5F0AA78}"/>
                </a:ext>
              </a:extLst>
            </p:cNvPr>
            <p:cNvSpPr>
              <a:spLocks/>
            </p:cNvSpPr>
            <p:nvPr/>
          </p:nvSpPr>
          <p:spPr bwMode="gray">
            <a:xfrm>
              <a:off x="1255713" y="5510213"/>
              <a:ext cx="265113" cy="185737"/>
            </a:xfrm>
            <a:custGeom>
              <a:avLst/>
              <a:gdLst>
                <a:gd name="T0" fmla="*/ 205 w 234"/>
                <a:gd name="T1" fmla="*/ 0 h 164"/>
                <a:gd name="T2" fmla="*/ 194 w 234"/>
                <a:gd name="T3" fmla="*/ 42 h 164"/>
                <a:gd name="T4" fmla="*/ 234 w 234"/>
                <a:gd name="T5" fmla="*/ 54 h 164"/>
                <a:gd name="T6" fmla="*/ 232 w 234"/>
                <a:gd name="T7" fmla="*/ 56 h 164"/>
                <a:gd name="T8" fmla="*/ 176 w 234"/>
                <a:gd name="T9" fmla="*/ 87 h 164"/>
                <a:gd name="T10" fmla="*/ 171 w 234"/>
                <a:gd name="T11" fmla="*/ 88 h 164"/>
                <a:gd name="T12" fmla="*/ 124 w 234"/>
                <a:gd name="T13" fmla="*/ 95 h 164"/>
                <a:gd name="T14" fmla="*/ 62 w 234"/>
                <a:gd name="T15" fmla="*/ 130 h 164"/>
                <a:gd name="T16" fmla="*/ 60 w 234"/>
                <a:gd name="T17" fmla="*/ 134 h 164"/>
                <a:gd name="T18" fmla="*/ 38 w 234"/>
                <a:gd name="T19" fmla="*/ 160 h 164"/>
                <a:gd name="T20" fmla="*/ 8 w 234"/>
                <a:gd name="T21" fmla="*/ 150 h 164"/>
                <a:gd name="T22" fmla="*/ 9 w 234"/>
                <a:gd name="T23" fmla="*/ 114 h 164"/>
                <a:gd name="T24" fmla="*/ 44 w 234"/>
                <a:gd name="T25" fmla="*/ 107 h 164"/>
                <a:gd name="T26" fmla="*/ 50 w 234"/>
                <a:gd name="T27" fmla="*/ 108 h 164"/>
                <a:gd name="T28" fmla="*/ 113 w 234"/>
                <a:gd name="T29" fmla="*/ 72 h 164"/>
                <a:gd name="T30" fmla="*/ 142 w 234"/>
                <a:gd name="T31" fmla="*/ 38 h 164"/>
                <a:gd name="T32" fmla="*/ 147 w 234"/>
                <a:gd name="T33" fmla="*/ 32 h 164"/>
                <a:gd name="T34" fmla="*/ 201 w 234"/>
                <a:gd name="T35" fmla="*/ 2 h 164"/>
                <a:gd name="T36" fmla="*/ 205 w 234"/>
                <a:gd name="T3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4" h="164">
                  <a:moveTo>
                    <a:pt x="205" y="0"/>
                  </a:moveTo>
                  <a:cubicBezTo>
                    <a:pt x="201" y="15"/>
                    <a:pt x="197" y="28"/>
                    <a:pt x="194" y="42"/>
                  </a:cubicBezTo>
                  <a:cubicBezTo>
                    <a:pt x="207" y="46"/>
                    <a:pt x="221" y="50"/>
                    <a:pt x="234" y="54"/>
                  </a:cubicBezTo>
                  <a:cubicBezTo>
                    <a:pt x="233" y="55"/>
                    <a:pt x="232" y="55"/>
                    <a:pt x="232" y="56"/>
                  </a:cubicBezTo>
                  <a:cubicBezTo>
                    <a:pt x="213" y="66"/>
                    <a:pt x="195" y="76"/>
                    <a:pt x="176" y="87"/>
                  </a:cubicBezTo>
                  <a:cubicBezTo>
                    <a:pt x="175" y="88"/>
                    <a:pt x="173" y="88"/>
                    <a:pt x="171" y="88"/>
                  </a:cubicBezTo>
                  <a:cubicBezTo>
                    <a:pt x="155" y="84"/>
                    <a:pt x="139" y="87"/>
                    <a:pt x="124" y="95"/>
                  </a:cubicBezTo>
                  <a:cubicBezTo>
                    <a:pt x="103" y="107"/>
                    <a:pt x="83" y="118"/>
                    <a:pt x="62" y="130"/>
                  </a:cubicBezTo>
                  <a:cubicBezTo>
                    <a:pt x="61" y="131"/>
                    <a:pt x="60" y="133"/>
                    <a:pt x="60" y="134"/>
                  </a:cubicBezTo>
                  <a:cubicBezTo>
                    <a:pt x="58" y="147"/>
                    <a:pt x="50" y="157"/>
                    <a:pt x="38" y="160"/>
                  </a:cubicBezTo>
                  <a:cubicBezTo>
                    <a:pt x="27" y="164"/>
                    <a:pt x="15" y="159"/>
                    <a:pt x="8" y="150"/>
                  </a:cubicBezTo>
                  <a:cubicBezTo>
                    <a:pt x="0" y="139"/>
                    <a:pt x="0" y="124"/>
                    <a:pt x="9" y="114"/>
                  </a:cubicBezTo>
                  <a:cubicBezTo>
                    <a:pt x="18" y="103"/>
                    <a:pt x="33" y="101"/>
                    <a:pt x="44" y="107"/>
                  </a:cubicBezTo>
                  <a:cubicBezTo>
                    <a:pt x="46" y="108"/>
                    <a:pt x="48" y="109"/>
                    <a:pt x="50" y="108"/>
                  </a:cubicBezTo>
                  <a:cubicBezTo>
                    <a:pt x="71" y="96"/>
                    <a:pt x="92" y="84"/>
                    <a:pt x="113" y="72"/>
                  </a:cubicBezTo>
                  <a:cubicBezTo>
                    <a:pt x="127" y="64"/>
                    <a:pt x="136" y="52"/>
                    <a:pt x="142" y="38"/>
                  </a:cubicBezTo>
                  <a:cubicBezTo>
                    <a:pt x="143" y="36"/>
                    <a:pt x="145" y="33"/>
                    <a:pt x="147" y="32"/>
                  </a:cubicBezTo>
                  <a:cubicBezTo>
                    <a:pt x="165" y="22"/>
                    <a:pt x="183" y="12"/>
                    <a:pt x="201" y="2"/>
                  </a:cubicBezTo>
                  <a:cubicBezTo>
                    <a:pt x="202" y="2"/>
                    <a:pt x="203" y="1"/>
                    <a:pt x="2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91">
              <a:extLst>
                <a:ext uri="{FF2B5EF4-FFF2-40B4-BE49-F238E27FC236}">
                  <a16:creationId xmlns:a16="http://schemas.microsoft.com/office/drawing/2014/main" id="{DBFC2CF4-C480-4107-8D2D-3E78F1795A48}"/>
                </a:ext>
              </a:extLst>
            </p:cNvPr>
            <p:cNvSpPr>
              <a:spLocks/>
            </p:cNvSpPr>
            <p:nvPr/>
          </p:nvSpPr>
          <p:spPr bwMode="gray">
            <a:xfrm>
              <a:off x="1187451" y="5561013"/>
              <a:ext cx="198438" cy="201612"/>
            </a:xfrm>
            <a:custGeom>
              <a:avLst/>
              <a:gdLst>
                <a:gd name="T0" fmla="*/ 172 w 176"/>
                <a:gd name="T1" fmla="*/ 80 h 179"/>
                <a:gd name="T2" fmla="*/ 116 w 176"/>
                <a:gd name="T3" fmla="*/ 167 h 179"/>
                <a:gd name="T4" fmla="*/ 18 w 176"/>
                <a:gd name="T5" fmla="*/ 127 h 179"/>
                <a:gd name="T6" fmla="*/ 38 w 176"/>
                <a:gd name="T7" fmla="*/ 25 h 179"/>
                <a:gd name="T8" fmla="*/ 139 w 176"/>
                <a:gd name="T9" fmla="*/ 22 h 179"/>
                <a:gd name="T10" fmla="*/ 136 w 176"/>
                <a:gd name="T11" fmla="*/ 24 h 179"/>
                <a:gd name="T12" fmla="*/ 126 w 176"/>
                <a:gd name="T13" fmla="*/ 30 h 179"/>
                <a:gd name="T14" fmla="*/ 102 w 176"/>
                <a:gd name="T15" fmla="*/ 34 h 179"/>
                <a:gd name="T16" fmla="*/ 36 w 176"/>
                <a:gd name="T17" fmla="*/ 78 h 179"/>
                <a:gd name="T18" fmla="*/ 81 w 176"/>
                <a:gd name="T19" fmla="*/ 144 h 179"/>
                <a:gd name="T20" fmla="*/ 145 w 176"/>
                <a:gd name="T21" fmla="*/ 99 h 179"/>
                <a:gd name="T22" fmla="*/ 150 w 176"/>
                <a:gd name="T23" fmla="*/ 93 h 179"/>
                <a:gd name="T24" fmla="*/ 172 w 176"/>
                <a:gd name="T25" fmla="*/ 8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" h="179">
                  <a:moveTo>
                    <a:pt x="172" y="80"/>
                  </a:moveTo>
                  <a:cubicBezTo>
                    <a:pt x="176" y="121"/>
                    <a:pt x="151" y="156"/>
                    <a:pt x="116" y="167"/>
                  </a:cubicBezTo>
                  <a:cubicBezTo>
                    <a:pt x="77" y="179"/>
                    <a:pt x="37" y="162"/>
                    <a:pt x="18" y="127"/>
                  </a:cubicBezTo>
                  <a:cubicBezTo>
                    <a:pt x="0" y="92"/>
                    <a:pt x="8" y="51"/>
                    <a:pt x="38" y="25"/>
                  </a:cubicBezTo>
                  <a:cubicBezTo>
                    <a:pt x="66" y="1"/>
                    <a:pt x="111" y="0"/>
                    <a:pt x="139" y="22"/>
                  </a:cubicBezTo>
                  <a:cubicBezTo>
                    <a:pt x="138" y="23"/>
                    <a:pt x="137" y="24"/>
                    <a:pt x="136" y="24"/>
                  </a:cubicBezTo>
                  <a:cubicBezTo>
                    <a:pt x="133" y="26"/>
                    <a:pt x="129" y="28"/>
                    <a:pt x="126" y="30"/>
                  </a:cubicBezTo>
                  <a:cubicBezTo>
                    <a:pt x="118" y="35"/>
                    <a:pt x="111" y="37"/>
                    <a:pt x="102" y="34"/>
                  </a:cubicBezTo>
                  <a:cubicBezTo>
                    <a:pt x="72" y="27"/>
                    <a:pt x="42" y="48"/>
                    <a:pt x="36" y="78"/>
                  </a:cubicBezTo>
                  <a:cubicBezTo>
                    <a:pt x="30" y="108"/>
                    <a:pt x="51" y="138"/>
                    <a:pt x="81" y="144"/>
                  </a:cubicBezTo>
                  <a:cubicBezTo>
                    <a:pt x="111" y="149"/>
                    <a:pt x="140" y="129"/>
                    <a:pt x="145" y="99"/>
                  </a:cubicBezTo>
                  <a:cubicBezTo>
                    <a:pt x="146" y="96"/>
                    <a:pt x="147" y="94"/>
                    <a:pt x="150" y="93"/>
                  </a:cubicBezTo>
                  <a:cubicBezTo>
                    <a:pt x="157" y="89"/>
                    <a:pt x="165" y="85"/>
                    <a:pt x="172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2" name="Gruppieren 213">
            <a:extLst>
              <a:ext uri="{FF2B5EF4-FFF2-40B4-BE49-F238E27FC236}">
                <a16:creationId xmlns:a16="http://schemas.microsoft.com/office/drawing/2014/main" id="{FE1C972C-0A86-42DC-93BE-5069683E3C72}"/>
              </a:ext>
            </a:extLst>
          </p:cNvPr>
          <p:cNvGrpSpPr/>
          <p:nvPr/>
        </p:nvGrpSpPr>
        <p:grpSpPr bwMode="gray">
          <a:xfrm>
            <a:off x="5772464" y="1184267"/>
            <a:ext cx="334167" cy="390882"/>
            <a:chOff x="9233637" y="3392838"/>
            <a:chExt cx="486305" cy="568843"/>
          </a:xfrm>
          <a:solidFill>
            <a:schemeClr val="accent1"/>
          </a:solidFill>
        </p:grpSpPr>
        <p:sp>
          <p:nvSpPr>
            <p:cNvPr id="23" name="Freeform 1462">
              <a:extLst>
                <a:ext uri="{FF2B5EF4-FFF2-40B4-BE49-F238E27FC236}">
                  <a16:creationId xmlns:a16="http://schemas.microsoft.com/office/drawing/2014/main" id="{E7F84FA0-B950-4432-92EF-9FA392E134F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64">
              <a:extLst>
                <a:ext uri="{FF2B5EF4-FFF2-40B4-BE49-F238E27FC236}">
                  <a16:creationId xmlns:a16="http://schemas.microsoft.com/office/drawing/2014/main" id="{C12F75FE-BABC-457B-B3C3-69B85128A9C8}"/>
                </a:ext>
              </a:extLst>
            </p:cNvPr>
            <p:cNvSpPr>
              <a:spLocks/>
            </p:cNvSpPr>
            <p:nvPr/>
          </p:nvSpPr>
          <p:spPr bwMode="gray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465">
              <a:extLst>
                <a:ext uri="{FF2B5EF4-FFF2-40B4-BE49-F238E27FC236}">
                  <a16:creationId xmlns:a16="http://schemas.microsoft.com/office/drawing/2014/main" id="{58AD247B-1B40-4DA7-BB37-980989E6B360}"/>
                </a:ext>
              </a:extLst>
            </p:cNvPr>
            <p:cNvSpPr>
              <a:spLocks/>
            </p:cNvSpPr>
            <p:nvPr/>
          </p:nvSpPr>
          <p:spPr bwMode="gray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466">
              <a:extLst>
                <a:ext uri="{FF2B5EF4-FFF2-40B4-BE49-F238E27FC236}">
                  <a16:creationId xmlns:a16="http://schemas.microsoft.com/office/drawing/2014/main" id="{BAC14E8C-0C2B-49AB-A778-4473DC0C7E9F}"/>
                </a:ext>
              </a:extLst>
            </p:cNvPr>
            <p:cNvSpPr>
              <a:spLocks/>
            </p:cNvSpPr>
            <p:nvPr/>
          </p:nvSpPr>
          <p:spPr bwMode="gray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467">
              <a:extLst>
                <a:ext uri="{FF2B5EF4-FFF2-40B4-BE49-F238E27FC236}">
                  <a16:creationId xmlns:a16="http://schemas.microsoft.com/office/drawing/2014/main" id="{42225735-1DB1-41E1-9C4C-3D247B9A12D2}"/>
                </a:ext>
              </a:extLst>
            </p:cNvPr>
            <p:cNvSpPr>
              <a:spLocks/>
            </p:cNvSpPr>
            <p:nvPr/>
          </p:nvSpPr>
          <p:spPr bwMode="gray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468">
              <a:extLst>
                <a:ext uri="{FF2B5EF4-FFF2-40B4-BE49-F238E27FC236}">
                  <a16:creationId xmlns:a16="http://schemas.microsoft.com/office/drawing/2014/main" id="{817CC217-1949-4BEE-8A06-229B25A7C259}"/>
                </a:ext>
              </a:extLst>
            </p:cNvPr>
            <p:cNvSpPr>
              <a:spLocks/>
            </p:cNvSpPr>
            <p:nvPr/>
          </p:nvSpPr>
          <p:spPr bwMode="gray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1469">
              <a:extLst>
                <a:ext uri="{FF2B5EF4-FFF2-40B4-BE49-F238E27FC236}">
                  <a16:creationId xmlns:a16="http://schemas.microsoft.com/office/drawing/2014/main" id="{19E1752A-69D9-4450-A7A4-B4C3D35525C3}"/>
                </a:ext>
              </a:extLst>
            </p:cNvPr>
            <p:cNvSpPr>
              <a:spLocks/>
            </p:cNvSpPr>
            <p:nvPr/>
          </p:nvSpPr>
          <p:spPr bwMode="gray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2" name="Gruppieren 11">
            <a:extLst>
              <a:ext uri="{FF2B5EF4-FFF2-40B4-BE49-F238E27FC236}">
                <a16:creationId xmlns:a16="http://schemas.microsoft.com/office/drawing/2014/main" id="{3955B820-598F-4931-80AE-307362D42ED9}"/>
              </a:ext>
            </a:extLst>
          </p:cNvPr>
          <p:cNvGrpSpPr/>
          <p:nvPr/>
        </p:nvGrpSpPr>
        <p:grpSpPr>
          <a:xfrm>
            <a:off x="6681565" y="1838119"/>
            <a:ext cx="204343" cy="179368"/>
            <a:chOff x="334963" y="3816350"/>
            <a:chExt cx="285750" cy="250825"/>
          </a:xfrm>
          <a:solidFill>
            <a:schemeClr val="accent1"/>
          </a:solidFill>
        </p:grpSpPr>
        <p:sp>
          <p:nvSpPr>
            <p:cNvPr id="33" name="Freeform 1077">
              <a:extLst>
                <a:ext uri="{FF2B5EF4-FFF2-40B4-BE49-F238E27FC236}">
                  <a16:creationId xmlns:a16="http://schemas.microsoft.com/office/drawing/2014/main" id="{B6B8ADB4-6BB2-43D5-806B-CAD26D5CA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963" y="3821113"/>
              <a:ext cx="242888" cy="246062"/>
            </a:xfrm>
            <a:custGeom>
              <a:avLst/>
              <a:gdLst>
                <a:gd name="T0" fmla="*/ 0 w 215"/>
                <a:gd name="T1" fmla="*/ 216 h 216"/>
                <a:gd name="T2" fmla="*/ 0 w 215"/>
                <a:gd name="T3" fmla="*/ 0 h 216"/>
                <a:gd name="T4" fmla="*/ 205 w 215"/>
                <a:gd name="T5" fmla="*/ 0 h 216"/>
                <a:gd name="T6" fmla="*/ 203 w 215"/>
                <a:gd name="T7" fmla="*/ 2 h 216"/>
                <a:gd name="T8" fmla="*/ 176 w 215"/>
                <a:gd name="T9" fmla="*/ 23 h 216"/>
                <a:gd name="T10" fmla="*/ 170 w 215"/>
                <a:gd name="T11" fmla="*/ 25 h 216"/>
                <a:gd name="T12" fmla="*/ 28 w 215"/>
                <a:gd name="T13" fmla="*/ 25 h 216"/>
                <a:gd name="T14" fmla="*/ 24 w 215"/>
                <a:gd name="T15" fmla="*/ 25 h 216"/>
                <a:gd name="T16" fmla="*/ 24 w 215"/>
                <a:gd name="T17" fmla="*/ 191 h 216"/>
                <a:gd name="T18" fmla="*/ 191 w 215"/>
                <a:gd name="T19" fmla="*/ 191 h 216"/>
                <a:gd name="T20" fmla="*/ 191 w 215"/>
                <a:gd name="T21" fmla="*/ 188 h 216"/>
                <a:gd name="T22" fmla="*/ 191 w 215"/>
                <a:gd name="T23" fmla="*/ 110 h 216"/>
                <a:gd name="T24" fmla="*/ 191 w 215"/>
                <a:gd name="T25" fmla="*/ 107 h 216"/>
                <a:gd name="T26" fmla="*/ 214 w 215"/>
                <a:gd name="T27" fmla="*/ 75 h 216"/>
                <a:gd name="T28" fmla="*/ 215 w 215"/>
                <a:gd name="T29" fmla="*/ 75 h 216"/>
                <a:gd name="T30" fmla="*/ 215 w 215"/>
                <a:gd name="T31" fmla="*/ 216 h 216"/>
                <a:gd name="T32" fmla="*/ 0 w 215"/>
                <a:gd name="T33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216">
                  <a:moveTo>
                    <a:pt x="0" y="216"/>
                  </a:moveTo>
                  <a:cubicBezTo>
                    <a:pt x="0" y="144"/>
                    <a:pt x="0" y="72"/>
                    <a:pt x="0" y="0"/>
                  </a:cubicBezTo>
                  <a:cubicBezTo>
                    <a:pt x="68" y="0"/>
                    <a:pt x="136" y="0"/>
                    <a:pt x="205" y="0"/>
                  </a:cubicBezTo>
                  <a:cubicBezTo>
                    <a:pt x="204" y="1"/>
                    <a:pt x="203" y="2"/>
                    <a:pt x="203" y="2"/>
                  </a:cubicBezTo>
                  <a:cubicBezTo>
                    <a:pt x="194" y="9"/>
                    <a:pt x="185" y="16"/>
                    <a:pt x="176" y="23"/>
                  </a:cubicBezTo>
                  <a:cubicBezTo>
                    <a:pt x="174" y="24"/>
                    <a:pt x="172" y="25"/>
                    <a:pt x="170" y="25"/>
                  </a:cubicBezTo>
                  <a:cubicBezTo>
                    <a:pt x="123" y="25"/>
                    <a:pt x="75" y="25"/>
                    <a:pt x="28" y="25"/>
                  </a:cubicBezTo>
                  <a:cubicBezTo>
                    <a:pt x="27" y="25"/>
                    <a:pt x="26" y="25"/>
                    <a:pt x="24" y="25"/>
                  </a:cubicBezTo>
                  <a:cubicBezTo>
                    <a:pt x="24" y="80"/>
                    <a:pt x="24" y="135"/>
                    <a:pt x="24" y="191"/>
                  </a:cubicBezTo>
                  <a:cubicBezTo>
                    <a:pt x="80" y="191"/>
                    <a:pt x="135" y="191"/>
                    <a:pt x="191" y="191"/>
                  </a:cubicBezTo>
                  <a:cubicBezTo>
                    <a:pt x="191" y="190"/>
                    <a:pt x="191" y="189"/>
                    <a:pt x="191" y="188"/>
                  </a:cubicBezTo>
                  <a:cubicBezTo>
                    <a:pt x="191" y="162"/>
                    <a:pt x="191" y="136"/>
                    <a:pt x="191" y="110"/>
                  </a:cubicBezTo>
                  <a:cubicBezTo>
                    <a:pt x="191" y="109"/>
                    <a:pt x="191" y="108"/>
                    <a:pt x="191" y="107"/>
                  </a:cubicBezTo>
                  <a:cubicBezTo>
                    <a:pt x="199" y="96"/>
                    <a:pt x="207" y="85"/>
                    <a:pt x="214" y="75"/>
                  </a:cubicBezTo>
                  <a:cubicBezTo>
                    <a:pt x="215" y="75"/>
                    <a:pt x="215" y="75"/>
                    <a:pt x="215" y="75"/>
                  </a:cubicBezTo>
                  <a:cubicBezTo>
                    <a:pt x="215" y="122"/>
                    <a:pt x="215" y="169"/>
                    <a:pt x="215" y="216"/>
                  </a:cubicBezTo>
                  <a:cubicBezTo>
                    <a:pt x="143" y="216"/>
                    <a:pt x="72" y="216"/>
                    <a:pt x="0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1078">
              <a:extLst>
                <a:ext uri="{FF2B5EF4-FFF2-40B4-BE49-F238E27FC236}">
                  <a16:creationId xmlns:a16="http://schemas.microsoft.com/office/drawing/2014/main" id="{2924F896-9ACB-4CAD-87E1-11F6347E1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763" y="3816350"/>
              <a:ext cx="234950" cy="203200"/>
            </a:xfrm>
            <a:custGeom>
              <a:avLst/>
              <a:gdLst>
                <a:gd name="T0" fmla="*/ 0 w 207"/>
                <a:gd name="T1" fmla="*/ 91 h 180"/>
                <a:gd name="T2" fmla="*/ 17 w 207"/>
                <a:gd name="T3" fmla="*/ 76 h 180"/>
                <a:gd name="T4" fmla="*/ 20 w 207"/>
                <a:gd name="T5" fmla="*/ 76 h 180"/>
                <a:gd name="T6" fmla="*/ 71 w 207"/>
                <a:gd name="T7" fmla="*/ 106 h 180"/>
                <a:gd name="T8" fmla="*/ 75 w 207"/>
                <a:gd name="T9" fmla="*/ 109 h 180"/>
                <a:gd name="T10" fmla="*/ 202 w 207"/>
                <a:gd name="T11" fmla="*/ 0 h 180"/>
                <a:gd name="T12" fmla="*/ 207 w 207"/>
                <a:gd name="T13" fmla="*/ 13 h 180"/>
                <a:gd name="T14" fmla="*/ 205 w 207"/>
                <a:gd name="T15" fmla="*/ 15 h 180"/>
                <a:gd name="T16" fmla="*/ 163 w 207"/>
                <a:gd name="T17" fmla="*/ 59 h 180"/>
                <a:gd name="T18" fmla="*/ 110 w 207"/>
                <a:gd name="T19" fmla="*/ 134 h 180"/>
                <a:gd name="T20" fmla="*/ 86 w 207"/>
                <a:gd name="T21" fmla="*/ 176 h 180"/>
                <a:gd name="T22" fmla="*/ 84 w 207"/>
                <a:gd name="T23" fmla="*/ 180 h 180"/>
                <a:gd name="T24" fmla="*/ 0 w 207"/>
                <a:gd name="T25" fmla="*/ 9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7" h="180">
                  <a:moveTo>
                    <a:pt x="0" y="91"/>
                  </a:moveTo>
                  <a:cubicBezTo>
                    <a:pt x="6" y="86"/>
                    <a:pt x="11" y="81"/>
                    <a:pt x="17" y="76"/>
                  </a:cubicBezTo>
                  <a:cubicBezTo>
                    <a:pt x="17" y="75"/>
                    <a:pt x="19" y="75"/>
                    <a:pt x="20" y="76"/>
                  </a:cubicBezTo>
                  <a:cubicBezTo>
                    <a:pt x="38" y="84"/>
                    <a:pt x="55" y="94"/>
                    <a:pt x="71" y="106"/>
                  </a:cubicBezTo>
                  <a:cubicBezTo>
                    <a:pt x="72" y="107"/>
                    <a:pt x="74" y="108"/>
                    <a:pt x="75" y="109"/>
                  </a:cubicBezTo>
                  <a:cubicBezTo>
                    <a:pt x="111" y="66"/>
                    <a:pt x="153" y="29"/>
                    <a:pt x="202" y="0"/>
                  </a:cubicBezTo>
                  <a:cubicBezTo>
                    <a:pt x="204" y="4"/>
                    <a:pt x="205" y="8"/>
                    <a:pt x="207" y="13"/>
                  </a:cubicBezTo>
                  <a:cubicBezTo>
                    <a:pt x="207" y="13"/>
                    <a:pt x="206" y="15"/>
                    <a:pt x="205" y="15"/>
                  </a:cubicBezTo>
                  <a:cubicBezTo>
                    <a:pt x="190" y="29"/>
                    <a:pt x="176" y="43"/>
                    <a:pt x="163" y="59"/>
                  </a:cubicBezTo>
                  <a:cubicBezTo>
                    <a:pt x="143" y="82"/>
                    <a:pt x="126" y="107"/>
                    <a:pt x="110" y="134"/>
                  </a:cubicBezTo>
                  <a:cubicBezTo>
                    <a:pt x="102" y="148"/>
                    <a:pt x="94" y="162"/>
                    <a:pt x="86" y="176"/>
                  </a:cubicBezTo>
                  <a:cubicBezTo>
                    <a:pt x="85" y="177"/>
                    <a:pt x="84" y="178"/>
                    <a:pt x="84" y="180"/>
                  </a:cubicBezTo>
                  <a:cubicBezTo>
                    <a:pt x="57" y="148"/>
                    <a:pt x="30" y="118"/>
                    <a:pt x="0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36" name="Graphic 35" descr="Telescope">
            <a:extLst>
              <a:ext uri="{FF2B5EF4-FFF2-40B4-BE49-F238E27FC236}">
                <a16:creationId xmlns:a16="http://schemas.microsoft.com/office/drawing/2014/main" id="{DF2FF2CB-1723-49A1-9559-A30B03018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5922" y="1801570"/>
            <a:ext cx="264022" cy="264022"/>
          </a:xfrm>
          <a:prstGeom prst="rect">
            <a:avLst/>
          </a:prstGeom>
        </p:spPr>
      </p:pic>
      <p:grpSp>
        <p:nvGrpSpPr>
          <p:cNvPr id="37" name="Gruppieren 199">
            <a:extLst>
              <a:ext uri="{FF2B5EF4-FFF2-40B4-BE49-F238E27FC236}">
                <a16:creationId xmlns:a16="http://schemas.microsoft.com/office/drawing/2014/main" id="{00D07871-D113-4CC7-9FCD-24A5AA6735F1}"/>
              </a:ext>
            </a:extLst>
          </p:cNvPr>
          <p:cNvGrpSpPr/>
          <p:nvPr/>
        </p:nvGrpSpPr>
        <p:grpSpPr bwMode="gray">
          <a:xfrm>
            <a:off x="3670705" y="1822013"/>
            <a:ext cx="169060" cy="192068"/>
            <a:chOff x="4183201" y="2471526"/>
            <a:chExt cx="376998" cy="428305"/>
          </a:xfrm>
          <a:solidFill>
            <a:schemeClr val="accent1"/>
          </a:solidFill>
        </p:grpSpPr>
        <p:sp>
          <p:nvSpPr>
            <p:cNvPr id="38" name="Freeform 1028">
              <a:extLst>
                <a:ext uri="{FF2B5EF4-FFF2-40B4-BE49-F238E27FC236}">
                  <a16:creationId xmlns:a16="http://schemas.microsoft.com/office/drawing/2014/main" id="{7608E189-7670-4A39-B8D6-08D713386091}"/>
                </a:ext>
              </a:extLst>
            </p:cNvPr>
            <p:cNvSpPr>
              <a:spLocks/>
            </p:cNvSpPr>
            <p:nvPr/>
          </p:nvSpPr>
          <p:spPr bwMode="gray">
            <a:xfrm>
              <a:off x="4261278" y="2542910"/>
              <a:ext cx="220845" cy="258767"/>
            </a:xfrm>
            <a:custGeom>
              <a:avLst/>
              <a:gdLst>
                <a:gd name="T0" fmla="*/ 103 w 139"/>
                <a:gd name="T1" fmla="*/ 163 h 163"/>
                <a:gd name="T2" fmla="*/ 37 w 139"/>
                <a:gd name="T3" fmla="*/ 163 h 163"/>
                <a:gd name="T4" fmla="*/ 36 w 139"/>
                <a:gd name="T5" fmla="*/ 157 h 163"/>
                <a:gd name="T6" fmla="*/ 25 w 139"/>
                <a:gd name="T7" fmla="*/ 128 h 163"/>
                <a:gd name="T8" fmla="*/ 8 w 139"/>
                <a:gd name="T9" fmla="*/ 97 h 163"/>
                <a:gd name="T10" fmla="*/ 4 w 139"/>
                <a:gd name="T11" fmla="*/ 51 h 163"/>
                <a:gd name="T12" fmla="*/ 37 w 139"/>
                <a:gd name="T13" fmla="*/ 10 h 163"/>
                <a:gd name="T14" fmla="*/ 102 w 139"/>
                <a:gd name="T15" fmla="*/ 9 h 163"/>
                <a:gd name="T16" fmla="*/ 138 w 139"/>
                <a:gd name="T17" fmla="*/ 73 h 163"/>
                <a:gd name="T18" fmla="*/ 126 w 139"/>
                <a:gd name="T19" fmla="*/ 109 h 163"/>
                <a:gd name="T20" fmla="*/ 111 w 139"/>
                <a:gd name="T21" fmla="*/ 136 h 163"/>
                <a:gd name="T22" fmla="*/ 103 w 139"/>
                <a:gd name="T23" fmla="*/ 161 h 163"/>
                <a:gd name="T24" fmla="*/ 103 w 139"/>
                <a:gd name="T25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63">
                  <a:moveTo>
                    <a:pt x="103" y="163"/>
                  </a:moveTo>
                  <a:cubicBezTo>
                    <a:pt x="81" y="163"/>
                    <a:pt x="59" y="163"/>
                    <a:pt x="37" y="163"/>
                  </a:cubicBezTo>
                  <a:cubicBezTo>
                    <a:pt x="37" y="161"/>
                    <a:pt x="36" y="159"/>
                    <a:pt x="36" y="157"/>
                  </a:cubicBezTo>
                  <a:cubicBezTo>
                    <a:pt x="35" y="146"/>
                    <a:pt x="30" y="137"/>
                    <a:pt x="25" y="128"/>
                  </a:cubicBezTo>
                  <a:cubicBezTo>
                    <a:pt x="19" y="118"/>
                    <a:pt x="13" y="108"/>
                    <a:pt x="8" y="97"/>
                  </a:cubicBezTo>
                  <a:cubicBezTo>
                    <a:pt x="1" y="82"/>
                    <a:pt x="0" y="67"/>
                    <a:pt x="4" y="51"/>
                  </a:cubicBezTo>
                  <a:cubicBezTo>
                    <a:pt x="8" y="32"/>
                    <a:pt x="19" y="18"/>
                    <a:pt x="37" y="10"/>
                  </a:cubicBezTo>
                  <a:cubicBezTo>
                    <a:pt x="58" y="0"/>
                    <a:pt x="80" y="0"/>
                    <a:pt x="102" y="9"/>
                  </a:cubicBezTo>
                  <a:cubicBezTo>
                    <a:pt x="128" y="21"/>
                    <a:pt x="139" y="45"/>
                    <a:pt x="138" y="73"/>
                  </a:cubicBezTo>
                  <a:cubicBezTo>
                    <a:pt x="137" y="86"/>
                    <a:pt x="132" y="98"/>
                    <a:pt x="126" y="109"/>
                  </a:cubicBezTo>
                  <a:cubicBezTo>
                    <a:pt x="121" y="118"/>
                    <a:pt x="115" y="127"/>
                    <a:pt x="111" y="136"/>
                  </a:cubicBezTo>
                  <a:cubicBezTo>
                    <a:pt x="106" y="144"/>
                    <a:pt x="104" y="152"/>
                    <a:pt x="103" y="161"/>
                  </a:cubicBezTo>
                  <a:cubicBezTo>
                    <a:pt x="103" y="161"/>
                    <a:pt x="103" y="162"/>
                    <a:pt x="10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1029">
              <a:extLst>
                <a:ext uri="{FF2B5EF4-FFF2-40B4-BE49-F238E27FC236}">
                  <a16:creationId xmlns:a16="http://schemas.microsoft.com/office/drawing/2014/main" id="{B5EC7CD8-E735-4DBC-A10B-C11B19F57573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5969" y="2815062"/>
              <a:ext cx="95923" cy="17846"/>
            </a:xfrm>
            <a:custGeom>
              <a:avLst/>
              <a:gdLst>
                <a:gd name="T0" fmla="*/ 30 w 60"/>
                <a:gd name="T1" fmla="*/ 12 h 12"/>
                <a:gd name="T2" fmla="*/ 8 w 60"/>
                <a:gd name="T3" fmla="*/ 12 h 12"/>
                <a:gd name="T4" fmla="*/ 0 w 60"/>
                <a:gd name="T5" fmla="*/ 6 h 12"/>
                <a:gd name="T6" fmla="*/ 8 w 60"/>
                <a:gd name="T7" fmla="*/ 0 h 12"/>
                <a:gd name="T8" fmla="*/ 52 w 60"/>
                <a:gd name="T9" fmla="*/ 0 h 12"/>
                <a:gd name="T10" fmla="*/ 59 w 60"/>
                <a:gd name="T11" fmla="*/ 7 h 12"/>
                <a:gd name="T12" fmla="*/ 52 w 60"/>
                <a:gd name="T13" fmla="*/ 12 h 12"/>
                <a:gd name="T14" fmla="*/ 50 w 60"/>
                <a:gd name="T15" fmla="*/ 12 h 12"/>
                <a:gd name="T16" fmla="*/ 30 w 60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2">
                  <a:moveTo>
                    <a:pt x="30" y="12"/>
                  </a:moveTo>
                  <a:cubicBezTo>
                    <a:pt x="22" y="12"/>
                    <a:pt x="15" y="12"/>
                    <a:pt x="8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23" y="0"/>
                    <a:pt x="37" y="0"/>
                    <a:pt x="52" y="0"/>
                  </a:cubicBezTo>
                  <a:cubicBezTo>
                    <a:pt x="57" y="0"/>
                    <a:pt x="60" y="3"/>
                    <a:pt x="59" y="7"/>
                  </a:cubicBezTo>
                  <a:cubicBezTo>
                    <a:pt x="59" y="10"/>
                    <a:pt x="56" y="12"/>
                    <a:pt x="52" y="12"/>
                  </a:cubicBezTo>
                  <a:cubicBezTo>
                    <a:pt x="52" y="12"/>
                    <a:pt x="51" y="12"/>
                    <a:pt x="50" y="12"/>
                  </a:cubicBezTo>
                  <a:cubicBezTo>
                    <a:pt x="43" y="12"/>
                    <a:pt x="37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1030">
              <a:extLst>
                <a:ext uri="{FF2B5EF4-FFF2-40B4-BE49-F238E27FC236}">
                  <a16:creationId xmlns:a16="http://schemas.microsoft.com/office/drawing/2014/main" id="{BE9045CC-28A6-4998-A122-912E6B3CB3E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8201" y="2846292"/>
              <a:ext cx="89230" cy="20076"/>
            </a:xfrm>
            <a:custGeom>
              <a:avLst/>
              <a:gdLst>
                <a:gd name="T0" fmla="*/ 29 w 57"/>
                <a:gd name="T1" fmla="*/ 12 h 12"/>
                <a:gd name="T2" fmla="*/ 7 w 57"/>
                <a:gd name="T3" fmla="*/ 12 h 12"/>
                <a:gd name="T4" fmla="*/ 1 w 57"/>
                <a:gd name="T5" fmla="*/ 6 h 12"/>
                <a:gd name="T6" fmla="*/ 7 w 57"/>
                <a:gd name="T7" fmla="*/ 0 h 12"/>
                <a:gd name="T8" fmla="*/ 51 w 57"/>
                <a:gd name="T9" fmla="*/ 0 h 12"/>
                <a:gd name="T10" fmla="*/ 57 w 57"/>
                <a:gd name="T11" fmla="*/ 6 h 12"/>
                <a:gd name="T12" fmla="*/ 51 w 57"/>
                <a:gd name="T13" fmla="*/ 12 h 12"/>
                <a:gd name="T14" fmla="*/ 29 w 57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2">
                  <a:moveTo>
                    <a:pt x="29" y="12"/>
                  </a:moveTo>
                  <a:cubicBezTo>
                    <a:pt x="22" y="12"/>
                    <a:pt x="14" y="12"/>
                    <a:pt x="7" y="12"/>
                  </a:cubicBezTo>
                  <a:cubicBezTo>
                    <a:pt x="3" y="12"/>
                    <a:pt x="0" y="10"/>
                    <a:pt x="1" y="6"/>
                  </a:cubicBezTo>
                  <a:cubicBezTo>
                    <a:pt x="1" y="3"/>
                    <a:pt x="3" y="0"/>
                    <a:pt x="7" y="0"/>
                  </a:cubicBezTo>
                  <a:cubicBezTo>
                    <a:pt x="22" y="0"/>
                    <a:pt x="36" y="0"/>
                    <a:pt x="51" y="0"/>
                  </a:cubicBezTo>
                  <a:cubicBezTo>
                    <a:pt x="55" y="0"/>
                    <a:pt x="57" y="3"/>
                    <a:pt x="57" y="6"/>
                  </a:cubicBezTo>
                  <a:cubicBezTo>
                    <a:pt x="57" y="10"/>
                    <a:pt x="55" y="12"/>
                    <a:pt x="51" y="12"/>
                  </a:cubicBezTo>
                  <a:cubicBezTo>
                    <a:pt x="43" y="12"/>
                    <a:pt x="36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1031">
              <a:extLst>
                <a:ext uri="{FF2B5EF4-FFF2-40B4-BE49-F238E27FC236}">
                  <a16:creationId xmlns:a16="http://schemas.microsoft.com/office/drawing/2014/main" id="{D5DCB5A6-76D5-4D08-BB57-8E25B53B0593}"/>
                </a:ext>
              </a:extLst>
            </p:cNvPr>
            <p:cNvSpPr>
              <a:spLocks/>
            </p:cNvSpPr>
            <p:nvPr/>
          </p:nvSpPr>
          <p:spPr bwMode="gray">
            <a:xfrm>
              <a:off x="4511122" y="2634372"/>
              <a:ext cx="49077" cy="24538"/>
            </a:xfrm>
            <a:custGeom>
              <a:avLst/>
              <a:gdLst>
                <a:gd name="T0" fmla="*/ 32 w 32"/>
                <a:gd name="T1" fmla="*/ 0 h 15"/>
                <a:gd name="T2" fmla="*/ 32 w 32"/>
                <a:gd name="T3" fmla="*/ 15 h 15"/>
                <a:gd name="T4" fmla="*/ 0 w 32"/>
                <a:gd name="T5" fmla="*/ 15 h 15"/>
                <a:gd name="T6" fmla="*/ 0 w 32"/>
                <a:gd name="T7" fmla="*/ 0 h 15"/>
                <a:gd name="T8" fmla="*/ 32 w 3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5">
                  <a:moveTo>
                    <a:pt x="32" y="0"/>
                  </a:moveTo>
                  <a:cubicBezTo>
                    <a:pt x="32" y="5"/>
                    <a:pt x="32" y="10"/>
                    <a:pt x="32" y="15"/>
                  </a:cubicBezTo>
                  <a:cubicBezTo>
                    <a:pt x="21" y="15"/>
                    <a:pt x="11" y="15"/>
                    <a:pt x="0" y="15"/>
                  </a:cubicBezTo>
                  <a:cubicBezTo>
                    <a:pt x="0" y="10"/>
                    <a:pt x="0" y="5"/>
                    <a:pt x="0" y="0"/>
                  </a:cubicBezTo>
                  <a:cubicBezTo>
                    <a:pt x="10" y="0"/>
                    <a:pt x="21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1032">
              <a:extLst>
                <a:ext uri="{FF2B5EF4-FFF2-40B4-BE49-F238E27FC236}">
                  <a16:creationId xmlns:a16="http://schemas.microsoft.com/office/drawing/2014/main" id="{FF7024EB-5B4E-4BC6-BAF1-CC4BC5BFDCAC}"/>
                </a:ext>
              </a:extLst>
            </p:cNvPr>
            <p:cNvSpPr>
              <a:spLocks/>
            </p:cNvSpPr>
            <p:nvPr/>
          </p:nvSpPr>
          <p:spPr bwMode="gray">
            <a:xfrm>
              <a:off x="4183201" y="2634372"/>
              <a:ext cx="53538" cy="24538"/>
            </a:xfrm>
            <a:custGeom>
              <a:avLst/>
              <a:gdLst>
                <a:gd name="T0" fmla="*/ 0 w 33"/>
                <a:gd name="T1" fmla="*/ 16 h 16"/>
                <a:gd name="T2" fmla="*/ 0 w 33"/>
                <a:gd name="T3" fmla="*/ 0 h 16"/>
                <a:gd name="T4" fmla="*/ 33 w 33"/>
                <a:gd name="T5" fmla="*/ 0 h 16"/>
                <a:gd name="T6" fmla="*/ 33 w 33"/>
                <a:gd name="T7" fmla="*/ 16 h 16"/>
                <a:gd name="T8" fmla="*/ 0 w 33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6">
                  <a:moveTo>
                    <a:pt x="0" y="16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11" y="0"/>
                    <a:pt x="22" y="0"/>
                    <a:pt x="33" y="0"/>
                  </a:cubicBezTo>
                  <a:cubicBezTo>
                    <a:pt x="33" y="6"/>
                    <a:pt x="33" y="11"/>
                    <a:pt x="33" y="16"/>
                  </a:cubicBezTo>
                  <a:cubicBezTo>
                    <a:pt x="22" y="16"/>
                    <a:pt x="12" y="16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1033">
              <a:extLst>
                <a:ext uri="{FF2B5EF4-FFF2-40B4-BE49-F238E27FC236}">
                  <a16:creationId xmlns:a16="http://schemas.microsoft.com/office/drawing/2014/main" id="{10D52FB9-879C-4E94-B311-C32BC2C29C01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4353" y="2540680"/>
              <a:ext cx="58000" cy="51307"/>
            </a:xfrm>
            <a:custGeom>
              <a:avLst/>
              <a:gdLst>
                <a:gd name="T0" fmla="*/ 10 w 36"/>
                <a:gd name="T1" fmla="*/ 32 h 32"/>
                <a:gd name="T2" fmla="*/ 0 w 36"/>
                <a:gd name="T3" fmla="*/ 19 h 32"/>
                <a:gd name="T4" fmla="*/ 26 w 36"/>
                <a:gd name="T5" fmla="*/ 0 h 32"/>
                <a:gd name="T6" fmla="*/ 36 w 36"/>
                <a:gd name="T7" fmla="*/ 13 h 32"/>
                <a:gd name="T8" fmla="*/ 10 w 36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2">
                  <a:moveTo>
                    <a:pt x="10" y="32"/>
                  </a:moveTo>
                  <a:cubicBezTo>
                    <a:pt x="7" y="27"/>
                    <a:pt x="4" y="23"/>
                    <a:pt x="0" y="19"/>
                  </a:cubicBezTo>
                  <a:cubicBezTo>
                    <a:pt x="9" y="12"/>
                    <a:pt x="18" y="6"/>
                    <a:pt x="26" y="0"/>
                  </a:cubicBezTo>
                  <a:cubicBezTo>
                    <a:pt x="30" y="4"/>
                    <a:pt x="33" y="9"/>
                    <a:pt x="36" y="13"/>
                  </a:cubicBezTo>
                  <a:cubicBezTo>
                    <a:pt x="27" y="19"/>
                    <a:pt x="19" y="25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1034">
              <a:extLst>
                <a:ext uri="{FF2B5EF4-FFF2-40B4-BE49-F238E27FC236}">
                  <a16:creationId xmlns:a16="http://schemas.microsoft.com/office/drawing/2014/main" id="{533A6B74-6D82-4285-8BB8-47275F4C911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1047" y="2705756"/>
              <a:ext cx="55769" cy="44615"/>
            </a:xfrm>
            <a:custGeom>
              <a:avLst/>
              <a:gdLst>
                <a:gd name="T0" fmla="*/ 6 w 36"/>
                <a:gd name="T1" fmla="*/ 28 h 28"/>
                <a:gd name="T2" fmla="*/ 0 w 36"/>
                <a:gd name="T3" fmla="*/ 13 h 28"/>
                <a:gd name="T4" fmla="*/ 29 w 36"/>
                <a:gd name="T5" fmla="*/ 0 h 28"/>
                <a:gd name="T6" fmla="*/ 36 w 36"/>
                <a:gd name="T7" fmla="*/ 15 h 28"/>
                <a:gd name="T8" fmla="*/ 6 w 3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8">
                  <a:moveTo>
                    <a:pt x="6" y="28"/>
                  </a:moveTo>
                  <a:cubicBezTo>
                    <a:pt x="4" y="23"/>
                    <a:pt x="2" y="18"/>
                    <a:pt x="0" y="13"/>
                  </a:cubicBezTo>
                  <a:cubicBezTo>
                    <a:pt x="9" y="9"/>
                    <a:pt x="19" y="4"/>
                    <a:pt x="29" y="0"/>
                  </a:cubicBezTo>
                  <a:cubicBezTo>
                    <a:pt x="31" y="5"/>
                    <a:pt x="33" y="9"/>
                    <a:pt x="36" y="15"/>
                  </a:cubicBezTo>
                  <a:cubicBezTo>
                    <a:pt x="26" y="19"/>
                    <a:pt x="16" y="23"/>
                    <a:pt x="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1035">
              <a:extLst>
                <a:ext uri="{FF2B5EF4-FFF2-40B4-BE49-F238E27FC236}">
                  <a16:creationId xmlns:a16="http://schemas.microsoft.com/office/drawing/2014/main" id="{6E8756DC-FD82-410E-9927-5AAD314919E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5509" y="2540680"/>
              <a:ext cx="55769" cy="51307"/>
            </a:xfrm>
            <a:custGeom>
              <a:avLst/>
              <a:gdLst>
                <a:gd name="T0" fmla="*/ 35 w 35"/>
                <a:gd name="T1" fmla="*/ 19 h 32"/>
                <a:gd name="T2" fmla="*/ 26 w 35"/>
                <a:gd name="T3" fmla="*/ 32 h 32"/>
                <a:gd name="T4" fmla="*/ 0 w 35"/>
                <a:gd name="T5" fmla="*/ 13 h 32"/>
                <a:gd name="T6" fmla="*/ 9 w 35"/>
                <a:gd name="T7" fmla="*/ 0 h 32"/>
                <a:gd name="T8" fmla="*/ 35 w 35"/>
                <a:gd name="T9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2">
                  <a:moveTo>
                    <a:pt x="35" y="19"/>
                  </a:moveTo>
                  <a:cubicBezTo>
                    <a:pt x="32" y="23"/>
                    <a:pt x="29" y="27"/>
                    <a:pt x="26" y="32"/>
                  </a:cubicBezTo>
                  <a:cubicBezTo>
                    <a:pt x="17" y="26"/>
                    <a:pt x="9" y="19"/>
                    <a:pt x="0" y="13"/>
                  </a:cubicBezTo>
                  <a:cubicBezTo>
                    <a:pt x="3" y="9"/>
                    <a:pt x="6" y="4"/>
                    <a:pt x="9" y="0"/>
                  </a:cubicBezTo>
                  <a:cubicBezTo>
                    <a:pt x="18" y="6"/>
                    <a:pt x="26" y="12"/>
                    <a:pt x="3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1036">
              <a:extLst>
                <a:ext uri="{FF2B5EF4-FFF2-40B4-BE49-F238E27FC236}">
                  <a16:creationId xmlns:a16="http://schemas.microsoft.com/office/drawing/2014/main" id="{4FA1C13C-19C3-46D2-B652-F27F955CD8F2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8815" y="2705756"/>
              <a:ext cx="58000" cy="44615"/>
            </a:xfrm>
            <a:custGeom>
              <a:avLst/>
              <a:gdLst>
                <a:gd name="T0" fmla="*/ 0 w 36"/>
                <a:gd name="T1" fmla="*/ 15 h 27"/>
                <a:gd name="T2" fmla="*/ 7 w 36"/>
                <a:gd name="T3" fmla="*/ 0 h 27"/>
                <a:gd name="T4" fmla="*/ 36 w 36"/>
                <a:gd name="T5" fmla="*/ 12 h 27"/>
                <a:gd name="T6" fmla="*/ 30 w 36"/>
                <a:gd name="T7" fmla="*/ 27 h 27"/>
                <a:gd name="T8" fmla="*/ 0 w 36"/>
                <a:gd name="T9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7">
                  <a:moveTo>
                    <a:pt x="0" y="15"/>
                  </a:moveTo>
                  <a:cubicBezTo>
                    <a:pt x="3" y="10"/>
                    <a:pt x="5" y="5"/>
                    <a:pt x="7" y="0"/>
                  </a:cubicBezTo>
                  <a:cubicBezTo>
                    <a:pt x="16" y="4"/>
                    <a:pt x="26" y="8"/>
                    <a:pt x="36" y="12"/>
                  </a:cubicBezTo>
                  <a:cubicBezTo>
                    <a:pt x="34" y="17"/>
                    <a:pt x="32" y="22"/>
                    <a:pt x="30" y="27"/>
                  </a:cubicBezTo>
                  <a:cubicBezTo>
                    <a:pt x="20" y="23"/>
                    <a:pt x="10" y="1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1037">
              <a:extLst>
                <a:ext uri="{FF2B5EF4-FFF2-40B4-BE49-F238E27FC236}">
                  <a16:creationId xmlns:a16="http://schemas.microsoft.com/office/drawing/2014/main" id="{0131C7FA-0289-4480-8895-45F2AC2B3027}"/>
                </a:ext>
              </a:extLst>
            </p:cNvPr>
            <p:cNvSpPr>
              <a:spLocks/>
            </p:cNvSpPr>
            <p:nvPr/>
          </p:nvSpPr>
          <p:spPr bwMode="gray">
            <a:xfrm>
              <a:off x="4430815" y="2484911"/>
              <a:ext cx="44615" cy="55768"/>
            </a:xfrm>
            <a:custGeom>
              <a:avLst/>
              <a:gdLst>
                <a:gd name="T0" fmla="*/ 14 w 28"/>
                <a:gd name="T1" fmla="*/ 0 h 35"/>
                <a:gd name="T2" fmla="*/ 28 w 28"/>
                <a:gd name="T3" fmla="*/ 8 h 35"/>
                <a:gd name="T4" fmla="*/ 14 w 28"/>
                <a:gd name="T5" fmla="*/ 35 h 35"/>
                <a:gd name="T6" fmla="*/ 0 w 28"/>
                <a:gd name="T7" fmla="*/ 27 h 35"/>
                <a:gd name="T8" fmla="*/ 14 w 28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5">
                  <a:moveTo>
                    <a:pt x="14" y="0"/>
                  </a:moveTo>
                  <a:cubicBezTo>
                    <a:pt x="19" y="3"/>
                    <a:pt x="23" y="5"/>
                    <a:pt x="28" y="8"/>
                  </a:cubicBezTo>
                  <a:cubicBezTo>
                    <a:pt x="24" y="17"/>
                    <a:pt x="19" y="26"/>
                    <a:pt x="14" y="35"/>
                  </a:cubicBezTo>
                  <a:cubicBezTo>
                    <a:pt x="9" y="32"/>
                    <a:pt x="5" y="29"/>
                    <a:pt x="0" y="27"/>
                  </a:cubicBezTo>
                  <a:cubicBezTo>
                    <a:pt x="4" y="18"/>
                    <a:pt x="9" y="9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1038">
              <a:extLst>
                <a:ext uri="{FF2B5EF4-FFF2-40B4-BE49-F238E27FC236}">
                  <a16:creationId xmlns:a16="http://schemas.microsoft.com/office/drawing/2014/main" id="{3D55EEAD-8F48-4149-AD1B-E0E29B123E69}"/>
                </a:ext>
              </a:extLst>
            </p:cNvPr>
            <p:cNvSpPr>
              <a:spLocks/>
            </p:cNvSpPr>
            <p:nvPr/>
          </p:nvSpPr>
          <p:spPr bwMode="gray">
            <a:xfrm>
              <a:off x="4270201" y="2484911"/>
              <a:ext cx="46846" cy="55768"/>
            </a:xfrm>
            <a:custGeom>
              <a:avLst/>
              <a:gdLst>
                <a:gd name="T0" fmla="*/ 15 w 29"/>
                <a:gd name="T1" fmla="*/ 35 h 35"/>
                <a:gd name="T2" fmla="*/ 0 w 29"/>
                <a:gd name="T3" fmla="*/ 8 h 35"/>
                <a:gd name="T4" fmla="*/ 15 w 29"/>
                <a:gd name="T5" fmla="*/ 0 h 35"/>
                <a:gd name="T6" fmla="*/ 29 w 29"/>
                <a:gd name="T7" fmla="*/ 27 h 35"/>
                <a:gd name="T8" fmla="*/ 15 w 29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5">
                  <a:moveTo>
                    <a:pt x="15" y="35"/>
                  </a:moveTo>
                  <a:cubicBezTo>
                    <a:pt x="10" y="26"/>
                    <a:pt x="5" y="17"/>
                    <a:pt x="0" y="8"/>
                  </a:cubicBezTo>
                  <a:cubicBezTo>
                    <a:pt x="5" y="5"/>
                    <a:pt x="10" y="3"/>
                    <a:pt x="15" y="0"/>
                  </a:cubicBezTo>
                  <a:cubicBezTo>
                    <a:pt x="20" y="9"/>
                    <a:pt x="24" y="18"/>
                    <a:pt x="29" y="27"/>
                  </a:cubicBezTo>
                  <a:cubicBezTo>
                    <a:pt x="24" y="29"/>
                    <a:pt x="20" y="32"/>
                    <a:pt x="1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1039">
              <a:extLst>
                <a:ext uri="{FF2B5EF4-FFF2-40B4-BE49-F238E27FC236}">
                  <a16:creationId xmlns:a16="http://schemas.microsoft.com/office/drawing/2014/main" id="{228B7568-0A1B-4D99-B357-9E608285EC87}"/>
                </a:ext>
              </a:extLst>
            </p:cNvPr>
            <p:cNvSpPr>
              <a:spLocks/>
            </p:cNvSpPr>
            <p:nvPr/>
          </p:nvSpPr>
          <p:spPr bwMode="gray">
            <a:xfrm>
              <a:off x="4361661" y="2471526"/>
              <a:ext cx="24539" cy="46845"/>
            </a:xfrm>
            <a:custGeom>
              <a:avLst/>
              <a:gdLst>
                <a:gd name="T0" fmla="*/ 0 w 16"/>
                <a:gd name="T1" fmla="*/ 0 h 29"/>
                <a:gd name="T2" fmla="*/ 16 w 16"/>
                <a:gd name="T3" fmla="*/ 0 h 29"/>
                <a:gd name="T4" fmla="*/ 16 w 16"/>
                <a:gd name="T5" fmla="*/ 29 h 29"/>
                <a:gd name="T6" fmla="*/ 0 w 16"/>
                <a:gd name="T7" fmla="*/ 29 h 29"/>
                <a:gd name="T8" fmla="*/ 0 w 1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9">
                  <a:moveTo>
                    <a:pt x="0" y="0"/>
                  </a:moveTo>
                  <a:cubicBezTo>
                    <a:pt x="6" y="0"/>
                    <a:pt x="11" y="0"/>
                    <a:pt x="16" y="0"/>
                  </a:cubicBezTo>
                  <a:cubicBezTo>
                    <a:pt x="16" y="10"/>
                    <a:pt x="16" y="20"/>
                    <a:pt x="16" y="29"/>
                  </a:cubicBezTo>
                  <a:cubicBezTo>
                    <a:pt x="11" y="29"/>
                    <a:pt x="6" y="29"/>
                    <a:pt x="0" y="29"/>
                  </a:cubicBezTo>
                  <a:cubicBezTo>
                    <a:pt x="0" y="20"/>
                    <a:pt x="0" y="1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1040">
              <a:extLst>
                <a:ext uri="{FF2B5EF4-FFF2-40B4-BE49-F238E27FC236}">
                  <a16:creationId xmlns:a16="http://schemas.microsoft.com/office/drawing/2014/main" id="{25521A6B-4336-43D0-9827-BE852EC9544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9354" y="2877523"/>
              <a:ext cx="69154" cy="22308"/>
            </a:xfrm>
            <a:custGeom>
              <a:avLst/>
              <a:gdLst>
                <a:gd name="T0" fmla="*/ 0 w 44"/>
                <a:gd name="T1" fmla="*/ 0 h 14"/>
                <a:gd name="T2" fmla="*/ 44 w 44"/>
                <a:gd name="T3" fmla="*/ 0 h 14"/>
                <a:gd name="T4" fmla="*/ 30 w 44"/>
                <a:gd name="T5" fmla="*/ 11 h 14"/>
                <a:gd name="T6" fmla="*/ 25 w 44"/>
                <a:gd name="T7" fmla="*/ 13 h 14"/>
                <a:gd name="T8" fmla="*/ 5 w 44"/>
                <a:gd name="T9" fmla="*/ 5 h 14"/>
                <a:gd name="T10" fmla="*/ 0 w 4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4">
                  <a:moveTo>
                    <a:pt x="0" y="0"/>
                  </a:moveTo>
                  <a:cubicBezTo>
                    <a:pt x="15" y="0"/>
                    <a:pt x="29" y="0"/>
                    <a:pt x="44" y="0"/>
                  </a:cubicBezTo>
                  <a:cubicBezTo>
                    <a:pt x="39" y="4"/>
                    <a:pt x="35" y="8"/>
                    <a:pt x="30" y="11"/>
                  </a:cubicBezTo>
                  <a:cubicBezTo>
                    <a:pt x="29" y="13"/>
                    <a:pt x="27" y="12"/>
                    <a:pt x="25" y="13"/>
                  </a:cubicBezTo>
                  <a:cubicBezTo>
                    <a:pt x="17" y="14"/>
                    <a:pt x="10" y="11"/>
                    <a:pt x="5" y="5"/>
                  </a:cubicBezTo>
                  <a:cubicBezTo>
                    <a:pt x="4" y="4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51" name="Gruppieren 45">
            <a:extLst>
              <a:ext uri="{FF2B5EF4-FFF2-40B4-BE49-F238E27FC236}">
                <a16:creationId xmlns:a16="http://schemas.microsoft.com/office/drawing/2014/main" id="{6FB7768D-EF31-471E-9DA6-F72BB3CD97FE}"/>
              </a:ext>
            </a:extLst>
          </p:cNvPr>
          <p:cNvGrpSpPr/>
          <p:nvPr/>
        </p:nvGrpSpPr>
        <p:grpSpPr>
          <a:xfrm>
            <a:off x="734705" y="3869162"/>
            <a:ext cx="327278" cy="201167"/>
            <a:chOff x="2938815" y="2260313"/>
            <a:chExt cx="1671004" cy="1027113"/>
          </a:xfrm>
          <a:solidFill>
            <a:schemeClr val="accent1"/>
          </a:solidFill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4DB6178E-FBEA-4B51-9BBF-251DE8A16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960" y="2260313"/>
              <a:ext cx="893763" cy="1027113"/>
            </a:xfrm>
            <a:custGeom>
              <a:avLst/>
              <a:gdLst>
                <a:gd name="T0" fmla="*/ 175 w 237"/>
                <a:gd name="T1" fmla="*/ 191 h 271"/>
                <a:gd name="T2" fmla="*/ 130 w 237"/>
                <a:gd name="T3" fmla="*/ 145 h 271"/>
                <a:gd name="T4" fmla="*/ 145 w 237"/>
                <a:gd name="T5" fmla="*/ 110 h 271"/>
                <a:gd name="T6" fmla="*/ 157 w 237"/>
                <a:gd name="T7" fmla="*/ 86 h 271"/>
                <a:gd name="T8" fmla="*/ 153 w 237"/>
                <a:gd name="T9" fmla="*/ 73 h 271"/>
                <a:gd name="T10" fmla="*/ 156 w 237"/>
                <a:gd name="T11" fmla="*/ 49 h 271"/>
                <a:gd name="T12" fmla="*/ 101 w 237"/>
                <a:gd name="T13" fmla="*/ 0 h 271"/>
                <a:gd name="T14" fmla="*/ 46 w 237"/>
                <a:gd name="T15" fmla="*/ 49 h 271"/>
                <a:gd name="T16" fmla="*/ 50 w 237"/>
                <a:gd name="T17" fmla="*/ 73 h 271"/>
                <a:gd name="T18" fmla="*/ 46 w 237"/>
                <a:gd name="T19" fmla="*/ 86 h 271"/>
                <a:gd name="T20" fmla="*/ 58 w 237"/>
                <a:gd name="T21" fmla="*/ 110 h 271"/>
                <a:gd name="T22" fmla="*/ 73 w 237"/>
                <a:gd name="T23" fmla="*/ 145 h 271"/>
                <a:gd name="T24" fmla="*/ 28 w 237"/>
                <a:gd name="T25" fmla="*/ 191 h 271"/>
                <a:gd name="T26" fmla="*/ 0 w 237"/>
                <a:gd name="T27" fmla="*/ 215 h 271"/>
                <a:gd name="T28" fmla="*/ 0 w 237"/>
                <a:gd name="T29" fmla="*/ 271 h 271"/>
                <a:gd name="T30" fmla="*/ 237 w 237"/>
                <a:gd name="T31" fmla="*/ 271 h 271"/>
                <a:gd name="T32" fmla="*/ 237 w 237"/>
                <a:gd name="T33" fmla="*/ 229 h 271"/>
                <a:gd name="T34" fmla="*/ 175 w 237"/>
                <a:gd name="T35" fmla="*/ 19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71">
                  <a:moveTo>
                    <a:pt x="175" y="191"/>
                  </a:moveTo>
                  <a:cubicBezTo>
                    <a:pt x="141" y="178"/>
                    <a:pt x="130" y="167"/>
                    <a:pt x="130" y="145"/>
                  </a:cubicBezTo>
                  <a:cubicBezTo>
                    <a:pt x="130" y="130"/>
                    <a:pt x="140" y="135"/>
                    <a:pt x="145" y="110"/>
                  </a:cubicBezTo>
                  <a:cubicBezTo>
                    <a:pt x="146" y="99"/>
                    <a:pt x="156" y="110"/>
                    <a:pt x="157" y="86"/>
                  </a:cubicBezTo>
                  <a:cubicBezTo>
                    <a:pt x="157" y="76"/>
                    <a:pt x="153" y="73"/>
                    <a:pt x="153" y="73"/>
                  </a:cubicBezTo>
                  <a:cubicBezTo>
                    <a:pt x="153" y="73"/>
                    <a:pt x="155" y="60"/>
                    <a:pt x="156" y="49"/>
                  </a:cubicBezTo>
                  <a:cubicBezTo>
                    <a:pt x="157" y="35"/>
                    <a:pt x="149" y="0"/>
                    <a:pt x="101" y="0"/>
                  </a:cubicBezTo>
                  <a:cubicBezTo>
                    <a:pt x="54" y="0"/>
                    <a:pt x="46" y="35"/>
                    <a:pt x="46" y="49"/>
                  </a:cubicBezTo>
                  <a:cubicBezTo>
                    <a:pt x="48" y="60"/>
                    <a:pt x="50" y="73"/>
                    <a:pt x="50" y="73"/>
                  </a:cubicBezTo>
                  <a:cubicBezTo>
                    <a:pt x="50" y="73"/>
                    <a:pt x="46" y="76"/>
                    <a:pt x="46" y="86"/>
                  </a:cubicBezTo>
                  <a:cubicBezTo>
                    <a:pt x="47" y="110"/>
                    <a:pt x="56" y="99"/>
                    <a:pt x="58" y="110"/>
                  </a:cubicBezTo>
                  <a:cubicBezTo>
                    <a:pt x="62" y="135"/>
                    <a:pt x="73" y="130"/>
                    <a:pt x="73" y="145"/>
                  </a:cubicBezTo>
                  <a:cubicBezTo>
                    <a:pt x="73" y="167"/>
                    <a:pt x="62" y="178"/>
                    <a:pt x="28" y="191"/>
                  </a:cubicBezTo>
                  <a:cubicBezTo>
                    <a:pt x="18" y="194"/>
                    <a:pt x="0" y="201"/>
                    <a:pt x="0" y="215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237" y="271"/>
                    <a:pt x="237" y="271"/>
                    <a:pt x="237" y="271"/>
                  </a:cubicBezTo>
                  <a:cubicBezTo>
                    <a:pt x="237" y="271"/>
                    <a:pt x="237" y="238"/>
                    <a:pt x="237" y="229"/>
                  </a:cubicBezTo>
                  <a:cubicBezTo>
                    <a:pt x="237" y="216"/>
                    <a:pt x="209" y="204"/>
                    <a:pt x="175" y="1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F4AA6CF0-576C-4D57-AF8B-0BFD2FBDC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193" y="2407950"/>
              <a:ext cx="555626" cy="879476"/>
            </a:xfrm>
            <a:custGeom>
              <a:avLst/>
              <a:gdLst>
                <a:gd name="T0" fmla="*/ 97 w 147"/>
                <a:gd name="T1" fmla="*/ 143 h 232"/>
                <a:gd name="T2" fmla="*/ 64 w 147"/>
                <a:gd name="T3" fmla="*/ 109 h 232"/>
                <a:gd name="T4" fmla="*/ 75 w 147"/>
                <a:gd name="T5" fmla="*/ 82 h 232"/>
                <a:gd name="T6" fmla="*/ 84 w 147"/>
                <a:gd name="T7" fmla="*/ 64 h 232"/>
                <a:gd name="T8" fmla="*/ 81 w 147"/>
                <a:gd name="T9" fmla="*/ 55 h 232"/>
                <a:gd name="T10" fmla="*/ 84 w 147"/>
                <a:gd name="T11" fmla="*/ 37 h 232"/>
                <a:gd name="T12" fmla="*/ 42 w 147"/>
                <a:gd name="T13" fmla="*/ 0 h 232"/>
                <a:gd name="T14" fmla="*/ 1 w 147"/>
                <a:gd name="T15" fmla="*/ 37 h 232"/>
                <a:gd name="T16" fmla="*/ 4 w 147"/>
                <a:gd name="T17" fmla="*/ 55 h 232"/>
                <a:gd name="T18" fmla="*/ 0 w 147"/>
                <a:gd name="T19" fmla="*/ 64 h 232"/>
                <a:gd name="T20" fmla="*/ 10 w 147"/>
                <a:gd name="T21" fmla="*/ 82 h 232"/>
                <a:gd name="T22" fmla="*/ 21 w 147"/>
                <a:gd name="T23" fmla="*/ 109 h 232"/>
                <a:gd name="T24" fmla="*/ 7 w 147"/>
                <a:gd name="T25" fmla="*/ 134 h 232"/>
                <a:gd name="T26" fmla="*/ 70 w 147"/>
                <a:gd name="T27" fmla="*/ 187 h 232"/>
                <a:gd name="T28" fmla="*/ 70 w 147"/>
                <a:gd name="T29" fmla="*/ 232 h 232"/>
                <a:gd name="T30" fmla="*/ 147 w 147"/>
                <a:gd name="T31" fmla="*/ 232 h 232"/>
                <a:gd name="T32" fmla="*/ 142 w 147"/>
                <a:gd name="T33" fmla="*/ 168 h 232"/>
                <a:gd name="T34" fmla="*/ 97 w 147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7" h="232">
                  <a:moveTo>
                    <a:pt x="97" y="143"/>
                  </a:moveTo>
                  <a:cubicBezTo>
                    <a:pt x="72" y="133"/>
                    <a:pt x="64" y="126"/>
                    <a:pt x="64" y="109"/>
                  </a:cubicBezTo>
                  <a:cubicBezTo>
                    <a:pt x="64" y="98"/>
                    <a:pt x="72" y="101"/>
                    <a:pt x="75" y="82"/>
                  </a:cubicBezTo>
                  <a:cubicBezTo>
                    <a:pt x="76" y="74"/>
                    <a:pt x="84" y="82"/>
                    <a:pt x="84" y="64"/>
                  </a:cubicBezTo>
                  <a:cubicBezTo>
                    <a:pt x="84" y="57"/>
                    <a:pt x="81" y="55"/>
                    <a:pt x="81" y="55"/>
                  </a:cubicBezTo>
                  <a:cubicBezTo>
                    <a:pt x="81" y="55"/>
                    <a:pt x="83" y="44"/>
                    <a:pt x="84" y="37"/>
                  </a:cubicBezTo>
                  <a:cubicBezTo>
                    <a:pt x="84" y="27"/>
                    <a:pt x="78" y="0"/>
                    <a:pt x="42" y="0"/>
                  </a:cubicBezTo>
                  <a:cubicBezTo>
                    <a:pt x="8" y="0"/>
                    <a:pt x="0" y="27"/>
                    <a:pt x="1" y="37"/>
                  </a:cubicBezTo>
                  <a:cubicBezTo>
                    <a:pt x="2" y="44"/>
                    <a:pt x="4" y="55"/>
                    <a:pt x="4" y="55"/>
                  </a:cubicBezTo>
                  <a:cubicBezTo>
                    <a:pt x="4" y="55"/>
                    <a:pt x="0" y="57"/>
                    <a:pt x="0" y="64"/>
                  </a:cubicBezTo>
                  <a:cubicBezTo>
                    <a:pt x="2" y="82"/>
                    <a:pt x="8" y="74"/>
                    <a:pt x="10" y="82"/>
                  </a:cubicBezTo>
                  <a:cubicBezTo>
                    <a:pt x="13" y="101"/>
                    <a:pt x="21" y="98"/>
                    <a:pt x="21" y="109"/>
                  </a:cubicBezTo>
                  <a:cubicBezTo>
                    <a:pt x="21" y="120"/>
                    <a:pt x="17" y="128"/>
                    <a:pt x="7" y="134"/>
                  </a:cubicBezTo>
                  <a:cubicBezTo>
                    <a:pt x="62" y="159"/>
                    <a:pt x="70" y="164"/>
                    <a:pt x="70" y="187"/>
                  </a:cubicBezTo>
                  <a:cubicBezTo>
                    <a:pt x="70" y="232"/>
                    <a:pt x="70" y="232"/>
                    <a:pt x="70" y="232"/>
                  </a:cubicBezTo>
                  <a:cubicBezTo>
                    <a:pt x="147" y="232"/>
                    <a:pt x="147" y="232"/>
                    <a:pt x="147" y="232"/>
                  </a:cubicBezTo>
                  <a:cubicBezTo>
                    <a:pt x="147" y="232"/>
                    <a:pt x="146" y="174"/>
                    <a:pt x="142" y="168"/>
                  </a:cubicBezTo>
                  <a:cubicBezTo>
                    <a:pt x="137" y="159"/>
                    <a:pt x="123" y="153"/>
                    <a:pt x="97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06C42A1D-4514-4036-9481-9783B61B6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815" y="2407950"/>
              <a:ext cx="550863" cy="879476"/>
            </a:xfrm>
            <a:custGeom>
              <a:avLst/>
              <a:gdLst>
                <a:gd name="T0" fmla="*/ 50 w 146"/>
                <a:gd name="T1" fmla="*/ 143 h 232"/>
                <a:gd name="T2" fmla="*/ 83 w 146"/>
                <a:gd name="T3" fmla="*/ 109 h 232"/>
                <a:gd name="T4" fmla="*/ 72 w 146"/>
                <a:gd name="T5" fmla="*/ 82 h 232"/>
                <a:gd name="T6" fmla="*/ 62 w 146"/>
                <a:gd name="T7" fmla="*/ 64 h 232"/>
                <a:gd name="T8" fmla="*/ 66 w 146"/>
                <a:gd name="T9" fmla="*/ 55 h 232"/>
                <a:gd name="T10" fmla="*/ 63 w 146"/>
                <a:gd name="T11" fmla="*/ 37 h 232"/>
                <a:gd name="T12" fmla="*/ 104 w 146"/>
                <a:gd name="T13" fmla="*/ 0 h 232"/>
                <a:gd name="T14" fmla="*/ 146 w 146"/>
                <a:gd name="T15" fmla="*/ 37 h 232"/>
                <a:gd name="T16" fmla="*/ 142 w 146"/>
                <a:gd name="T17" fmla="*/ 55 h 232"/>
                <a:gd name="T18" fmla="*/ 146 w 146"/>
                <a:gd name="T19" fmla="*/ 64 h 232"/>
                <a:gd name="T20" fmla="*/ 137 w 146"/>
                <a:gd name="T21" fmla="*/ 82 h 232"/>
                <a:gd name="T22" fmla="*/ 126 w 146"/>
                <a:gd name="T23" fmla="*/ 109 h 232"/>
                <a:gd name="T24" fmla="*/ 140 w 146"/>
                <a:gd name="T25" fmla="*/ 134 h 232"/>
                <a:gd name="T26" fmla="*/ 77 w 146"/>
                <a:gd name="T27" fmla="*/ 187 h 232"/>
                <a:gd name="T28" fmla="*/ 77 w 146"/>
                <a:gd name="T29" fmla="*/ 232 h 232"/>
                <a:gd name="T30" fmla="*/ 0 w 146"/>
                <a:gd name="T31" fmla="*/ 232 h 232"/>
                <a:gd name="T32" fmla="*/ 5 w 146"/>
                <a:gd name="T33" fmla="*/ 168 h 232"/>
                <a:gd name="T34" fmla="*/ 50 w 146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6" h="232">
                  <a:moveTo>
                    <a:pt x="50" y="143"/>
                  </a:moveTo>
                  <a:cubicBezTo>
                    <a:pt x="75" y="133"/>
                    <a:pt x="83" y="126"/>
                    <a:pt x="83" y="109"/>
                  </a:cubicBezTo>
                  <a:cubicBezTo>
                    <a:pt x="83" y="98"/>
                    <a:pt x="75" y="101"/>
                    <a:pt x="72" y="82"/>
                  </a:cubicBezTo>
                  <a:cubicBezTo>
                    <a:pt x="70" y="74"/>
                    <a:pt x="63" y="82"/>
                    <a:pt x="62" y="64"/>
                  </a:cubicBezTo>
                  <a:cubicBezTo>
                    <a:pt x="62" y="57"/>
                    <a:pt x="66" y="55"/>
                    <a:pt x="66" y="55"/>
                  </a:cubicBezTo>
                  <a:cubicBezTo>
                    <a:pt x="66" y="55"/>
                    <a:pt x="64" y="44"/>
                    <a:pt x="63" y="37"/>
                  </a:cubicBezTo>
                  <a:cubicBezTo>
                    <a:pt x="62" y="27"/>
                    <a:pt x="69" y="0"/>
                    <a:pt x="104" y="0"/>
                  </a:cubicBezTo>
                  <a:cubicBezTo>
                    <a:pt x="139" y="0"/>
                    <a:pt x="146" y="27"/>
                    <a:pt x="146" y="37"/>
                  </a:cubicBezTo>
                  <a:cubicBezTo>
                    <a:pt x="145" y="44"/>
                    <a:pt x="142" y="55"/>
                    <a:pt x="142" y="55"/>
                  </a:cubicBezTo>
                  <a:cubicBezTo>
                    <a:pt x="142" y="55"/>
                    <a:pt x="146" y="57"/>
                    <a:pt x="146" y="64"/>
                  </a:cubicBezTo>
                  <a:cubicBezTo>
                    <a:pt x="145" y="82"/>
                    <a:pt x="138" y="74"/>
                    <a:pt x="137" y="82"/>
                  </a:cubicBezTo>
                  <a:cubicBezTo>
                    <a:pt x="134" y="101"/>
                    <a:pt x="126" y="98"/>
                    <a:pt x="126" y="109"/>
                  </a:cubicBezTo>
                  <a:cubicBezTo>
                    <a:pt x="126" y="120"/>
                    <a:pt x="130" y="128"/>
                    <a:pt x="140" y="134"/>
                  </a:cubicBezTo>
                  <a:cubicBezTo>
                    <a:pt x="85" y="159"/>
                    <a:pt x="77" y="164"/>
                    <a:pt x="77" y="187"/>
                  </a:cubicBezTo>
                  <a:cubicBezTo>
                    <a:pt x="77" y="232"/>
                    <a:pt x="77" y="232"/>
                    <a:pt x="77" y="232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0" y="232"/>
                    <a:pt x="1" y="174"/>
                    <a:pt x="5" y="168"/>
                  </a:cubicBezTo>
                  <a:cubicBezTo>
                    <a:pt x="10" y="159"/>
                    <a:pt x="24" y="153"/>
                    <a:pt x="50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56" name="Graphic 55" descr="Coins">
            <a:extLst>
              <a:ext uri="{FF2B5EF4-FFF2-40B4-BE49-F238E27FC236}">
                <a16:creationId xmlns:a16="http://schemas.microsoft.com/office/drawing/2014/main" id="{6B14991D-AAE1-4BC5-BDBD-CA863701FD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3807777"/>
            <a:ext cx="323935" cy="323935"/>
          </a:xfrm>
          <a:prstGeom prst="rect">
            <a:avLst/>
          </a:prstGeom>
        </p:spPr>
      </p:pic>
      <p:pic>
        <p:nvPicPr>
          <p:cNvPr id="1026" name="Picture 6">
            <a:extLst>
              <a:ext uri="{FF2B5EF4-FFF2-40B4-BE49-F238E27FC236}">
                <a16:creationId xmlns:a16="http://schemas.microsoft.com/office/drawing/2014/main" id="{8CB9A724-BFBA-494E-97DD-48D21D791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251" y="2549828"/>
            <a:ext cx="2676213" cy="1189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01F376-E767-499E-862A-6DF0D1B0E2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5491" y="2645236"/>
            <a:ext cx="1785630" cy="10296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C32E5B-91AD-4D18-9A51-4EC024912D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3302" y="4131712"/>
            <a:ext cx="603910" cy="10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941837"/>
      </p:ext>
    </p:extLst>
  </p:cSld>
  <p:clrMapOvr>
    <a:masterClrMapping/>
  </p:clrMapOvr>
</p:sld>
</file>

<file path=ppt/theme/theme1.xml><?xml version="1.0" encoding="utf-8"?>
<a:theme xmlns:a="http://schemas.openxmlformats.org/drawingml/2006/main" name="2019 BOD">
  <a:themeElements>
    <a:clrScheme name="Waters 2019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</a:spPr>
      <a:bodyPr wrap="square" rtlCol="0" anchor="ctr">
        <a:noAutofit/>
      </a:bodyPr>
      <a:lstStyle>
        <a:defPPr algn="ctr">
          <a:buClr>
            <a:schemeClr val="accent1"/>
          </a:buClr>
          <a:defRPr sz="1600" dirty="0" err="1" smtClean="0">
            <a:solidFill>
              <a:schemeClr val="bg1"/>
            </a:solidFill>
          </a:defRPr>
        </a:defPPr>
      </a:lstStyle>
    </a:spDef>
    <a:txDef>
      <a:spPr/>
      <a:bodyPr wrap="square" rtlCol="0">
        <a:spAutoFit/>
      </a:bodyPr>
      <a:lstStyle>
        <a:defPPr marL="174625" indent="-174625" algn="l">
          <a:spcBef>
            <a:spcPts val="600"/>
          </a:spcBef>
          <a:buClr>
            <a:schemeClr val="accent1"/>
          </a:buClr>
          <a:buFont typeface="Wingdings" panose="05000000000000000000" pitchFamily="2" charset="2"/>
          <a:buChar char="§"/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21 WAT template_plexus_INTERNAL" id="{4CE1DC0B-3521-E647-850E-E7C592F95746}" vid="{A1E0EE03-1A23-2846-8E3E-B40ABD079C3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4" ma:contentTypeDescription="Create a new document." ma:contentTypeScope="" ma:versionID="eca115ed2d900d4e2e056fe88d9412bf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9b7c10de166c5bd57fb7cc15ff6240f2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53F415-A3EF-4C58-97FC-9EF66FD4D40D}">
  <ds:schemaRefs>
    <ds:schemaRef ds:uri="aea9ea73-34d9-45e8-acbb-0ab804ccd4f6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elements/1.1/"/>
    <ds:schemaRef ds:uri="5ca6415a-0c97-4c39-b3bb-ffce26572dde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49B9027-1E47-4AE0-9515-B37E743487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EF7768-C47A-4388-98F2-DBB24E0AA1F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TM02900720[[fn=Integral]]</Template>
  <TotalTime>1110</TotalTime>
  <Words>612</Words>
  <Application>Microsoft Office PowerPoint</Application>
  <PresentationFormat>On-screen Show (16:9)</PresentationFormat>
  <Paragraphs>86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Courier New</vt:lpstr>
      <vt:lpstr>Verdana</vt:lpstr>
      <vt:lpstr>Wingdings</vt:lpstr>
      <vt:lpstr>2019 BOD</vt:lpstr>
      <vt:lpstr>Luo HuaZhen</vt:lpstr>
      <vt:lpstr>PDA FPY improvement @Flex</vt:lpstr>
      <vt:lpstr>CPSM Testers Upgrade @Venture</vt:lpstr>
      <vt:lpstr>Additional TUV programming station TE82964-2 @Flex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Kwan Hong Min</dc:title>
  <dc:creator>Hong Min Kwan</dc:creator>
  <cp:lastModifiedBy>HuaZhen Luo</cp:lastModifiedBy>
  <cp:revision>67</cp:revision>
  <dcterms:created xsi:type="dcterms:W3CDTF">2021-06-22T01:17:34Z</dcterms:created>
  <dcterms:modified xsi:type="dcterms:W3CDTF">2021-07-06T03:26:08Z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