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845" r:id="rId2"/>
    <p:sldId id="308" r:id="rId3"/>
    <p:sldId id="2840" r:id="rId4"/>
    <p:sldId id="2843" r:id="rId5"/>
  </p:sldIdLst>
  <p:sldSz cx="9144000" cy="5143500" type="screen16x9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29" userDrawn="1">
          <p15:clr>
            <a:srgbClr val="A4A3A4"/>
          </p15:clr>
        </p15:guide>
        <p15:guide id="3" orient="horz" pos="780" userDrawn="1">
          <p15:clr>
            <a:srgbClr val="A4A3A4"/>
          </p15:clr>
        </p15:guide>
        <p15:guide id="4" pos="5544" userDrawn="1">
          <p15:clr>
            <a:srgbClr val="A4A3A4"/>
          </p15:clr>
        </p15:guide>
        <p15:guide id="5" orient="horz" pos="30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ane Diehl" initials="DD" lastIdx="4" clrIdx="0"/>
  <p:cmAuthor id="2" name="NINA MONEY" initials="NM" lastIdx="2" clrIdx="1">
    <p:extLst>
      <p:ext uri="{19B8F6BF-5375-455C-9EA6-DF929625EA0E}">
        <p15:presenceInfo xmlns:p15="http://schemas.microsoft.com/office/powerpoint/2012/main" userId="c81e4bb8776f574d" providerId="Windows Live"/>
      </p:ext>
    </p:extLst>
  </p:cmAuthor>
  <p:cmAuthor id="3" name="Hong Min Kwan" initials="HMK" lastIdx="3" clrIdx="2">
    <p:extLst>
      <p:ext uri="{19B8F6BF-5375-455C-9EA6-DF929625EA0E}">
        <p15:presenceInfo xmlns:p15="http://schemas.microsoft.com/office/powerpoint/2012/main" userId="S::Hong_Min_Kwan@waters.com::cc40f92d-9703-4699-be13-de5e16ab3d5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C633"/>
    <a:srgbClr val="0077BB"/>
    <a:srgbClr val="D1D6DD"/>
    <a:srgbClr val="85ADEB"/>
    <a:srgbClr val="00598C"/>
    <a:srgbClr val="ADC9F1"/>
    <a:srgbClr val="3377DD"/>
    <a:srgbClr val="BEE8FF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6463" autoAdjust="0"/>
  </p:normalViewPr>
  <p:slideViewPr>
    <p:cSldViewPr snapToGrid="0">
      <p:cViewPr varScale="1">
        <p:scale>
          <a:sx n="95" d="100"/>
          <a:sy n="95" d="100"/>
        </p:scale>
        <p:origin x="690" y="84"/>
      </p:cViewPr>
      <p:guideLst>
        <p:guide pos="129"/>
        <p:guide orient="horz" pos="780"/>
        <p:guide pos="5544"/>
        <p:guide orient="horz" pos="30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9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06-22T14:46:58.233" idx="1">
    <p:pos x="5403" y="476"/>
    <p:text>Find the history from Alex</p:text>
    <p:extLst>
      <p:ext uri="{C676402C-5697-4E1C-873F-D02D1690AC5C}">
        <p15:threadingInfo xmlns:p15="http://schemas.microsoft.com/office/powerpoint/2012/main" timeZoneBias="-480"/>
      </p:ext>
    </p:extLst>
  </p:cm>
  <p:cm authorId="3" dt="2021-06-22T14:47:10.739" idx="2">
    <p:pos x="3480" y="2873"/>
    <p:text>Find scrap cost avoidance</p:text>
    <p:extLst>
      <p:ext uri="{C676402C-5697-4E1C-873F-D02D1690AC5C}">
        <p15:threadingInfo xmlns:p15="http://schemas.microsoft.com/office/powerpoint/2012/main" timeZoneBias="-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1-06-22T14:46:58.233" idx="1">
    <p:pos x="5403" y="476"/>
    <p:text>Find the history from Alex</p:text>
    <p:extLst>
      <p:ext uri="{C676402C-5697-4E1C-873F-D02D1690AC5C}">
        <p15:threadingInfo xmlns:p15="http://schemas.microsoft.com/office/powerpoint/2012/main" timeZoneBias="-480"/>
      </p:ext>
    </p:extLst>
  </p:cm>
  <p:cm authorId="3" dt="2021-06-22T14:47:10.739" idx="2">
    <p:pos x="3480" y="2873"/>
    <p:text>Find scrap cost avoidance</p:text>
    <p:extLst>
      <p:ext uri="{C676402C-5697-4E1C-873F-D02D1690AC5C}">
        <p15:threadingInfo xmlns:p15="http://schemas.microsoft.com/office/powerpoint/2012/main" timeZoneBias="-4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195021-7E3F-4888-8C1D-874A6B3B9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4B8CD-D38E-4560-AA47-1F28BD4C7F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40DA05D9-78C8-4543-AB73-B9F862FA784E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574C2-5832-48F5-9776-9350215056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8024F-F5D5-494B-9207-EE1DF8D645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F30EFA99-65E7-41E7-8A6F-4F9D891EF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28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3" tIns="48317" rIns="96633" bIns="48317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33" tIns="48317" rIns="96633" bIns="48317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C91A064F-33E0-4317-A6E1-814FBD38D0E1}" type="datetimeFigureOut">
              <a:rPr lang="en-US" smtClean="0"/>
              <a:pPr/>
              <a:t>7/4/2021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3" tIns="48317" rIns="96633" bIns="4831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33" tIns="48317" rIns="96633" bIns="48317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3" tIns="48317" rIns="96633" bIns="48317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3" tIns="48317" rIns="96633" bIns="48317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1CD6DE97-74DD-42AC-89FF-80E0A8D5D8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0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573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</a:endParaRPr>
          </a:p>
        </p:txBody>
      </p:sp>
      <p:pic>
        <p:nvPicPr>
          <p:cNvPr id="231" name="Picture 230">
            <a:extLst>
              <a:ext uri="{FF2B5EF4-FFF2-40B4-BE49-F238E27FC236}">
                <a16:creationId xmlns:a16="http://schemas.microsoft.com/office/drawing/2014/main" id="{36F7889D-7C02-204A-B06E-723C83F97E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0"/>
            <a:ext cx="9144000" cy="4581221"/>
          </a:xfrm>
          <a:prstGeom prst="rect">
            <a:avLst/>
          </a:prstGeom>
        </p:spPr>
      </p:pic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5168" y="357154"/>
            <a:ext cx="1559384" cy="392126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14" y="3095483"/>
            <a:ext cx="7418088" cy="409249"/>
          </a:xfrm>
          <a:prstGeom prst="rect">
            <a:avLst/>
          </a:prstGeom>
        </p:spPr>
        <p:txBody>
          <a:bodyPr anchor="t"/>
          <a:lstStyle>
            <a:lvl1pPr>
              <a:defRPr sz="2000" b="1">
                <a:solidFill>
                  <a:srgbClr val="0077BB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2914" y="3400541"/>
            <a:ext cx="7418088" cy="407987"/>
          </a:xfrm>
        </p:spPr>
        <p:txBody>
          <a:bodyPr anchor="t"/>
          <a:lstStyle>
            <a:lvl1pPr marL="0" indent="0">
              <a:buNone/>
              <a:defRPr sz="1600" i="1">
                <a:solidFill>
                  <a:srgbClr val="0077BB"/>
                </a:solidFill>
                <a:effectLst/>
              </a:defRPr>
            </a:lvl1pPr>
            <a:lvl2pPr marL="233357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3837" y="2092877"/>
            <a:ext cx="6509743" cy="577946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9480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F40AF47-D254-4AB3-97D6-9CF50931AE8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1763" y="854928"/>
            <a:ext cx="8880475" cy="40742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6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763" y="1070517"/>
            <a:ext cx="8880473" cy="3828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B9856D-0B0C-475A-B562-E8F3B52EC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line">
            <a:extLst>
              <a:ext uri="{FF2B5EF4-FFF2-40B4-BE49-F238E27FC236}">
                <a16:creationId xmlns:a16="http://schemas.microsoft.com/office/drawing/2014/main" id="{E1C7F3DC-E045-438A-9BF9-DA18662911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762417"/>
            <a:ext cx="8880473" cy="247475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633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763" y="853766"/>
            <a:ext cx="4383087" cy="4009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853766"/>
            <a:ext cx="4383087" cy="40092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83688F9-577C-452E-B807-7D885B4BE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1234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line">
            <a:extLst>
              <a:ext uri="{FF2B5EF4-FFF2-40B4-BE49-F238E27FC236}">
                <a16:creationId xmlns:a16="http://schemas.microsoft.com/office/drawing/2014/main" id="{E47F3159-55CD-4C22-A390-FF1F3DD8A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763" y="762418"/>
            <a:ext cx="8685211" cy="25601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2180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513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 userDrawn="1"/>
        </p:nvSpPr>
        <p:spPr>
          <a:xfrm>
            <a:off x="3071242" y="1835626"/>
            <a:ext cx="6072758" cy="109728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</a:endParaRP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 userDrawn="1"/>
        </p:nvSpPr>
        <p:spPr>
          <a:xfrm>
            <a:off x="0" y="1835626"/>
            <a:ext cx="3129366" cy="10972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rgbClr val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54538C-779B-9840-9DD6-407EB33A6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3" r="59268"/>
          <a:stretch/>
        </p:blipFill>
        <p:spPr>
          <a:xfrm>
            <a:off x="0" y="-1"/>
            <a:ext cx="9144000" cy="4581221"/>
          </a:xfrm>
          <a:prstGeom prst="rect">
            <a:avLst/>
          </a:prstGeom>
        </p:spPr>
      </p:pic>
      <p:pic>
        <p:nvPicPr>
          <p:cNvPr id="464" name="Picture 463">
            <a:extLst>
              <a:ext uri="{FF2B5EF4-FFF2-40B4-BE49-F238E27FC236}">
                <a16:creationId xmlns:a16="http://schemas.microsoft.com/office/drawing/2014/main" id="{17E3FD0F-6FC9-4FDD-8F20-15E050EA01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8378" y="2064568"/>
            <a:ext cx="2167576" cy="54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5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14BCD14C-ED9E-4149-BB9E-6A041204FE3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20" y="390483"/>
            <a:ext cx="1072816" cy="2586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D982F7-07EF-4B7E-AAEB-0185463EC0C1}"/>
              </a:ext>
            </a:extLst>
          </p:cNvPr>
          <p:cNvSpPr/>
          <p:nvPr userDrawn="1"/>
        </p:nvSpPr>
        <p:spPr bwMode="auto">
          <a:xfrm>
            <a:off x="0" y="4935649"/>
            <a:ext cx="9144000" cy="2095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C8563FD2-A7BF-4F72-940D-E4B702B8DEF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63000" y="4940397"/>
            <a:ext cx="320921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 </a:t>
            </a:r>
            <a:fld id="{1DC86048-271D-4142-A41A-6A8CAD4046AD}" type="slidenum">
              <a:rPr lang="en-US" sz="70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 dirty="0">
              <a:solidFill>
                <a:schemeClr val="tx2">
                  <a:lumMod val="40000"/>
                  <a:lumOff val="60000"/>
                </a:schemeClr>
              </a:solidFill>
              <a:latin typeface="+mj-lt"/>
              <a:ea typeface="Arial Unicode MS" panose="020B0604020202020204" pitchFamily="34" charset="-128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532EAF0E-5C80-47FE-AEAE-4FE2372D3B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5960" y="4940397"/>
            <a:ext cx="1253869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</a:rPr>
              <a:t>©2021 Waters Corporation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763" y="287938"/>
            <a:ext cx="8264697" cy="47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763" y="855016"/>
            <a:ext cx="8880473" cy="4084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31AF28-1FBE-2944-8CB4-9A22AE1925D9}"/>
              </a:ext>
            </a:extLst>
          </p:cNvPr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gradFill flip="none" rotWithShape="1">
            <a:gsLst>
              <a:gs pos="50000">
                <a:schemeClr val="accent1">
                  <a:lumMod val="0"/>
                  <a:lumOff val="100000"/>
                </a:schemeClr>
              </a:gs>
              <a:gs pos="100000">
                <a:srgbClr val="0077BB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dirty="0" err="1">
              <a:solidFill>
                <a:schemeClr val="bg1"/>
              </a:solidFill>
            </a:endParaRPr>
          </a:p>
        </p:txBody>
      </p:sp>
      <p:pic>
        <p:nvPicPr>
          <p:cNvPr id="16" name="Picture 15" descr="corner plexus">
            <a:extLst>
              <a:ext uri="{FF2B5EF4-FFF2-40B4-BE49-F238E27FC236}">
                <a16:creationId xmlns:a16="http://schemas.microsoft.com/office/drawing/2014/main" id="{5C318232-6B64-4D4F-A226-F105638B5E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25" r="13500" b="36626"/>
          <a:stretch/>
        </p:blipFill>
        <p:spPr>
          <a:xfrm>
            <a:off x="6567472" y="0"/>
            <a:ext cx="2576528" cy="228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1A3B1CF-3F77-8C4A-853D-F1ED529117AC}"/>
              </a:ext>
            </a:extLst>
          </p:cNvPr>
          <p:cNvSpPr txBox="1"/>
          <p:nvPr userDrawn="1"/>
        </p:nvSpPr>
        <p:spPr>
          <a:xfrm>
            <a:off x="3828848" y="4932702"/>
            <a:ext cx="14863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dirty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Arial Unicode MS" panose="020B0604020202020204" pitchFamily="34" charset="-128"/>
                <a:cs typeface="Arial"/>
              </a:rPr>
              <a:t>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1147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62" r:id="rId2"/>
    <p:sldLayoutId id="2147483671" r:id="rId3"/>
    <p:sldLayoutId id="2147483664" r:id="rId4"/>
    <p:sldLayoutId id="2147483672" r:id="rId5"/>
    <p:sldLayoutId id="2147483666" r:id="rId6"/>
    <p:sldLayoutId id="2147483668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39725" indent="-1666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81013" indent="-141288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90000"/>
        <a:buFont typeface="Courier New" panose="02070309020205020404" pitchFamily="49" charset="0"/>
        <a:buChar char="o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3725" indent="-112713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41363" indent="-1270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comments" Target="../comments/commen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svg"/><Relationship Id="rId3" Type="http://schemas.openxmlformats.org/officeDocument/2006/relationships/image" Target="../media/image7.svg"/><Relationship Id="rId7" Type="http://schemas.openxmlformats.org/officeDocument/2006/relationships/image" Target="../media/image14.svg"/><Relationship Id="rId12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9.svg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2BE38872-2220-4BDD-9C9C-26A7D31D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US" dirty="0"/>
              <a:t>TEMPLATE [TEXT]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D991A9-3CA8-443B-95D2-96EFD69C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97251"/>
              </p:ext>
            </p:extLst>
          </p:nvPr>
        </p:nvGraphicFramePr>
        <p:xfrm>
          <a:off x="0" y="762419"/>
          <a:ext cx="9144003" cy="4347865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59543">
                  <a:extLst>
                    <a:ext uri="{9D8B030D-6E8A-4147-A177-3AD203B41FA5}">
                      <a16:colId xmlns:a16="http://schemas.microsoft.com/office/drawing/2014/main" val="4021554047"/>
                    </a:ext>
                  </a:extLst>
                </a:gridCol>
                <a:gridCol w="329172">
                  <a:extLst>
                    <a:ext uri="{9D8B030D-6E8A-4147-A177-3AD203B41FA5}">
                      <a16:colId xmlns:a16="http://schemas.microsoft.com/office/drawing/2014/main" val="361970908"/>
                    </a:ext>
                  </a:extLst>
                </a:gridCol>
                <a:gridCol w="519914">
                  <a:extLst>
                    <a:ext uri="{9D8B030D-6E8A-4147-A177-3AD203B41FA5}">
                      <a16:colId xmlns:a16="http://schemas.microsoft.com/office/drawing/2014/main" val="3640390935"/>
                    </a:ext>
                  </a:extLst>
                </a:gridCol>
                <a:gridCol w="1183821">
                  <a:extLst>
                    <a:ext uri="{9D8B030D-6E8A-4147-A177-3AD203B41FA5}">
                      <a16:colId xmlns:a16="http://schemas.microsoft.com/office/drawing/2014/main" val="1406606554"/>
                    </a:ext>
                  </a:extLst>
                </a:gridCol>
                <a:gridCol w="1116693">
                  <a:extLst>
                    <a:ext uri="{9D8B030D-6E8A-4147-A177-3AD203B41FA5}">
                      <a16:colId xmlns:a16="http://schemas.microsoft.com/office/drawing/2014/main" val="3124781441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120975500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30109713"/>
                    </a:ext>
                  </a:extLst>
                </a:gridCol>
                <a:gridCol w="1117601">
                  <a:extLst>
                    <a:ext uri="{9D8B030D-6E8A-4147-A177-3AD203B41FA5}">
                      <a16:colId xmlns:a16="http://schemas.microsoft.com/office/drawing/2014/main" val="45723046"/>
                    </a:ext>
                  </a:extLst>
                </a:gridCol>
                <a:gridCol w="299290">
                  <a:extLst>
                    <a:ext uri="{9D8B030D-6E8A-4147-A177-3AD203B41FA5}">
                      <a16:colId xmlns:a16="http://schemas.microsoft.com/office/drawing/2014/main" val="1705308079"/>
                    </a:ext>
                  </a:extLst>
                </a:gridCol>
                <a:gridCol w="2748712">
                  <a:extLst>
                    <a:ext uri="{9D8B030D-6E8A-4147-A177-3AD203B41FA5}">
                      <a16:colId xmlns:a16="http://schemas.microsoft.com/office/drawing/2014/main" val="3902501650"/>
                    </a:ext>
                  </a:extLst>
                </a:gridCol>
              </a:tblGrid>
              <a:tr h="1040382">
                <a:tc gridSpan="2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Problem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[TEXT]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Issue Background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[TEXT]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34914"/>
                  </a:ext>
                </a:extLst>
              </a:tr>
              <a:tr h="257483"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Signal Identified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Short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Long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65673"/>
                  </a:ext>
                </a:extLst>
              </a:tr>
              <a:tr h="1759594"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[TEXT]</a:t>
                      </a:r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r>
                        <a:rPr lang="en-US" sz="1000" dirty="0"/>
                        <a:t>[GRAPH/TABLE/PICTURE]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[TEXT]</a:t>
                      </a:r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r>
                        <a:rPr lang="en-US" sz="1000" dirty="0"/>
                        <a:t>[GRAPH/TABLE/PICTURE]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dirty="0"/>
                        <a:t>[TEXT]</a:t>
                      </a:r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endParaRPr lang="en-US" sz="1000" dirty="0"/>
                    </a:p>
                    <a:p>
                      <a:r>
                        <a:rPr lang="en-US" sz="1000" dirty="0"/>
                        <a:t>[GRAPH/TABLE/PICTURE]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70847"/>
                  </a:ext>
                </a:extLst>
              </a:tr>
              <a:tr h="265893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Project Team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b="1" dirty="0"/>
                        <a:t>Gains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SG" sz="1200" b="1" dirty="0"/>
                        <a:t>Gains</a:t>
                      </a:r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2008"/>
                  </a:ext>
                </a:extLst>
              </a:tr>
              <a:tr h="999249">
                <a:tc gridSpan="3">
                  <a:txBody>
                    <a:bodyPr/>
                    <a:lstStyle/>
                    <a:p>
                      <a:r>
                        <a:rPr lang="en-SG" sz="1000" b="1" dirty="0"/>
                        <a:t>Singapore</a:t>
                      </a:r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b="1" dirty="0"/>
                        <a:t>[OVERSEA SITE]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000" b="1" dirty="0">
                          <a:solidFill>
                            <a:schemeClr val="tx1"/>
                          </a:solidFill>
                        </a:rPr>
                        <a:t>[TEXT]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dirty="0"/>
                        <a:t>48K pcs</a:t>
                      </a:r>
                    </a:p>
                    <a:p>
                      <a:r>
                        <a:rPr lang="en-SG" sz="1000" dirty="0"/>
                        <a:t>Scrap avoidance in ferrules &amp; post staked tubes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38985"/>
                  </a:ext>
                </a:extLst>
              </a:tr>
            </a:tbl>
          </a:graphicData>
        </a:graphic>
      </p:graphicFrame>
      <p:grpSp>
        <p:nvGrpSpPr>
          <p:cNvPr id="16" name="Gruppieren 112">
            <a:extLst>
              <a:ext uri="{FF2B5EF4-FFF2-40B4-BE49-F238E27FC236}">
                <a16:creationId xmlns:a16="http://schemas.microsoft.com/office/drawing/2014/main" id="{AE831A39-09B4-485F-B643-BDC590126278}"/>
              </a:ext>
            </a:extLst>
          </p:cNvPr>
          <p:cNvGrpSpPr/>
          <p:nvPr/>
        </p:nvGrpSpPr>
        <p:grpSpPr bwMode="gray">
          <a:xfrm>
            <a:off x="757853" y="1164327"/>
            <a:ext cx="504212" cy="430763"/>
            <a:chOff x="1117601" y="5489575"/>
            <a:chExt cx="403225" cy="344487"/>
          </a:xfrm>
          <a:solidFill>
            <a:schemeClr val="accent1"/>
          </a:solidFill>
        </p:grpSpPr>
        <p:sp>
          <p:nvSpPr>
            <p:cNvPr id="18" name="Freeform 1189">
              <a:extLst>
                <a:ext uri="{FF2B5EF4-FFF2-40B4-BE49-F238E27FC236}">
                  <a16:creationId xmlns:a16="http://schemas.microsoft.com/office/drawing/2014/main" id="{21CE06CE-6341-463A-BCDF-19E3E0C95DBC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7601" y="5489575"/>
              <a:ext cx="336550" cy="344487"/>
            </a:xfrm>
            <a:custGeom>
              <a:avLst/>
              <a:gdLst>
                <a:gd name="T0" fmla="*/ 286 w 298"/>
                <a:gd name="T1" fmla="*/ 124 h 303"/>
                <a:gd name="T2" fmla="*/ 205 w 298"/>
                <a:gd name="T3" fmla="*/ 276 h 303"/>
                <a:gd name="T4" fmla="*/ 33 w 298"/>
                <a:gd name="T5" fmla="*/ 215 h 303"/>
                <a:gd name="T6" fmla="*/ 77 w 298"/>
                <a:gd name="T7" fmla="*/ 38 h 303"/>
                <a:gd name="T8" fmla="*/ 244 w 298"/>
                <a:gd name="T9" fmla="*/ 50 h 303"/>
                <a:gd name="T10" fmla="*/ 227 w 298"/>
                <a:gd name="T11" fmla="*/ 69 h 303"/>
                <a:gd name="T12" fmla="*/ 205 w 298"/>
                <a:gd name="T13" fmla="*/ 55 h 303"/>
                <a:gd name="T14" fmla="*/ 100 w 298"/>
                <a:gd name="T15" fmla="*/ 55 h 303"/>
                <a:gd name="T16" fmla="*/ 45 w 298"/>
                <a:gd name="T17" fmla="*/ 130 h 303"/>
                <a:gd name="T18" fmla="*/ 126 w 298"/>
                <a:gd name="T19" fmla="*/ 256 h 303"/>
                <a:gd name="T20" fmla="*/ 261 w 298"/>
                <a:gd name="T21" fmla="*/ 167 h 303"/>
                <a:gd name="T22" fmla="*/ 260 w 298"/>
                <a:gd name="T23" fmla="*/ 132 h 303"/>
                <a:gd name="T24" fmla="*/ 263 w 298"/>
                <a:gd name="T25" fmla="*/ 127 h 303"/>
                <a:gd name="T26" fmla="*/ 286 w 298"/>
                <a:gd name="T27" fmla="*/ 12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303">
                  <a:moveTo>
                    <a:pt x="286" y="124"/>
                  </a:moveTo>
                  <a:cubicBezTo>
                    <a:pt x="298" y="182"/>
                    <a:pt x="268" y="249"/>
                    <a:pt x="205" y="276"/>
                  </a:cubicBezTo>
                  <a:cubicBezTo>
                    <a:pt x="141" y="303"/>
                    <a:pt x="66" y="276"/>
                    <a:pt x="33" y="215"/>
                  </a:cubicBezTo>
                  <a:cubicBezTo>
                    <a:pt x="0" y="154"/>
                    <a:pt x="18" y="79"/>
                    <a:pt x="77" y="38"/>
                  </a:cubicBezTo>
                  <a:cubicBezTo>
                    <a:pt x="133" y="0"/>
                    <a:pt x="203" y="12"/>
                    <a:pt x="244" y="50"/>
                  </a:cubicBezTo>
                  <a:cubicBezTo>
                    <a:pt x="239" y="60"/>
                    <a:pt x="234" y="65"/>
                    <a:pt x="227" y="69"/>
                  </a:cubicBezTo>
                  <a:cubicBezTo>
                    <a:pt x="220" y="64"/>
                    <a:pt x="212" y="59"/>
                    <a:pt x="205" y="55"/>
                  </a:cubicBezTo>
                  <a:cubicBezTo>
                    <a:pt x="170" y="36"/>
                    <a:pt x="135" y="36"/>
                    <a:pt x="100" y="55"/>
                  </a:cubicBezTo>
                  <a:cubicBezTo>
                    <a:pt x="70" y="71"/>
                    <a:pt x="52" y="97"/>
                    <a:pt x="45" y="130"/>
                  </a:cubicBezTo>
                  <a:cubicBezTo>
                    <a:pt x="35" y="187"/>
                    <a:pt x="70" y="242"/>
                    <a:pt x="126" y="256"/>
                  </a:cubicBezTo>
                  <a:cubicBezTo>
                    <a:pt x="189" y="272"/>
                    <a:pt x="251" y="231"/>
                    <a:pt x="261" y="167"/>
                  </a:cubicBezTo>
                  <a:cubicBezTo>
                    <a:pt x="263" y="155"/>
                    <a:pt x="263" y="144"/>
                    <a:pt x="260" y="132"/>
                  </a:cubicBezTo>
                  <a:cubicBezTo>
                    <a:pt x="260" y="129"/>
                    <a:pt x="260" y="128"/>
                    <a:pt x="263" y="127"/>
                  </a:cubicBezTo>
                  <a:cubicBezTo>
                    <a:pt x="271" y="124"/>
                    <a:pt x="278" y="124"/>
                    <a:pt x="286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190">
              <a:extLst>
                <a:ext uri="{FF2B5EF4-FFF2-40B4-BE49-F238E27FC236}">
                  <a16:creationId xmlns:a16="http://schemas.microsoft.com/office/drawing/2014/main" id="{2DFB5358-FDF7-4970-B863-9227A5F0AA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713" y="5510213"/>
              <a:ext cx="265113" cy="185737"/>
            </a:xfrm>
            <a:custGeom>
              <a:avLst/>
              <a:gdLst>
                <a:gd name="T0" fmla="*/ 205 w 234"/>
                <a:gd name="T1" fmla="*/ 0 h 164"/>
                <a:gd name="T2" fmla="*/ 194 w 234"/>
                <a:gd name="T3" fmla="*/ 42 h 164"/>
                <a:gd name="T4" fmla="*/ 234 w 234"/>
                <a:gd name="T5" fmla="*/ 54 h 164"/>
                <a:gd name="T6" fmla="*/ 232 w 234"/>
                <a:gd name="T7" fmla="*/ 56 h 164"/>
                <a:gd name="T8" fmla="*/ 176 w 234"/>
                <a:gd name="T9" fmla="*/ 87 h 164"/>
                <a:gd name="T10" fmla="*/ 171 w 234"/>
                <a:gd name="T11" fmla="*/ 88 h 164"/>
                <a:gd name="T12" fmla="*/ 124 w 234"/>
                <a:gd name="T13" fmla="*/ 95 h 164"/>
                <a:gd name="T14" fmla="*/ 62 w 234"/>
                <a:gd name="T15" fmla="*/ 130 h 164"/>
                <a:gd name="T16" fmla="*/ 60 w 234"/>
                <a:gd name="T17" fmla="*/ 134 h 164"/>
                <a:gd name="T18" fmla="*/ 38 w 234"/>
                <a:gd name="T19" fmla="*/ 160 h 164"/>
                <a:gd name="T20" fmla="*/ 8 w 234"/>
                <a:gd name="T21" fmla="*/ 150 h 164"/>
                <a:gd name="T22" fmla="*/ 9 w 234"/>
                <a:gd name="T23" fmla="*/ 114 h 164"/>
                <a:gd name="T24" fmla="*/ 44 w 234"/>
                <a:gd name="T25" fmla="*/ 107 h 164"/>
                <a:gd name="T26" fmla="*/ 50 w 234"/>
                <a:gd name="T27" fmla="*/ 108 h 164"/>
                <a:gd name="T28" fmla="*/ 113 w 234"/>
                <a:gd name="T29" fmla="*/ 72 h 164"/>
                <a:gd name="T30" fmla="*/ 142 w 234"/>
                <a:gd name="T31" fmla="*/ 38 h 164"/>
                <a:gd name="T32" fmla="*/ 147 w 234"/>
                <a:gd name="T33" fmla="*/ 32 h 164"/>
                <a:gd name="T34" fmla="*/ 201 w 234"/>
                <a:gd name="T35" fmla="*/ 2 h 164"/>
                <a:gd name="T36" fmla="*/ 205 w 234"/>
                <a:gd name="T3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4" h="164">
                  <a:moveTo>
                    <a:pt x="205" y="0"/>
                  </a:moveTo>
                  <a:cubicBezTo>
                    <a:pt x="201" y="15"/>
                    <a:pt x="197" y="28"/>
                    <a:pt x="194" y="42"/>
                  </a:cubicBezTo>
                  <a:cubicBezTo>
                    <a:pt x="207" y="46"/>
                    <a:pt x="221" y="50"/>
                    <a:pt x="234" y="54"/>
                  </a:cubicBezTo>
                  <a:cubicBezTo>
                    <a:pt x="233" y="55"/>
                    <a:pt x="232" y="55"/>
                    <a:pt x="232" y="56"/>
                  </a:cubicBezTo>
                  <a:cubicBezTo>
                    <a:pt x="213" y="66"/>
                    <a:pt x="195" y="76"/>
                    <a:pt x="176" y="87"/>
                  </a:cubicBezTo>
                  <a:cubicBezTo>
                    <a:pt x="175" y="88"/>
                    <a:pt x="173" y="88"/>
                    <a:pt x="171" y="88"/>
                  </a:cubicBezTo>
                  <a:cubicBezTo>
                    <a:pt x="155" y="84"/>
                    <a:pt x="139" y="87"/>
                    <a:pt x="124" y="95"/>
                  </a:cubicBezTo>
                  <a:cubicBezTo>
                    <a:pt x="103" y="107"/>
                    <a:pt x="83" y="118"/>
                    <a:pt x="62" y="130"/>
                  </a:cubicBezTo>
                  <a:cubicBezTo>
                    <a:pt x="61" y="131"/>
                    <a:pt x="60" y="133"/>
                    <a:pt x="60" y="134"/>
                  </a:cubicBezTo>
                  <a:cubicBezTo>
                    <a:pt x="58" y="147"/>
                    <a:pt x="50" y="157"/>
                    <a:pt x="38" y="160"/>
                  </a:cubicBezTo>
                  <a:cubicBezTo>
                    <a:pt x="27" y="164"/>
                    <a:pt x="15" y="159"/>
                    <a:pt x="8" y="150"/>
                  </a:cubicBezTo>
                  <a:cubicBezTo>
                    <a:pt x="0" y="139"/>
                    <a:pt x="0" y="124"/>
                    <a:pt x="9" y="114"/>
                  </a:cubicBezTo>
                  <a:cubicBezTo>
                    <a:pt x="18" y="103"/>
                    <a:pt x="33" y="101"/>
                    <a:pt x="44" y="107"/>
                  </a:cubicBezTo>
                  <a:cubicBezTo>
                    <a:pt x="46" y="108"/>
                    <a:pt x="48" y="109"/>
                    <a:pt x="50" y="108"/>
                  </a:cubicBezTo>
                  <a:cubicBezTo>
                    <a:pt x="71" y="96"/>
                    <a:pt x="92" y="84"/>
                    <a:pt x="113" y="72"/>
                  </a:cubicBezTo>
                  <a:cubicBezTo>
                    <a:pt x="127" y="64"/>
                    <a:pt x="136" y="52"/>
                    <a:pt x="142" y="38"/>
                  </a:cubicBezTo>
                  <a:cubicBezTo>
                    <a:pt x="143" y="36"/>
                    <a:pt x="145" y="33"/>
                    <a:pt x="147" y="32"/>
                  </a:cubicBezTo>
                  <a:cubicBezTo>
                    <a:pt x="165" y="22"/>
                    <a:pt x="183" y="12"/>
                    <a:pt x="201" y="2"/>
                  </a:cubicBezTo>
                  <a:cubicBezTo>
                    <a:pt x="202" y="2"/>
                    <a:pt x="203" y="1"/>
                    <a:pt x="2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91">
              <a:extLst>
                <a:ext uri="{FF2B5EF4-FFF2-40B4-BE49-F238E27FC236}">
                  <a16:creationId xmlns:a16="http://schemas.microsoft.com/office/drawing/2014/main" id="{DBFC2CF4-C480-4107-8D2D-3E78F1795A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7451" y="5561013"/>
              <a:ext cx="198438" cy="201612"/>
            </a:xfrm>
            <a:custGeom>
              <a:avLst/>
              <a:gdLst>
                <a:gd name="T0" fmla="*/ 172 w 176"/>
                <a:gd name="T1" fmla="*/ 80 h 179"/>
                <a:gd name="T2" fmla="*/ 116 w 176"/>
                <a:gd name="T3" fmla="*/ 167 h 179"/>
                <a:gd name="T4" fmla="*/ 18 w 176"/>
                <a:gd name="T5" fmla="*/ 127 h 179"/>
                <a:gd name="T6" fmla="*/ 38 w 176"/>
                <a:gd name="T7" fmla="*/ 25 h 179"/>
                <a:gd name="T8" fmla="*/ 139 w 176"/>
                <a:gd name="T9" fmla="*/ 22 h 179"/>
                <a:gd name="T10" fmla="*/ 136 w 176"/>
                <a:gd name="T11" fmla="*/ 24 h 179"/>
                <a:gd name="T12" fmla="*/ 126 w 176"/>
                <a:gd name="T13" fmla="*/ 30 h 179"/>
                <a:gd name="T14" fmla="*/ 102 w 176"/>
                <a:gd name="T15" fmla="*/ 34 h 179"/>
                <a:gd name="T16" fmla="*/ 36 w 176"/>
                <a:gd name="T17" fmla="*/ 78 h 179"/>
                <a:gd name="T18" fmla="*/ 81 w 176"/>
                <a:gd name="T19" fmla="*/ 144 h 179"/>
                <a:gd name="T20" fmla="*/ 145 w 176"/>
                <a:gd name="T21" fmla="*/ 99 h 179"/>
                <a:gd name="T22" fmla="*/ 150 w 176"/>
                <a:gd name="T23" fmla="*/ 93 h 179"/>
                <a:gd name="T24" fmla="*/ 172 w 176"/>
                <a:gd name="T25" fmla="*/ 8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9">
                  <a:moveTo>
                    <a:pt x="172" y="80"/>
                  </a:moveTo>
                  <a:cubicBezTo>
                    <a:pt x="176" y="121"/>
                    <a:pt x="151" y="156"/>
                    <a:pt x="116" y="167"/>
                  </a:cubicBezTo>
                  <a:cubicBezTo>
                    <a:pt x="77" y="179"/>
                    <a:pt x="37" y="162"/>
                    <a:pt x="18" y="127"/>
                  </a:cubicBezTo>
                  <a:cubicBezTo>
                    <a:pt x="0" y="92"/>
                    <a:pt x="8" y="51"/>
                    <a:pt x="38" y="25"/>
                  </a:cubicBezTo>
                  <a:cubicBezTo>
                    <a:pt x="66" y="1"/>
                    <a:pt x="111" y="0"/>
                    <a:pt x="139" y="22"/>
                  </a:cubicBezTo>
                  <a:cubicBezTo>
                    <a:pt x="138" y="23"/>
                    <a:pt x="137" y="24"/>
                    <a:pt x="136" y="24"/>
                  </a:cubicBezTo>
                  <a:cubicBezTo>
                    <a:pt x="133" y="26"/>
                    <a:pt x="129" y="28"/>
                    <a:pt x="126" y="30"/>
                  </a:cubicBezTo>
                  <a:cubicBezTo>
                    <a:pt x="118" y="35"/>
                    <a:pt x="111" y="37"/>
                    <a:pt x="102" y="34"/>
                  </a:cubicBezTo>
                  <a:cubicBezTo>
                    <a:pt x="72" y="27"/>
                    <a:pt x="42" y="48"/>
                    <a:pt x="36" y="78"/>
                  </a:cubicBezTo>
                  <a:cubicBezTo>
                    <a:pt x="30" y="108"/>
                    <a:pt x="51" y="138"/>
                    <a:pt x="81" y="144"/>
                  </a:cubicBezTo>
                  <a:cubicBezTo>
                    <a:pt x="111" y="149"/>
                    <a:pt x="140" y="129"/>
                    <a:pt x="145" y="99"/>
                  </a:cubicBezTo>
                  <a:cubicBezTo>
                    <a:pt x="146" y="96"/>
                    <a:pt x="147" y="94"/>
                    <a:pt x="150" y="93"/>
                  </a:cubicBezTo>
                  <a:cubicBezTo>
                    <a:pt x="157" y="89"/>
                    <a:pt x="165" y="85"/>
                    <a:pt x="17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" name="Gruppieren 213">
            <a:extLst>
              <a:ext uri="{FF2B5EF4-FFF2-40B4-BE49-F238E27FC236}">
                <a16:creationId xmlns:a16="http://schemas.microsoft.com/office/drawing/2014/main" id="{FE1C972C-0A86-42DC-93BE-5069683E3C72}"/>
              </a:ext>
            </a:extLst>
          </p:cNvPr>
          <p:cNvGrpSpPr/>
          <p:nvPr/>
        </p:nvGrpSpPr>
        <p:grpSpPr bwMode="gray">
          <a:xfrm>
            <a:off x="5772464" y="1184267"/>
            <a:ext cx="334167" cy="390882"/>
            <a:chOff x="9233637" y="3392838"/>
            <a:chExt cx="486305" cy="568843"/>
          </a:xfrm>
          <a:solidFill>
            <a:schemeClr val="accent1"/>
          </a:solidFill>
        </p:grpSpPr>
        <p:sp>
          <p:nvSpPr>
            <p:cNvPr id="23" name="Freeform 1462">
              <a:extLst>
                <a:ext uri="{FF2B5EF4-FFF2-40B4-BE49-F238E27FC236}">
                  <a16:creationId xmlns:a16="http://schemas.microsoft.com/office/drawing/2014/main" id="{E7F84FA0-B950-4432-92EF-9FA392E134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64">
              <a:extLst>
                <a:ext uri="{FF2B5EF4-FFF2-40B4-BE49-F238E27FC236}">
                  <a16:creationId xmlns:a16="http://schemas.microsoft.com/office/drawing/2014/main" id="{C12F75FE-BABC-457B-B3C3-69B85128A9C8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465">
              <a:extLst>
                <a:ext uri="{FF2B5EF4-FFF2-40B4-BE49-F238E27FC236}">
                  <a16:creationId xmlns:a16="http://schemas.microsoft.com/office/drawing/2014/main" id="{58AD247B-1B40-4DA7-BB37-980989E6B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466">
              <a:extLst>
                <a:ext uri="{FF2B5EF4-FFF2-40B4-BE49-F238E27FC236}">
                  <a16:creationId xmlns:a16="http://schemas.microsoft.com/office/drawing/2014/main" id="{BAC14E8C-0C2B-49AB-A778-4473DC0C7E9F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467">
              <a:extLst>
                <a:ext uri="{FF2B5EF4-FFF2-40B4-BE49-F238E27FC236}">
                  <a16:creationId xmlns:a16="http://schemas.microsoft.com/office/drawing/2014/main" id="{42225735-1DB1-41E1-9C4C-3D247B9A12D2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468">
              <a:extLst>
                <a:ext uri="{FF2B5EF4-FFF2-40B4-BE49-F238E27FC236}">
                  <a16:creationId xmlns:a16="http://schemas.microsoft.com/office/drawing/2014/main" id="{817CC217-1949-4BEE-8A06-229B25A7C259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469">
              <a:extLst>
                <a:ext uri="{FF2B5EF4-FFF2-40B4-BE49-F238E27FC236}">
                  <a16:creationId xmlns:a16="http://schemas.microsoft.com/office/drawing/2014/main" id="{19E1752A-69D9-4450-A7A4-B4C3D35525C3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2" name="Gruppieren 11">
            <a:extLst>
              <a:ext uri="{FF2B5EF4-FFF2-40B4-BE49-F238E27FC236}">
                <a16:creationId xmlns:a16="http://schemas.microsoft.com/office/drawing/2014/main" id="{3955B820-598F-4931-80AE-307362D42ED9}"/>
              </a:ext>
            </a:extLst>
          </p:cNvPr>
          <p:cNvGrpSpPr/>
          <p:nvPr/>
        </p:nvGrpSpPr>
        <p:grpSpPr>
          <a:xfrm>
            <a:off x="6681565" y="1838119"/>
            <a:ext cx="204343" cy="179368"/>
            <a:chOff x="334963" y="3816350"/>
            <a:chExt cx="285750" cy="250825"/>
          </a:xfrm>
          <a:solidFill>
            <a:schemeClr val="accent1"/>
          </a:solidFill>
        </p:grpSpPr>
        <p:sp>
          <p:nvSpPr>
            <p:cNvPr id="33" name="Freeform 1077">
              <a:extLst>
                <a:ext uri="{FF2B5EF4-FFF2-40B4-BE49-F238E27FC236}">
                  <a16:creationId xmlns:a16="http://schemas.microsoft.com/office/drawing/2014/main" id="{B6B8ADB4-6BB2-43D5-806B-CAD26D5CA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3" y="3821113"/>
              <a:ext cx="242888" cy="246062"/>
            </a:xfrm>
            <a:custGeom>
              <a:avLst/>
              <a:gdLst>
                <a:gd name="T0" fmla="*/ 0 w 215"/>
                <a:gd name="T1" fmla="*/ 216 h 216"/>
                <a:gd name="T2" fmla="*/ 0 w 215"/>
                <a:gd name="T3" fmla="*/ 0 h 216"/>
                <a:gd name="T4" fmla="*/ 205 w 215"/>
                <a:gd name="T5" fmla="*/ 0 h 216"/>
                <a:gd name="T6" fmla="*/ 203 w 215"/>
                <a:gd name="T7" fmla="*/ 2 h 216"/>
                <a:gd name="T8" fmla="*/ 176 w 215"/>
                <a:gd name="T9" fmla="*/ 23 h 216"/>
                <a:gd name="T10" fmla="*/ 170 w 215"/>
                <a:gd name="T11" fmla="*/ 25 h 216"/>
                <a:gd name="T12" fmla="*/ 28 w 215"/>
                <a:gd name="T13" fmla="*/ 25 h 216"/>
                <a:gd name="T14" fmla="*/ 24 w 215"/>
                <a:gd name="T15" fmla="*/ 25 h 216"/>
                <a:gd name="T16" fmla="*/ 24 w 215"/>
                <a:gd name="T17" fmla="*/ 191 h 216"/>
                <a:gd name="T18" fmla="*/ 191 w 215"/>
                <a:gd name="T19" fmla="*/ 191 h 216"/>
                <a:gd name="T20" fmla="*/ 191 w 215"/>
                <a:gd name="T21" fmla="*/ 188 h 216"/>
                <a:gd name="T22" fmla="*/ 191 w 215"/>
                <a:gd name="T23" fmla="*/ 110 h 216"/>
                <a:gd name="T24" fmla="*/ 191 w 215"/>
                <a:gd name="T25" fmla="*/ 107 h 216"/>
                <a:gd name="T26" fmla="*/ 214 w 215"/>
                <a:gd name="T27" fmla="*/ 75 h 216"/>
                <a:gd name="T28" fmla="*/ 215 w 215"/>
                <a:gd name="T29" fmla="*/ 75 h 216"/>
                <a:gd name="T30" fmla="*/ 215 w 215"/>
                <a:gd name="T31" fmla="*/ 216 h 216"/>
                <a:gd name="T32" fmla="*/ 0 w 215"/>
                <a:gd name="T3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216">
                  <a:moveTo>
                    <a:pt x="0" y="216"/>
                  </a:moveTo>
                  <a:cubicBezTo>
                    <a:pt x="0" y="144"/>
                    <a:pt x="0" y="72"/>
                    <a:pt x="0" y="0"/>
                  </a:cubicBezTo>
                  <a:cubicBezTo>
                    <a:pt x="68" y="0"/>
                    <a:pt x="136" y="0"/>
                    <a:pt x="205" y="0"/>
                  </a:cubicBezTo>
                  <a:cubicBezTo>
                    <a:pt x="204" y="1"/>
                    <a:pt x="203" y="2"/>
                    <a:pt x="203" y="2"/>
                  </a:cubicBezTo>
                  <a:cubicBezTo>
                    <a:pt x="194" y="9"/>
                    <a:pt x="185" y="16"/>
                    <a:pt x="176" y="23"/>
                  </a:cubicBezTo>
                  <a:cubicBezTo>
                    <a:pt x="174" y="24"/>
                    <a:pt x="172" y="25"/>
                    <a:pt x="170" y="25"/>
                  </a:cubicBezTo>
                  <a:cubicBezTo>
                    <a:pt x="123" y="25"/>
                    <a:pt x="75" y="25"/>
                    <a:pt x="28" y="25"/>
                  </a:cubicBezTo>
                  <a:cubicBezTo>
                    <a:pt x="27" y="25"/>
                    <a:pt x="26" y="25"/>
                    <a:pt x="24" y="25"/>
                  </a:cubicBezTo>
                  <a:cubicBezTo>
                    <a:pt x="24" y="80"/>
                    <a:pt x="24" y="135"/>
                    <a:pt x="24" y="191"/>
                  </a:cubicBezTo>
                  <a:cubicBezTo>
                    <a:pt x="80" y="191"/>
                    <a:pt x="135" y="191"/>
                    <a:pt x="191" y="191"/>
                  </a:cubicBezTo>
                  <a:cubicBezTo>
                    <a:pt x="191" y="190"/>
                    <a:pt x="191" y="189"/>
                    <a:pt x="191" y="188"/>
                  </a:cubicBezTo>
                  <a:cubicBezTo>
                    <a:pt x="191" y="162"/>
                    <a:pt x="191" y="136"/>
                    <a:pt x="191" y="110"/>
                  </a:cubicBezTo>
                  <a:cubicBezTo>
                    <a:pt x="191" y="109"/>
                    <a:pt x="191" y="108"/>
                    <a:pt x="191" y="107"/>
                  </a:cubicBezTo>
                  <a:cubicBezTo>
                    <a:pt x="199" y="96"/>
                    <a:pt x="207" y="85"/>
                    <a:pt x="214" y="75"/>
                  </a:cubicBezTo>
                  <a:cubicBezTo>
                    <a:pt x="215" y="75"/>
                    <a:pt x="215" y="75"/>
                    <a:pt x="215" y="75"/>
                  </a:cubicBezTo>
                  <a:cubicBezTo>
                    <a:pt x="215" y="122"/>
                    <a:pt x="215" y="169"/>
                    <a:pt x="215" y="216"/>
                  </a:cubicBezTo>
                  <a:cubicBezTo>
                    <a:pt x="143" y="216"/>
                    <a:pt x="72" y="216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78">
              <a:extLst>
                <a:ext uri="{FF2B5EF4-FFF2-40B4-BE49-F238E27FC236}">
                  <a16:creationId xmlns:a16="http://schemas.microsoft.com/office/drawing/2014/main" id="{2924F896-9ACB-4CAD-87E1-11F6347E1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3" y="3816350"/>
              <a:ext cx="234950" cy="203200"/>
            </a:xfrm>
            <a:custGeom>
              <a:avLst/>
              <a:gdLst>
                <a:gd name="T0" fmla="*/ 0 w 207"/>
                <a:gd name="T1" fmla="*/ 91 h 180"/>
                <a:gd name="T2" fmla="*/ 17 w 207"/>
                <a:gd name="T3" fmla="*/ 76 h 180"/>
                <a:gd name="T4" fmla="*/ 20 w 207"/>
                <a:gd name="T5" fmla="*/ 76 h 180"/>
                <a:gd name="T6" fmla="*/ 71 w 207"/>
                <a:gd name="T7" fmla="*/ 106 h 180"/>
                <a:gd name="T8" fmla="*/ 75 w 207"/>
                <a:gd name="T9" fmla="*/ 109 h 180"/>
                <a:gd name="T10" fmla="*/ 202 w 207"/>
                <a:gd name="T11" fmla="*/ 0 h 180"/>
                <a:gd name="T12" fmla="*/ 207 w 207"/>
                <a:gd name="T13" fmla="*/ 13 h 180"/>
                <a:gd name="T14" fmla="*/ 205 w 207"/>
                <a:gd name="T15" fmla="*/ 15 h 180"/>
                <a:gd name="T16" fmla="*/ 163 w 207"/>
                <a:gd name="T17" fmla="*/ 59 h 180"/>
                <a:gd name="T18" fmla="*/ 110 w 207"/>
                <a:gd name="T19" fmla="*/ 134 h 180"/>
                <a:gd name="T20" fmla="*/ 86 w 207"/>
                <a:gd name="T21" fmla="*/ 176 h 180"/>
                <a:gd name="T22" fmla="*/ 84 w 207"/>
                <a:gd name="T23" fmla="*/ 180 h 180"/>
                <a:gd name="T24" fmla="*/ 0 w 207"/>
                <a:gd name="T25" fmla="*/ 9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80">
                  <a:moveTo>
                    <a:pt x="0" y="91"/>
                  </a:moveTo>
                  <a:cubicBezTo>
                    <a:pt x="6" y="86"/>
                    <a:pt x="11" y="81"/>
                    <a:pt x="17" y="76"/>
                  </a:cubicBezTo>
                  <a:cubicBezTo>
                    <a:pt x="17" y="75"/>
                    <a:pt x="19" y="75"/>
                    <a:pt x="20" y="76"/>
                  </a:cubicBezTo>
                  <a:cubicBezTo>
                    <a:pt x="38" y="84"/>
                    <a:pt x="55" y="94"/>
                    <a:pt x="71" y="106"/>
                  </a:cubicBezTo>
                  <a:cubicBezTo>
                    <a:pt x="72" y="107"/>
                    <a:pt x="74" y="108"/>
                    <a:pt x="75" y="109"/>
                  </a:cubicBezTo>
                  <a:cubicBezTo>
                    <a:pt x="111" y="66"/>
                    <a:pt x="153" y="29"/>
                    <a:pt x="202" y="0"/>
                  </a:cubicBezTo>
                  <a:cubicBezTo>
                    <a:pt x="204" y="4"/>
                    <a:pt x="205" y="8"/>
                    <a:pt x="207" y="13"/>
                  </a:cubicBezTo>
                  <a:cubicBezTo>
                    <a:pt x="207" y="13"/>
                    <a:pt x="206" y="15"/>
                    <a:pt x="205" y="15"/>
                  </a:cubicBezTo>
                  <a:cubicBezTo>
                    <a:pt x="190" y="29"/>
                    <a:pt x="176" y="43"/>
                    <a:pt x="163" y="59"/>
                  </a:cubicBezTo>
                  <a:cubicBezTo>
                    <a:pt x="143" y="82"/>
                    <a:pt x="126" y="107"/>
                    <a:pt x="110" y="134"/>
                  </a:cubicBezTo>
                  <a:cubicBezTo>
                    <a:pt x="102" y="148"/>
                    <a:pt x="94" y="162"/>
                    <a:pt x="86" y="176"/>
                  </a:cubicBezTo>
                  <a:cubicBezTo>
                    <a:pt x="85" y="177"/>
                    <a:pt x="84" y="178"/>
                    <a:pt x="84" y="180"/>
                  </a:cubicBezTo>
                  <a:cubicBezTo>
                    <a:pt x="57" y="148"/>
                    <a:pt x="30" y="118"/>
                    <a:pt x="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6" name="Graphic 35" descr="Telescope">
            <a:extLst>
              <a:ext uri="{FF2B5EF4-FFF2-40B4-BE49-F238E27FC236}">
                <a16:creationId xmlns:a16="http://schemas.microsoft.com/office/drawing/2014/main" id="{DF2FF2CB-1723-49A1-9559-A30B03018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5922" y="1801570"/>
            <a:ext cx="264022" cy="264022"/>
          </a:xfrm>
          <a:prstGeom prst="rect">
            <a:avLst/>
          </a:prstGeom>
        </p:spPr>
      </p:pic>
      <p:grpSp>
        <p:nvGrpSpPr>
          <p:cNvPr id="37" name="Gruppieren 199">
            <a:extLst>
              <a:ext uri="{FF2B5EF4-FFF2-40B4-BE49-F238E27FC236}">
                <a16:creationId xmlns:a16="http://schemas.microsoft.com/office/drawing/2014/main" id="{00D07871-D113-4CC7-9FCD-24A5AA6735F1}"/>
              </a:ext>
            </a:extLst>
          </p:cNvPr>
          <p:cNvGrpSpPr/>
          <p:nvPr/>
        </p:nvGrpSpPr>
        <p:grpSpPr bwMode="gray">
          <a:xfrm>
            <a:off x="3670705" y="1822013"/>
            <a:ext cx="169060" cy="192068"/>
            <a:chOff x="4183201" y="2471526"/>
            <a:chExt cx="376998" cy="428305"/>
          </a:xfrm>
          <a:solidFill>
            <a:schemeClr val="accent1"/>
          </a:solidFill>
        </p:grpSpPr>
        <p:sp>
          <p:nvSpPr>
            <p:cNvPr id="38" name="Freeform 1028">
              <a:extLst>
                <a:ext uri="{FF2B5EF4-FFF2-40B4-BE49-F238E27FC236}">
                  <a16:creationId xmlns:a16="http://schemas.microsoft.com/office/drawing/2014/main" id="{7608E189-7670-4A39-B8D6-08D7133860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1278" y="2542910"/>
              <a:ext cx="220845" cy="258767"/>
            </a:xfrm>
            <a:custGeom>
              <a:avLst/>
              <a:gdLst>
                <a:gd name="T0" fmla="*/ 103 w 139"/>
                <a:gd name="T1" fmla="*/ 163 h 163"/>
                <a:gd name="T2" fmla="*/ 37 w 139"/>
                <a:gd name="T3" fmla="*/ 163 h 163"/>
                <a:gd name="T4" fmla="*/ 36 w 139"/>
                <a:gd name="T5" fmla="*/ 157 h 163"/>
                <a:gd name="T6" fmla="*/ 25 w 139"/>
                <a:gd name="T7" fmla="*/ 128 h 163"/>
                <a:gd name="T8" fmla="*/ 8 w 139"/>
                <a:gd name="T9" fmla="*/ 97 h 163"/>
                <a:gd name="T10" fmla="*/ 4 w 139"/>
                <a:gd name="T11" fmla="*/ 51 h 163"/>
                <a:gd name="T12" fmla="*/ 37 w 139"/>
                <a:gd name="T13" fmla="*/ 10 h 163"/>
                <a:gd name="T14" fmla="*/ 102 w 139"/>
                <a:gd name="T15" fmla="*/ 9 h 163"/>
                <a:gd name="T16" fmla="*/ 138 w 139"/>
                <a:gd name="T17" fmla="*/ 73 h 163"/>
                <a:gd name="T18" fmla="*/ 126 w 139"/>
                <a:gd name="T19" fmla="*/ 109 h 163"/>
                <a:gd name="T20" fmla="*/ 111 w 139"/>
                <a:gd name="T21" fmla="*/ 136 h 163"/>
                <a:gd name="T22" fmla="*/ 103 w 139"/>
                <a:gd name="T23" fmla="*/ 161 h 163"/>
                <a:gd name="T24" fmla="*/ 103 w 139"/>
                <a:gd name="T2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63">
                  <a:moveTo>
                    <a:pt x="103" y="163"/>
                  </a:moveTo>
                  <a:cubicBezTo>
                    <a:pt x="81" y="163"/>
                    <a:pt x="59" y="163"/>
                    <a:pt x="37" y="163"/>
                  </a:cubicBezTo>
                  <a:cubicBezTo>
                    <a:pt x="37" y="161"/>
                    <a:pt x="36" y="159"/>
                    <a:pt x="36" y="157"/>
                  </a:cubicBezTo>
                  <a:cubicBezTo>
                    <a:pt x="35" y="146"/>
                    <a:pt x="30" y="137"/>
                    <a:pt x="25" y="128"/>
                  </a:cubicBezTo>
                  <a:cubicBezTo>
                    <a:pt x="19" y="118"/>
                    <a:pt x="13" y="108"/>
                    <a:pt x="8" y="97"/>
                  </a:cubicBezTo>
                  <a:cubicBezTo>
                    <a:pt x="1" y="82"/>
                    <a:pt x="0" y="67"/>
                    <a:pt x="4" y="51"/>
                  </a:cubicBezTo>
                  <a:cubicBezTo>
                    <a:pt x="8" y="32"/>
                    <a:pt x="19" y="18"/>
                    <a:pt x="37" y="10"/>
                  </a:cubicBezTo>
                  <a:cubicBezTo>
                    <a:pt x="58" y="0"/>
                    <a:pt x="80" y="0"/>
                    <a:pt x="102" y="9"/>
                  </a:cubicBezTo>
                  <a:cubicBezTo>
                    <a:pt x="128" y="21"/>
                    <a:pt x="139" y="45"/>
                    <a:pt x="138" y="73"/>
                  </a:cubicBezTo>
                  <a:cubicBezTo>
                    <a:pt x="137" y="86"/>
                    <a:pt x="132" y="98"/>
                    <a:pt x="126" y="109"/>
                  </a:cubicBezTo>
                  <a:cubicBezTo>
                    <a:pt x="121" y="118"/>
                    <a:pt x="115" y="127"/>
                    <a:pt x="111" y="136"/>
                  </a:cubicBezTo>
                  <a:cubicBezTo>
                    <a:pt x="106" y="144"/>
                    <a:pt x="104" y="152"/>
                    <a:pt x="103" y="161"/>
                  </a:cubicBezTo>
                  <a:cubicBezTo>
                    <a:pt x="103" y="161"/>
                    <a:pt x="103" y="162"/>
                    <a:pt x="10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029">
              <a:extLst>
                <a:ext uri="{FF2B5EF4-FFF2-40B4-BE49-F238E27FC236}">
                  <a16:creationId xmlns:a16="http://schemas.microsoft.com/office/drawing/2014/main" id="{B5EC7CD8-E735-4DBC-A10B-C11B19F5757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5969" y="2815062"/>
              <a:ext cx="95923" cy="17846"/>
            </a:xfrm>
            <a:custGeom>
              <a:avLst/>
              <a:gdLst>
                <a:gd name="T0" fmla="*/ 30 w 60"/>
                <a:gd name="T1" fmla="*/ 12 h 12"/>
                <a:gd name="T2" fmla="*/ 8 w 60"/>
                <a:gd name="T3" fmla="*/ 12 h 12"/>
                <a:gd name="T4" fmla="*/ 0 w 60"/>
                <a:gd name="T5" fmla="*/ 6 h 12"/>
                <a:gd name="T6" fmla="*/ 8 w 60"/>
                <a:gd name="T7" fmla="*/ 0 h 12"/>
                <a:gd name="T8" fmla="*/ 52 w 60"/>
                <a:gd name="T9" fmla="*/ 0 h 12"/>
                <a:gd name="T10" fmla="*/ 59 w 60"/>
                <a:gd name="T11" fmla="*/ 7 h 12"/>
                <a:gd name="T12" fmla="*/ 52 w 60"/>
                <a:gd name="T13" fmla="*/ 12 h 12"/>
                <a:gd name="T14" fmla="*/ 50 w 60"/>
                <a:gd name="T15" fmla="*/ 12 h 12"/>
                <a:gd name="T16" fmla="*/ 30 w 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">
                  <a:moveTo>
                    <a:pt x="30" y="12"/>
                  </a:moveTo>
                  <a:cubicBezTo>
                    <a:pt x="22" y="12"/>
                    <a:pt x="15" y="12"/>
                    <a:pt x="8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3" y="0"/>
                    <a:pt x="37" y="0"/>
                    <a:pt x="52" y="0"/>
                  </a:cubicBezTo>
                  <a:cubicBezTo>
                    <a:pt x="57" y="0"/>
                    <a:pt x="60" y="3"/>
                    <a:pt x="59" y="7"/>
                  </a:cubicBezTo>
                  <a:cubicBezTo>
                    <a:pt x="59" y="10"/>
                    <a:pt x="56" y="12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3" y="12"/>
                    <a:pt x="37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030">
              <a:extLst>
                <a:ext uri="{FF2B5EF4-FFF2-40B4-BE49-F238E27FC236}">
                  <a16:creationId xmlns:a16="http://schemas.microsoft.com/office/drawing/2014/main" id="{BE9045CC-28A6-4998-A122-912E6B3CB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8201" y="2846292"/>
              <a:ext cx="89230" cy="20076"/>
            </a:xfrm>
            <a:custGeom>
              <a:avLst/>
              <a:gdLst>
                <a:gd name="T0" fmla="*/ 29 w 57"/>
                <a:gd name="T1" fmla="*/ 12 h 12"/>
                <a:gd name="T2" fmla="*/ 7 w 57"/>
                <a:gd name="T3" fmla="*/ 12 h 12"/>
                <a:gd name="T4" fmla="*/ 1 w 57"/>
                <a:gd name="T5" fmla="*/ 6 h 12"/>
                <a:gd name="T6" fmla="*/ 7 w 57"/>
                <a:gd name="T7" fmla="*/ 0 h 12"/>
                <a:gd name="T8" fmla="*/ 51 w 57"/>
                <a:gd name="T9" fmla="*/ 0 h 12"/>
                <a:gd name="T10" fmla="*/ 57 w 57"/>
                <a:gd name="T11" fmla="*/ 6 h 12"/>
                <a:gd name="T12" fmla="*/ 51 w 57"/>
                <a:gd name="T13" fmla="*/ 12 h 12"/>
                <a:gd name="T14" fmla="*/ 29 w 5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">
                  <a:moveTo>
                    <a:pt x="29" y="12"/>
                  </a:moveTo>
                  <a:cubicBezTo>
                    <a:pt x="22" y="12"/>
                    <a:pt x="14" y="12"/>
                    <a:pt x="7" y="12"/>
                  </a:cubicBezTo>
                  <a:cubicBezTo>
                    <a:pt x="3" y="12"/>
                    <a:pt x="0" y="10"/>
                    <a:pt x="1" y="6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22" y="0"/>
                    <a:pt x="36" y="0"/>
                    <a:pt x="51" y="0"/>
                  </a:cubicBezTo>
                  <a:cubicBezTo>
                    <a:pt x="55" y="0"/>
                    <a:pt x="57" y="3"/>
                    <a:pt x="57" y="6"/>
                  </a:cubicBezTo>
                  <a:cubicBezTo>
                    <a:pt x="57" y="10"/>
                    <a:pt x="55" y="12"/>
                    <a:pt x="51" y="12"/>
                  </a:cubicBezTo>
                  <a:cubicBezTo>
                    <a:pt x="43" y="12"/>
                    <a:pt x="36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031">
              <a:extLst>
                <a:ext uri="{FF2B5EF4-FFF2-40B4-BE49-F238E27FC236}">
                  <a16:creationId xmlns:a16="http://schemas.microsoft.com/office/drawing/2014/main" id="{D5DCB5A6-76D5-4D08-BB57-8E25B53B05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122" y="2634372"/>
              <a:ext cx="49077" cy="24538"/>
            </a:xfrm>
            <a:custGeom>
              <a:avLst/>
              <a:gdLst>
                <a:gd name="T0" fmla="*/ 32 w 32"/>
                <a:gd name="T1" fmla="*/ 0 h 15"/>
                <a:gd name="T2" fmla="*/ 32 w 32"/>
                <a:gd name="T3" fmla="*/ 15 h 15"/>
                <a:gd name="T4" fmla="*/ 0 w 32"/>
                <a:gd name="T5" fmla="*/ 15 h 15"/>
                <a:gd name="T6" fmla="*/ 0 w 32"/>
                <a:gd name="T7" fmla="*/ 0 h 15"/>
                <a:gd name="T8" fmla="*/ 32 w 3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cubicBezTo>
                    <a:pt x="32" y="5"/>
                    <a:pt x="32" y="10"/>
                    <a:pt x="32" y="15"/>
                  </a:cubicBezTo>
                  <a:cubicBezTo>
                    <a:pt x="21" y="15"/>
                    <a:pt x="11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10" y="0"/>
                    <a:pt x="2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32">
              <a:extLst>
                <a:ext uri="{FF2B5EF4-FFF2-40B4-BE49-F238E27FC236}">
                  <a16:creationId xmlns:a16="http://schemas.microsoft.com/office/drawing/2014/main" id="{FF7024EB-5B4E-4BC6-BAF1-CC4BC5BFD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3201" y="2634372"/>
              <a:ext cx="53538" cy="24538"/>
            </a:xfrm>
            <a:custGeom>
              <a:avLst/>
              <a:gdLst>
                <a:gd name="T0" fmla="*/ 0 w 33"/>
                <a:gd name="T1" fmla="*/ 16 h 16"/>
                <a:gd name="T2" fmla="*/ 0 w 33"/>
                <a:gd name="T3" fmla="*/ 0 h 16"/>
                <a:gd name="T4" fmla="*/ 33 w 33"/>
                <a:gd name="T5" fmla="*/ 0 h 16"/>
                <a:gd name="T6" fmla="*/ 33 w 33"/>
                <a:gd name="T7" fmla="*/ 16 h 16"/>
                <a:gd name="T8" fmla="*/ 0 w 3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16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11" y="0"/>
                    <a:pt x="22" y="0"/>
                    <a:pt x="33" y="0"/>
                  </a:cubicBezTo>
                  <a:cubicBezTo>
                    <a:pt x="33" y="6"/>
                    <a:pt x="33" y="11"/>
                    <a:pt x="33" y="16"/>
                  </a:cubicBezTo>
                  <a:cubicBezTo>
                    <a:pt x="22" y="16"/>
                    <a:pt x="12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33">
              <a:extLst>
                <a:ext uri="{FF2B5EF4-FFF2-40B4-BE49-F238E27FC236}">
                  <a16:creationId xmlns:a16="http://schemas.microsoft.com/office/drawing/2014/main" id="{10D52FB9-879C-4E94-B311-C32BC2C29C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4353" y="2540680"/>
              <a:ext cx="58000" cy="51307"/>
            </a:xfrm>
            <a:custGeom>
              <a:avLst/>
              <a:gdLst>
                <a:gd name="T0" fmla="*/ 10 w 36"/>
                <a:gd name="T1" fmla="*/ 32 h 32"/>
                <a:gd name="T2" fmla="*/ 0 w 36"/>
                <a:gd name="T3" fmla="*/ 19 h 32"/>
                <a:gd name="T4" fmla="*/ 26 w 36"/>
                <a:gd name="T5" fmla="*/ 0 h 32"/>
                <a:gd name="T6" fmla="*/ 36 w 36"/>
                <a:gd name="T7" fmla="*/ 13 h 32"/>
                <a:gd name="T8" fmla="*/ 10 w 3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10" y="32"/>
                  </a:moveTo>
                  <a:cubicBezTo>
                    <a:pt x="7" y="27"/>
                    <a:pt x="4" y="23"/>
                    <a:pt x="0" y="19"/>
                  </a:cubicBezTo>
                  <a:cubicBezTo>
                    <a:pt x="9" y="12"/>
                    <a:pt x="18" y="6"/>
                    <a:pt x="26" y="0"/>
                  </a:cubicBezTo>
                  <a:cubicBezTo>
                    <a:pt x="30" y="4"/>
                    <a:pt x="33" y="9"/>
                    <a:pt x="36" y="13"/>
                  </a:cubicBezTo>
                  <a:cubicBezTo>
                    <a:pt x="27" y="19"/>
                    <a:pt x="19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34">
              <a:extLst>
                <a:ext uri="{FF2B5EF4-FFF2-40B4-BE49-F238E27FC236}">
                  <a16:creationId xmlns:a16="http://schemas.microsoft.com/office/drawing/2014/main" id="{533A6B74-6D82-4285-8BB8-47275F4C9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1047" y="2705756"/>
              <a:ext cx="55769" cy="44615"/>
            </a:xfrm>
            <a:custGeom>
              <a:avLst/>
              <a:gdLst>
                <a:gd name="T0" fmla="*/ 6 w 36"/>
                <a:gd name="T1" fmla="*/ 28 h 28"/>
                <a:gd name="T2" fmla="*/ 0 w 36"/>
                <a:gd name="T3" fmla="*/ 13 h 28"/>
                <a:gd name="T4" fmla="*/ 29 w 36"/>
                <a:gd name="T5" fmla="*/ 0 h 28"/>
                <a:gd name="T6" fmla="*/ 36 w 36"/>
                <a:gd name="T7" fmla="*/ 15 h 28"/>
                <a:gd name="T8" fmla="*/ 6 w 3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6" y="28"/>
                  </a:moveTo>
                  <a:cubicBezTo>
                    <a:pt x="4" y="23"/>
                    <a:pt x="2" y="18"/>
                    <a:pt x="0" y="13"/>
                  </a:cubicBezTo>
                  <a:cubicBezTo>
                    <a:pt x="9" y="9"/>
                    <a:pt x="19" y="4"/>
                    <a:pt x="29" y="0"/>
                  </a:cubicBezTo>
                  <a:cubicBezTo>
                    <a:pt x="31" y="5"/>
                    <a:pt x="33" y="9"/>
                    <a:pt x="36" y="15"/>
                  </a:cubicBezTo>
                  <a:cubicBezTo>
                    <a:pt x="26" y="19"/>
                    <a:pt x="16" y="23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35">
              <a:extLst>
                <a:ext uri="{FF2B5EF4-FFF2-40B4-BE49-F238E27FC236}">
                  <a16:creationId xmlns:a16="http://schemas.microsoft.com/office/drawing/2014/main" id="{6E8756DC-FD82-410E-9927-5AAD314919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5509" y="2540680"/>
              <a:ext cx="55769" cy="51307"/>
            </a:xfrm>
            <a:custGeom>
              <a:avLst/>
              <a:gdLst>
                <a:gd name="T0" fmla="*/ 35 w 35"/>
                <a:gd name="T1" fmla="*/ 19 h 32"/>
                <a:gd name="T2" fmla="*/ 26 w 35"/>
                <a:gd name="T3" fmla="*/ 32 h 32"/>
                <a:gd name="T4" fmla="*/ 0 w 35"/>
                <a:gd name="T5" fmla="*/ 13 h 32"/>
                <a:gd name="T6" fmla="*/ 9 w 35"/>
                <a:gd name="T7" fmla="*/ 0 h 32"/>
                <a:gd name="T8" fmla="*/ 35 w 35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2">
                  <a:moveTo>
                    <a:pt x="35" y="19"/>
                  </a:moveTo>
                  <a:cubicBezTo>
                    <a:pt x="32" y="23"/>
                    <a:pt x="29" y="27"/>
                    <a:pt x="26" y="32"/>
                  </a:cubicBezTo>
                  <a:cubicBezTo>
                    <a:pt x="17" y="26"/>
                    <a:pt x="9" y="19"/>
                    <a:pt x="0" y="13"/>
                  </a:cubicBezTo>
                  <a:cubicBezTo>
                    <a:pt x="3" y="9"/>
                    <a:pt x="6" y="4"/>
                    <a:pt x="9" y="0"/>
                  </a:cubicBezTo>
                  <a:cubicBezTo>
                    <a:pt x="18" y="6"/>
                    <a:pt x="26" y="12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036">
              <a:extLst>
                <a:ext uri="{FF2B5EF4-FFF2-40B4-BE49-F238E27FC236}">
                  <a16:creationId xmlns:a16="http://schemas.microsoft.com/office/drawing/2014/main" id="{4FA1C13C-19C3-46D2-B652-F27F955CD8F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15" y="2705756"/>
              <a:ext cx="58000" cy="44615"/>
            </a:xfrm>
            <a:custGeom>
              <a:avLst/>
              <a:gdLst>
                <a:gd name="T0" fmla="*/ 0 w 36"/>
                <a:gd name="T1" fmla="*/ 15 h 27"/>
                <a:gd name="T2" fmla="*/ 7 w 36"/>
                <a:gd name="T3" fmla="*/ 0 h 27"/>
                <a:gd name="T4" fmla="*/ 36 w 36"/>
                <a:gd name="T5" fmla="*/ 12 h 27"/>
                <a:gd name="T6" fmla="*/ 30 w 36"/>
                <a:gd name="T7" fmla="*/ 27 h 27"/>
                <a:gd name="T8" fmla="*/ 0 w 36"/>
                <a:gd name="T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0" y="15"/>
                  </a:moveTo>
                  <a:cubicBezTo>
                    <a:pt x="3" y="10"/>
                    <a:pt x="5" y="5"/>
                    <a:pt x="7" y="0"/>
                  </a:cubicBezTo>
                  <a:cubicBezTo>
                    <a:pt x="16" y="4"/>
                    <a:pt x="26" y="8"/>
                    <a:pt x="36" y="12"/>
                  </a:cubicBezTo>
                  <a:cubicBezTo>
                    <a:pt x="34" y="17"/>
                    <a:pt x="32" y="22"/>
                    <a:pt x="30" y="27"/>
                  </a:cubicBezTo>
                  <a:cubicBezTo>
                    <a:pt x="20" y="23"/>
                    <a:pt x="1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037">
              <a:extLst>
                <a:ext uri="{FF2B5EF4-FFF2-40B4-BE49-F238E27FC236}">
                  <a16:creationId xmlns:a16="http://schemas.microsoft.com/office/drawing/2014/main" id="{0131C7FA-0289-4480-8895-45F2AC2B30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0815" y="2484911"/>
              <a:ext cx="44615" cy="55768"/>
            </a:xfrm>
            <a:custGeom>
              <a:avLst/>
              <a:gdLst>
                <a:gd name="T0" fmla="*/ 14 w 28"/>
                <a:gd name="T1" fmla="*/ 0 h 35"/>
                <a:gd name="T2" fmla="*/ 28 w 28"/>
                <a:gd name="T3" fmla="*/ 8 h 35"/>
                <a:gd name="T4" fmla="*/ 14 w 28"/>
                <a:gd name="T5" fmla="*/ 35 h 35"/>
                <a:gd name="T6" fmla="*/ 0 w 28"/>
                <a:gd name="T7" fmla="*/ 27 h 35"/>
                <a:gd name="T8" fmla="*/ 14 w 2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19" y="3"/>
                    <a:pt x="23" y="5"/>
                    <a:pt x="28" y="8"/>
                  </a:cubicBezTo>
                  <a:cubicBezTo>
                    <a:pt x="24" y="17"/>
                    <a:pt x="19" y="26"/>
                    <a:pt x="14" y="35"/>
                  </a:cubicBezTo>
                  <a:cubicBezTo>
                    <a:pt x="9" y="32"/>
                    <a:pt x="5" y="29"/>
                    <a:pt x="0" y="27"/>
                  </a:cubicBezTo>
                  <a:cubicBezTo>
                    <a:pt x="4" y="18"/>
                    <a:pt x="9" y="9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38">
              <a:extLst>
                <a:ext uri="{FF2B5EF4-FFF2-40B4-BE49-F238E27FC236}">
                  <a16:creationId xmlns:a16="http://schemas.microsoft.com/office/drawing/2014/main" id="{3D55EEAD-8F48-4149-AD1B-E0E29B123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0201" y="2484911"/>
              <a:ext cx="46846" cy="55768"/>
            </a:xfrm>
            <a:custGeom>
              <a:avLst/>
              <a:gdLst>
                <a:gd name="T0" fmla="*/ 15 w 29"/>
                <a:gd name="T1" fmla="*/ 35 h 35"/>
                <a:gd name="T2" fmla="*/ 0 w 29"/>
                <a:gd name="T3" fmla="*/ 8 h 35"/>
                <a:gd name="T4" fmla="*/ 15 w 29"/>
                <a:gd name="T5" fmla="*/ 0 h 35"/>
                <a:gd name="T6" fmla="*/ 29 w 29"/>
                <a:gd name="T7" fmla="*/ 27 h 35"/>
                <a:gd name="T8" fmla="*/ 15 w 2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0" y="26"/>
                    <a:pt x="5" y="17"/>
                    <a:pt x="0" y="8"/>
                  </a:cubicBezTo>
                  <a:cubicBezTo>
                    <a:pt x="5" y="5"/>
                    <a:pt x="10" y="3"/>
                    <a:pt x="15" y="0"/>
                  </a:cubicBezTo>
                  <a:cubicBezTo>
                    <a:pt x="20" y="9"/>
                    <a:pt x="24" y="18"/>
                    <a:pt x="29" y="27"/>
                  </a:cubicBezTo>
                  <a:cubicBezTo>
                    <a:pt x="24" y="29"/>
                    <a:pt x="20" y="32"/>
                    <a:pt x="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039">
              <a:extLst>
                <a:ext uri="{FF2B5EF4-FFF2-40B4-BE49-F238E27FC236}">
                  <a16:creationId xmlns:a16="http://schemas.microsoft.com/office/drawing/2014/main" id="{228B7568-0A1B-4D99-B357-9E608285EC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1661" y="2471526"/>
              <a:ext cx="24539" cy="46845"/>
            </a:xfrm>
            <a:custGeom>
              <a:avLst/>
              <a:gdLst>
                <a:gd name="T0" fmla="*/ 0 w 16"/>
                <a:gd name="T1" fmla="*/ 0 h 29"/>
                <a:gd name="T2" fmla="*/ 16 w 16"/>
                <a:gd name="T3" fmla="*/ 0 h 29"/>
                <a:gd name="T4" fmla="*/ 16 w 16"/>
                <a:gd name="T5" fmla="*/ 29 h 29"/>
                <a:gd name="T6" fmla="*/ 0 w 16"/>
                <a:gd name="T7" fmla="*/ 29 h 29"/>
                <a:gd name="T8" fmla="*/ 0 w 1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0"/>
                    <a:pt x="16" y="20"/>
                    <a:pt x="16" y="29"/>
                  </a:cubicBezTo>
                  <a:cubicBezTo>
                    <a:pt x="11" y="29"/>
                    <a:pt x="6" y="29"/>
                    <a:pt x="0" y="29"/>
                  </a:cubicBezTo>
                  <a:cubicBezTo>
                    <a:pt x="0" y="20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040">
              <a:extLst>
                <a:ext uri="{FF2B5EF4-FFF2-40B4-BE49-F238E27FC236}">
                  <a16:creationId xmlns:a16="http://schemas.microsoft.com/office/drawing/2014/main" id="{25521A6B-4336-43D0-9827-BE852EC9544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9354" y="2877523"/>
              <a:ext cx="69154" cy="22308"/>
            </a:xfrm>
            <a:custGeom>
              <a:avLst/>
              <a:gdLst>
                <a:gd name="T0" fmla="*/ 0 w 44"/>
                <a:gd name="T1" fmla="*/ 0 h 14"/>
                <a:gd name="T2" fmla="*/ 44 w 44"/>
                <a:gd name="T3" fmla="*/ 0 h 14"/>
                <a:gd name="T4" fmla="*/ 30 w 44"/>
                <a:gd name="T5" fmla="*/ 11 h 14"/>
                <a:gd name="T6" fmla="*/ 25 w 44"/>
                <a:gd name="T7" fmla="*/ 13 h 14"/>
                <a:gd name="T8" fmla="*/ 5 w 44"/>
                <a:gd name="T9" fmla="*/ 5 h 14"/>
                <a:gd name="T10" fmla="*/ 0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0" y="0"/>
                  </a:moveTo>
                  <a:cubicBezTo>
                    <a:pt x="15" y="0"/>
                    <a:pt x="29" y="0"/>
                    <a:pt x="44" y="0"/>
                  </a:cubicBezTo>
                  <a:cubicBezTo>
                    <a:pt x="39" y="4"/>
                    <a:pt x="35" y="8"/>
                    <a:pt x="30" y="11"/>
                  </a:cubicBezTo>
                  <a:cubicBezTo>
                    <a:pt x="29" y="13"/>
                    <a:pt x="27" y="12"/>
                    <a:pt x="25" y="13"/>
                  </a:cubicBezTo>
                  <a:cubicBezTo>
                    <a:pt x="17" y="14"/>
                    <a:pt x="10" y="11"/>
                    <a:pt x="5" y="5"/>
                  </a:cubicBez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1" name="Gruppieren 45">
            <a:extLst>
              <a:ext uri="{FF2B5EF4-FFF2-40B4-BE49-F238E27FC236}">
                <a16:creationId xmlns:a16="http://schemas.microsoft.com/office/drawing/2014/main" id="{6FB7768D-EF31-471E-9DA6-F72BB3CD97FE}"/>
              </a:ext>
            </a:extLst>
          </p:cNvPr>
          <p:cNvGrpSpPr/>
          <p:nvPr/>
        </p:nvGrpSpPr>
        <p:grpSpPr>
          <a:xfrm>
            <a:off x="734705" y="3869162"/>
            <a:ext cx="327278" cy="201167"/>
            <a:chOff x="2938815" y="2260313"/>
            <a:chExt cx="1671004" cy="1027113"/>
          </a:xfrm>
          <a:solidFill>
            <a:schemeClr val="accent1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B6178E-FBEA-4B51-9BBF-251DE8A1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60" y="2260313"/>
              <a:ext cx="893763" cy="1027113"/>
            </a:xfrm>
            <a:custGeom>
              <a:avLst/>
              <a:gdLst>
                <a:gd name="T0" fmla="*/ 175 w 237"/>
                <a:gd name="T1" fmla="*/ 191 h 271"/>
                <a:gd name="T2" fmla="*/ 130 w 237"/>
                <a:gd name="T3" fmla="*/ 145 h 271"/>
                <a:gd name="T4" fmla="*/ 145 w 237"/>
                <a:gd name="T5" fmla="*/ 110 h 271"/>
                <a:gd name="T6" fmla="*/ 157 w 237"/>
                <a:gd name="T7" fmla="*/ 86 h 271"/>
                <a:gd name="T8" fmla="*/ 153 w 237"/>
                <a:gd name="T9" fmla="*/ 73 h 271"/>
                <a:gd name="T10" fmla="*/ 156 w 237"/>
                <a:gd name="T11" fmla="*/ 49 h 271"/>
                <a:gd name="T12" fmla="*/ 101 w 237"/>
                <a:gd name="T13" fmla="*/ 0 h 271"/>
                <a:gd name="T14" fmla="*/ 46 w 237"/>
                <a:gd name="T15" fmla="*/ 49 h 271"/>
                <a:gd name="T16" fmla="*/ 50 w 237"/>
                <a:gd name="T17" fmla="*/ 73 h 271"/>
                <a:gd name="T18" fmla="*/ 46 w 237"/>
                <a:gd name="T19" fmla="*/ 86 h 271"/>
                <a:gd name="T20" fmla="*/ 58 w 237"/>
                <a:gd name="T21" fmla="*/ 110 h 271"/>
                <a:gd name="T22" fmla="*/ 73 w 237"/>
                <a:gd name="T23" fmla="*/ 145 h 271"/>
                <a:gd name="T24" fmla="*/ 28 w 237"/>
                <a:gd name="T25" fmla="*/ 191 h 271"/>
                <a:gd name="T26" fmla="*/ 0 w 237"/>
                <a:gd name="T27" fmla="*/ 215 h 271"/>
                <a:gd name="T28" fmla="*/ 0 w 237"/>
                <a:gd name="T29" fmla="*/ 271 h 271"/>
                <a:gd name="T30" fmla="*/ 237 w 237"/>
                <a:gd name="T31" fmla="*/ 271 h 271"/>
                <a:gd name="T32" fmla="*/ 237 w 237"/>
                <a:gd name="T33" fmla="*/ 229 h 271"/>
                <a:gd name="T34" fmla="*/ 175 w 237"/>
                <a:gd name="T35" fmla="*/ 19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71">
                  <a:moveTo>
                    <a:pt x="175" y="191"/>
                  </a:moveTo>
                  <a:cubicBezTo>
                    <a:pt x="141" y="178"/>
                    <a:pt x="130" y="167"/>
                    <a:pt x="130" y="145"/>
                  </a:cubicBezTo>
                  <a:cubicBezTo>
                    <a:pt x="130" y="130"/>
                    <a:pt x="140" y="135"/>
                    <a:pt x="145" y="110"/>
                  </a:cubicBezTo>
                  <a:cubicBezTo>
                    <a:pt x="146" y="99"/>
                    <a:pt x="156" y="110"/>
                    <a:pt x="157" y="86"/>
                  </a:cubicBezTo>
                  <a:cubicBezTo>
                    <a:pt x="157" y="76"/>
                    <a:pt x="153" y="73"/>
                    <a:pt x="153" y="73"/>
                  </a:cubicBezTo>
                  <a:cubicBezTo>
                    <a:pt x="153" y="73"/>
                    <a:pt x="155" y="60"/>
                    <a:pt x="156" y="49"/>
                  </a:cubicBezTo>
                  <a:cubicBezTo>
                    <a:pt x="157" y="35"/>
                    <a:pt x="149" y="0"/>
                    <a:pt x="101" y="0"/>
                  </a:cubicBezTo>
                  <a:cubicBezTo>
                    <a:pt x="54" y="0"/>
                    <a:pt x="46" y="35"/>
                    <a:pt x="46" y="49"/>
                  </a:cubicBezTo>
                  <a:cubicBezTo>
                    <a:pt x="48" y="60"/>
                    <a:pt x="50" y="73"/>
                    <a:pt x="50" y="73"/>
                  </a:cubicBezTo>
                  <a:cubicBezTo>
                    <a:pt x="50" y="73"/>
                    <a:pt x="46" y="76"/>
                    <a:pt x="46" y="86"/>
                  </a:cubicBezTo>
                  <a:cubicBezTo>
                    <a:pt x="47" y="110"/>
                    <a:pt x="56" y="99"/>
                    <a:pt x="58" y="110"/>
                  </a:cubicBezTo>
                  <a:cubicBezTo>
                    <a:pt x="62" y="135"/>
                    <a:pt x="73" y="130"/>
                    <a:pt x="73" y="145"/>
                  </a:cubicBezTo>
                  <a:cubicBezTo>
                    <a:pt x="73" y="167"/>
                    <a:pt x="62" y="178"/>
                    <a:pt x="28" y="191"/>
                  </a:cubicBezTo>
                  <a:cubicBezTo>
                    <a:pt x="18" y="194"/>
                    <a:pt x="0" y="201"/>
                    <a:pt x="0" y="2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7" y="271"/>
                    <a:pt x="237" y="271"/>
                    <a:pt x="237" y="271"/>
                  </a:cubicBezTo>
                  <a:cubicBezTo>
                    <a:pt x="237" y="271"/>
                    <a:pt x="237" y="238"/>
                    <a:pt x="237" y="229"/>
                  </a:cubicBezTo>
                  <a:cubicBezTo>
                    <a:pt x="237" y="216"/>
                    <a:pt x="209" y="204"/>
                    <a:pt x="175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4AA6CF0-576C-4D57-AF8B-0BFD2FBD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193" y="2407950"/>
              <a:ext cx="555626" cy="879476"/>
            </a:xfrm>
            <a:custGeom>
              <a:avLst/>
              <a:gdLst>
                <a:gd name="T0" fmla="*/ 97 w 147"/>
                <a:gd name="T1" fmla="*/ 143 h 232"/>
                <a:gd name="T2" fmla="*/ 64 w 147"/>
                <a:gd name="T3" fmla="*/ 109 h 232"/>
                <a:gd name="T4" fmla="*/ 75 w 147"/>
                <a:gd name="T5" fmla="*/ 82 h 232"/>
                <a:gd name="T6" fmla="*/ 84 w 147"/>
                <a:gd name="T7" fmla="*/ 64 h 232"/>
                <a:gd name="T8" fmla="*/ 81 w 147"/>
                <a:gd name="T9" fmla="*/ 55 h 232"/>
                <a:gd name="T10" fmla="*/ 84 w 147"/>
                <a:gd name="T11" fmla="*/ 37 h 232"/>
                <a:gd name="T12" fmla="*/ 42 w 147"/>
                <a:gd name="T13" fmla="*/ 0 h 232"/>
                <a:gd name="T14" fmla="*/ 1 w 147"/>
                <a:gd name="T15" fmla="*/ 37 h 232"/>
                <a:gd name="T16" fmla="*/ 4 w 147"/>
                <a:gd name="T17" fmla="*/ 55 h 232"/>
                <a:gd name="T18" fmla="*/ 0 w 147"/>
                <a:gd name="T19" fmla="*/ 64 h 232"/>
                <a:gd name="T20" fmla="*/ 10 w 147"/>
                <a:gd name="T21" fmla="*/ 82 h 232"/>
                <a:gd name="T22" fmla="*/ 21 w 147"/>
                <a:gd name="T23" fmla="*/ 109 h 232"/>
                <a:gd name="T24" fmla="*/ 7 w 147"/>
                <a:gd name="T25" fmla="*/ 134 h 232"/>
                <a:gd name="T26" fmla="*/ 70 w 147"/>
                <a:gd name="T27" fmla="*/ 187 h 232"/>
                <a:gd name="T28" fmla="*/ 70 w 147"/>
                <a:gd name="T29" fmla="*/ 232 h 232"/>
                <a:gd name="T30" fmla="*/ 147 w 147"/>
                <a:gd name="T31" fmla="*/ 232 h 232"/>
                <a:gd name="T32" fmla="*/ 142 w 147"/>
                <a:gd name="T33" fmla="*/ 168 h 232"/>
                <a:gd name="T34" fmla="*/ 97 w 147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232">
                  <a:moveTo>
                    <a:pt x="97" y="143"/>
                  </a:moveTo>
                  <a:cubicBezTo>
                    <a:pt x="72" y="133"/>
                    <a:pt x="64" y="126"/>
                    <a:pt x="64" y="109"/>
                  </a:cubicBezTo>
                  <a:cubicBezTo>
                    <a:pt x="64" y="98"/>
                    <a:pt x="72" y="101"/>
                    <a:pt x="75" y="82"/>
                  </a:cubicBezTo>
                  <a:cubicBezTo>
                    <a:pt x="76" y="74"/>
                    <a:pt x="84" y="82"/>
                    <a:pt x="84" y="64"/>
                  </a:cubicBezTo>
                  <a:cubicBezTo>
                    <a:pt x="84" y="57"/>
                    <a:pt x="81" y="55"/>
                    <a:pt x="81" y="55"/>
                  </a:cubicBezTo>
                  <a:cubicBezTo>
                    <a:pt x="81" y="55"/>
                    <a:pt x="83" y="44"/>
                    <a:pt x="84" y="37"/>
                  </a:cubicBezTo>
                  <a:cubicBezTo>
                    <a:pt x="84" y="27"/>
                    <a:pt x="78" y="0"/>
                    <a:pt x="42" y="0"/>
                  </a:cubicBezTo>
                  <a:cubicBezTo>
                    <a:pt x="8" y="0"/>
                    <a:pt x="0" y="27"/>
                    <a:pt x="1" y="37"/>
                  </a:cubicBezTo>
                  <a:cubicBezTo>
                    <a:pt x="2" y="44"/>
                    <a:pt x="4" y="55"/>
                    <a:pt x="4" y="55"/>
                  </a:cubicBezTo>
                  <a:cubicBezTo>
                    <a:pt x="4" y="55"/>
                    <a:pt x="0" y="57"/>
                    <a:pt x="0" y="64"/>
                  </a:cubicBezTo>
                  <a:cubicBezTo>
                    <a:pt x="2" y="82"/>
                    <a:pt x="8" y="74"/>
                    <a:pt x="10" y="82"/>
                  </a:cubicBezTo>
                  <a:cubicBezTo>
                    <a:pt x="13" y="101"/>
                    <a:pt x="21" y="98"/>
                    <a:pt x="21" y="109"/>
                  </a:cubicBezTo>
                  <a:cubicBezTo>
                    <a:pt x="21" y="120"/>
                    <a:pt x="17" y="128"/>
                    <a:pt x="7" y="134"/>
                  </a:cubicBezTo>
                  <a:cubicBezTo>
                    <a:pt x="62" y="159"/>
                    <a:pt x="70" y="164"/>
                    <a:pt x="70" y="187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47" y="232"/>
                    <a:pt x="147" y="232"/>
                    <a:pt x="147" y="232"/>
                  </a:cubicBezTo>
                  <a:cubicBezTo>
                    <a:pt x="147" y="232"/>
                    <a:pt x="146" y="174"/>
                    <a:pt x="142" y="168"/>
                  </a:cubicBezTo>
                  <a:cubicBezTo>
                    <a:pt x="137" y="159"/>
                    <a:pt x="123" y="153"/>
                    <a:pt x="97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6C42A1D-4514-4036-9481-9783B61B6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815" y="2407950"/>
              <a:ext cx="550863" cy="879476"/>
            </a:xfrm>
            <a:custGeom>
              <a:avLst/>
              <a:gdLst>
                <a:gd name="T0" fmla="*/ 50 w 146"/>
                <a:gd name="T1" fmla="*/ 143 h 232"/>
                <a:gd name="T2" fmla="*/ 83 w 146"/>
                <a:gd name="T3" fmla="*/ 109 h 232"/>
                <a:gd name="T4" fmla="*/ 72 w 146"/>
                <a:gd name="T5" fmla="*/ 82 h 232"/>
                <a:gd name="T6" fmla="*/ 62 w 146"/>
                <a:gd name="T7" fmla="*/ 64 h 232"/>
                <a:gd name="T8" fmla="*/ 66 w 146"/>
                <a:gd name="T9" fmla="*/ 55 h 232"/>
                <a:gd name="T10" fmla="*/ 63 w 146"/>
                <a:gd name="T11" fmla="*/ 37 h 232"/>
                <a:gd name="T12" fmla="*/ 104 w 146"/>
                <a:gd name="T13" fmla="*/ 0 h 232"/>
                <a:gd name="T14" fmla="*/ 146 w 146"/>
                <a:gd name="T15" fmla="*/ 37 h 232"/>
                <a:gd name="T16" fmla="*/ 142 w 146"/>
                <a:gd name="T17" fmla="*/ 55 h 232"/>
                <a:gd name="T18" fmla="*/ 146 w 146"/>
                <a:gd name="T19" fmla="*/ 64 h 232"/>
                <a:gd name="T20" fmla="*/ 137 w 146"/>
                <a:gd name="T21" fmla="*/ 82 h 232"/>
                <a:gd name="T22" fmla="*/ 126 w 146"/>
                <a:gd name="T23" fmla="*/ 109 h 232"/>
                <a:gd name="T24" fmla="*/ 140 w 146"/>
                <a:gd name="T25" fmla="*/ 134 h 232"/>
                <a:gd name="T26" fmla="*/ 77 w 146"/>
                <a:gd name="T27" fmla="*/ 187 h 232"/>
                <a:gd name="T28" fmla="*/ 77 w 146"/>
                <a:gd name="T29" fmla="*/ 232 h 232"/>
                <a:gd name="T30" fmla="*/ 0 w 146"/>
                <a:gd name="T31" fmla="*/ 232 h 232"/>
                <a:gd name="T32" fmla="*/ 5 w 146"/>
                <a:gd name="T33" fmla="*/ 168 h 232"/>
                <a:gd name="T34" fmla="*/ 50 w 146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32">
                  <a:moveTo>
                    <a:pt x="50" y="143"/>
                  </a:moveTo>
                  <a:cubicBezTo>
                    <a:pt x="75" y="133"/>
                    <a:pt x="83" y="126"/>
                    <a:pt x="83" y="109"/>
                  </a:cubicBezTo>
                  <a:cubicBezTo>
                    <a:pt x="83" y="98"/>
                    <a:pt x="75" y="101"/>
                    <a:pt x="72" y="82"/>
                  </a:cubicBezTo>
                  <a:cubicBezTo>
                    <a:pt x="70" y="74"/>
                    <a:pt x="63" y="82"/>
                    <a:pt x="62" y="64"/>
                  </a:cubicBezTo>
                  <a:cubicBezTo>
                    <a:pt x="62" y="57"/>
                    <a:pt x="66" y="55"/>
                    <a:pt x="66" y="55"/>
                  </a:cubicBezTo>
                  <a:cubicBezTo>
                    <a:pt x="66" y="55"/>
                    <a:pt x="64" y="44"/>
                    <a:pt x="63" y="37"/>
                  </a:cubicBezTo>
                  <a:cubicBezTo>
                    <a:pt x="62" y="27"/>
                    <a:pt x="69" y="0"/>
                    <a:pt x="104" y="0"/>
                  </a:cubicBezTo>
                  <a:cubicBezTo>
                    <a:pt x="139" y="0"/>
                    <a:pt x="146" y="27"/>
                    <a:pt x="146" y="37"/>
                  </a:cubicBezTo>
                  <a:cubicBezTo>
                    <a:pt x="145" y="44"/>
                    <a:pt x="142" y="55"/>
                    <a:pt x="142" y="55"/>
                  </a:cubicBezTo>
                  <a:cubicBezTo>
                    <a:pt x="142" y="55"/>
                    <a:pt x="146" y="57"/>
                    <a:pt x="146" y="64"/>
                  </a:cubicBezTo>
                  <a:cubicBezTo>
                    <a:pt x="145" y="82"/>
                    <a:pt x="138" y="74"/>
                    <a:pt x="137" y="82"/>
                  </a:cubicBezTo>
                  <a:cubicBezTo>
                    <a:pt x="134" y="101"/>
                    <a:pt x="126" y="98"/>
                    <a:pt x="126" y="109"/>
                  </a:cubicBezTo>
                  <a:cubicBezTo>
                    <a:pt x="126" y="120"/>
                    <a:pt x="130" y="128"/>
                    <a:pt x="140" y="134"/>
                  </a:cubicBezTo>
                  <a:cubicBezTo>
                    <a:pt x="85" y="159"/>
                    <a:pt x="77" y="164"/>
                    <a:pt x="77" y="187"/>
                  </a:cubicBezTo>
                  <a:cubicBezTo>
                    <a:pt x="77" y="232"/>
                    <a:pt x="77" y="232"/>
                    <a:pt x="77" y="232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" y="174"/>
                    <a:pt x="5" y="168"/>
                  </a:cubicBezTo>
                  <a:cubicBezTo>
                    <a:pt x="10" y="159"/>
                    <a:pt x="24" y="153"/>
                    <a:pt x="5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6" name="Graphic 55" descr="Coins">
            <a:extLst>
              <a:ext uri="{FF2B5EF4-FFF2-40B4-BE49-F238E27FC236}">
                <a16:creationId xmlns:a16="http://schemas.microsoft.com/office/drawing/2014/main" id="{6B14991D-AAE1-4BC5-BDBD-CA863701F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3807777"/>
            <a:ext cx="323935" cy="32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41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22067-3126-47FF-9F3C-BC5DADAA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Kwan Hong Min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BB872-AD69-4B74-8EF7-03EF06E5DA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2914" y="3400541"/>
            <a:ext cx="7418088" cy="677973"/>
          </a:xfrm>
        </p:spPr>
        <p:txBody>
          <a:bodyPr/>
          <a:lstStyle/>
          <a:p>
            <a:r>
              <a:rPr lang="en-US" dirty="0"/>
              <a:t>Tooling &amp; Manufacturing Engineer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F0D1B-AB8C-4AB0-BF76-4C7FCE3DA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1742" y="2092877"/>
            <a:ext cx="6509743" cy="577946"/>
          </a:xfrm>
        </p:spPr>
        <p:txBody>
          <a:bodyPr/>
          <a:lstStyle/>
          <a:p>
            <a:r>
              <a:rPr lang="en-US" dirty="0">
                <a:effectLst/>
              </a:rPr>
              <a:t>Quarter Review: Q2 Recap</a:t>
            </a:r>
          </a:p>
        </p:txBody>
      </p:sp>
    </p:spTree>
    <p:extLst>
      <p:ext uri="{BB962C8B-B14F-4D97-AF65-F5344CB8AC3E}">
        <p14:creationId xmlns:p14="http://schemas.microsoft.com/office/powerpoint/2010/main" val="1866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2BE38872-2220-4BDD-9C9C-26A7D31D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SG" dirty="0"/>
              <a:t>WAT022330 Staked Ferrules @ Keypoint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D991A9-3CA8-443B-95D2-96EFD69C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714881"/>
              </p:ext>
            </p:extLst>
          </p:nvPr>
        </p:nvGraphicFramePr>
        <p:xfrm>
          <a:off x="0" y="762419"/>
          <a:ext cx="9144003" cy="4347865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59543">
                  <a:extLst>
                    <a:ext uri="{9D8B030D-6E8A-4147-A177-3AD203B41FA5}">
                      <a16:colId xmlns:a16="http://schemas.microsoft.com/office/drawing/2014/main" val="4021554047"/>
                    </a:ext>
                  </a:extLst>
                </a:gridCol>
                <a:gridCol w="329172">
                  <a:extLst>
                    <a:ext uri="{9D8B030D-6E8A-4147-A177-3AD203B41FA5}">
                      <a16:colId xmlns:a16="http://schemas.microsoft.com/office/drawing/2014/main" val="361970908"/>
                    </a:ext>
                  </a:extLst>
                </a:gridCol>
                <a:gridCol w="519914">
                  <a:extLst>
                    <a:ext uri="{9D8B030D-6E8A-4147-A177-3AD203B41FA5}">
                      <a16:colId xmlns:a16="http://schemas.microsoft.com/office/drawing/2014/main" val="3640390935"/>
                    </a:ext>
                  </a:extLst>
                </a:gridCol>
                <a:gridCol w="1183821">
                  <a:extLst>
                    <a:ext uri="{9D8B030D-6E8A-4147-A177-3AD203B41FA5}">
                      <a16:colId xmlns:a16="http://schemas.microsoft.com/office/drawing/2014/main" val="1406606554"/>
                    </a:ext>
                  </a:extLst>
                </a:gridCol>
                <a:gridCol w="1116693">
                  <a:extLst>
                    <a:ext uri="{9D8B030D-6E8A-4147-A177-3AD203B41FA5}">
                      <a16:colId xmlns:a16="http://schemas.microsoft.com/office/drawing/2014/main" val="3124781441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120975500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30109713"/>
                    </a:ext>
                  </a:extLst>
                </a:gridCol>
                <a:gridCol w="1117601">
                  <a:extLst>
                    <a:ext uri="{9D8B030D-6E8A-4147-A177-3AD203B41FA5}">
                      <a16:colId xmlns:a16="http://schemas.microsoft.com/office/drawing/2014/main" val="45723046"/>
                    </a:ext>
                  </a:extLst>
                </a:gridCol>
                <a:gridCol w="299290">
                  <a:extLst>
                    <a:ext uri="{9D8B030D-6E8A-4147-A177-3AD203B41FA5}">
                      <a16:colId xmlns:a16="http://schemas.microsoft.com/office/drawing/2014/main" val="1705308079"/>
                    </a:ext>
                  </a:extLst>
                </a:gridCol>
                <a:gridCol w="2748712">
                  <a:extLst>
                    <a:ext uri="{9D8B030D-6E8A-4147-A177-3AD203B41FA5}">
                      <a16:colId xmlns:a16="http://schemas.microsoft.com/office/drawing/2014/main" val="3902501650"/>
                    </a:ext>
                  </a:extLst>
                </a:gridCol>
              </a:tblGrid>
              <a:tr h="1040382">
                <a:tc gridSpan="2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Problem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Multiple pump tray leak test failures </a:t>
                      </a:r>
                    </a:p>
                    <a:p>
                      <a:r>
                        <a:rPr lang="en-SG" sz="1000" dirty="0"/>
                        <a:t>78% of 192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000" dirty="0"/>
                        <a:t>Testing at flex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000" dirty="0"/>
                        <a:t>Staked ferrules from Keypoint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SG" sz="1000" dirty="0"/>
                        <a:t>Staked ferrule stuck ⇨ Unable to form a seal during installation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Issue Background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SG" sz="1000" dirty="0"/>
                        <a:t>Recurring issue since ???</a:t>
                      </a:r>
                    </a:p>
                    <a:p>
                      <a:r>
                        <a:rPr lang="en-US" sz="1000" dirty="0"/>
                        <a:t>Hardness spec &gt; 90RB (316L SST)</a:t>
                      </a:r>
                    </a:p>
                    <a:p>
                      <a:r>
                        <a:rPr lang="en-US" sz="1000" dirty="0"/>
                        <a:t>Supplier unable to increase hardness in annealing process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34914"/>
                  </a:ext>
                </a:extLst>
              </a:tr>
              <a:tr h="257483"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Signal Identified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Short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Long Term Solution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865673"/>
                  </a:ext>
                </a:extLst>
              </a:tr>
              <a:tr h="1759594"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Abrupt drop in ferrule hardness, soft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000" dirty="0"/>
                        <a:t>70 RB ⇨ 57-60 RB, 48K pcs</a:t>
                      </a:r>
                    </a:p>
                    <a:p>
                      <a:r>
                        <a:rPr lang="en-SG" sz="1000" dirty="0"/>
                        <a:t>⇩ Staking pressure should reduce biting force on tube</a:t>
                      </a:r>
                    </a:p>
                    <a:p>
                      <a:endParaRPr lang="en-US" sz="10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Revised staking pressure range used</a:t>
                      </a:r>
                    </a:p>
                    <a:p>
                      <a:r>
                        <a:rPr lang="en-SG" sz="1000" dirty="0"/>
                        <a:t>Rollout TMD as trial, effectiveness verified: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000" dirty="0"/>
                        <a:t>100% FPY recovered @ flex, 2.7K pcs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000" dirty="0"/>
                        <a:t>Staking pressure used @ Keypoint, new staking pressure</a:t>
                      </a:r>
                    </a:p>
                    <a:p>
                      <a:r>
                        <a:rPr lang="en-SG" sz="1000" dirty="0"/>
                        <a:t>Cross check completed with new ferrule shipment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000" dirty="0"/>
                        <a:t>Increased hardness (before plunge)</a:t>
                      </a: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dirty="0"/>
                        <a:t>Revise current staking procedures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000" dirty="0"/>
                        <a:t>Process 7.4 in WI 910000478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000" dirty="0"/>
                        <a:t>ECO 9242214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SG" sz="1000" dirty="0"/>
                        <a:t>⇧ Robustness: Wider range of ferrule hardness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70847"/>
                  </a:ext>
                </a:extLst>
              </a:tr>
              <a:tr h="265893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Project Team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b="1" dirty="0"/>
                        <a:t>Gains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SG" sz="1200" b="1" dirty="0"/>
                        <a:t>Gains</a:t>
                      </a:r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2008"/>
                  </a:ext>
                </a:extLst>
              </a:tr>
              <a:tr h="999249">
                <a:tc gridSpan="3">
                  <a:txBody>
                    <a:bodyPr/>
                    <a:lstStyle/>
                    <a:p>
                      <a:r>
                        <a:rPr lang="en-SG" sz="1000" b="1" dirty="0"/>
                        <a:t>Singapore</a:t>
                      </a:r>
                      <a:endParaRPr lang="en-US" sz="1000" b="1" dirty="0"/>
                    </a:p>
                    <a:p>
                      <a:r>
                        <a:rPr lang="en-SG" sz="1000" dirty="0"/>
                        <a:t>Kwan Hong Min </a:t>
                      </a:r>
                    </a:p>
                    <a:p>
                      <a:r>
                        <a:rPr lang="en-SG" sz="1000" dirty="0"/>
                        <a:t>Tony Shieh</a:t>
                      </a:r>
                    </a:p>
                    <a:p>
                      <a:r>
                        <a:rPr lang="en-SG" sz="1000" dirty="0"/>
                        <a:t>Shaynee Lim</a:t>
                      </a:r>
                    </a:p>
                    <a:p>
                      <a:r>
                        <a:rPr lang="en-SG" sz="1000" dirty="0"/>
                        <a:t>Keypoint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000" b="1" dirty="0"/>
                        <a:t>Milford</a:t>
                      </a:r>
                      <a:endParaRPr lang="en-US" sz="1000" b="1" dirty="0"/>
                    </a:p>
                    <a:p>
                      <a:r>
                        <a:rPr lang="en-SG" sz="1000" dirty="0"/>
                        <a:t>Peter Kirby</a:t>
                      </a:r>
                    </a:p>
                    <a:p>
                      <a:r>
                        <a:rPr lang="en-SG" sz="1000" dirty="0"/>
                        <a:t>Anthony D’Angelo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000" b="1" dirty="0">
                          <a:solidFill>
                            <a:schemeClr val="bg2"/>
                          </a:solidFill>
                        </a:rPr>
                        <a:t>48K pcs</a:t>
                      </a:r>
                    </a:p>
                    <a:p>
                      <a:r>
                        <a:rPr lang="en-SG" sz="1000" b="1" dirty="0"/>
                        <a:t>Scrap avoidance in ferrules &amp; post staked tubes</a:t>
                      </a:r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dirty="0"/>
                        <a:t>48K pcs</a:t>
                      </a:r>
                    </a:p>
                    <a:p>
                      <a:r>
                        <a:rPr lang="en-SG" sz="1000" dirty="0"/>
                        <a:t>Scrap avoidance in ferrules &amp; post staked tubes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SG" sz="1000" b="1" dirty="0">
                          <a:solidFill>
                            <a:schemeClr val="bg2"/>
                          </a:solidFill>
                        </a:rPr>
                        <a:t>78% yield ⇧</a:t>
                      </a:r>
                    </a:p>
                    <a:p>
                      <a:r>
                        <a:rPr lang="en-SG" sz="1000" b="1" dirty="0"/>
                        <a:t>Pump tray leak test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000" b="1" dirty="0"/>
                        <a:t>Line down scenario avoided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38985"/>
                  </a:ext>
                </a:extLst>
              </a:tr>
            </a:tbl>
          </a:graphicData>
        </a:graphic>
      </p:graphicFrame>
      <p:grpSp>
        <p:nvGrpSpPr>
          <p:cNvPr id="16" name="Gruppieren 112">
            <a:extLst>
              <a:ext uri="{FF2B5EF4-FFF2-40B4-BE49-F238E27FC236}">
                <a16:creationId xmlns:a16="http://schemas.microsoft.com/office/drawing/2014/main" id="{AE831A39-09B4-485F-B643-BDC590126278}"/>
              </a:ext>
            </a:extLst>
          </p:cNvPr>
          <p:cNvGrpSpPr/>
          <p:nvPr/>
        </p:nvGrpSpPr>
        <p:grpSpPr bwMode="gray">
          <a:xfrm>
            <a:off x="757853" y="1164327"/>
            <a:ext cx="504212" cy="430763"/>
            <a:chOff x="1117601" y="5489575"/>
            <a:chExt cx="403225" cy="344487"/>
          </a:xfrm>
          <a:solidFill>
            <a:schemeClr val="accent1"/>
          </a:solidFill>
        </p:grpSpPr>
        <p:sp>
          <p:nvSpPr>
            <p:cNvPr id="18" name="Freeform 1189">
              <a:extLst>
                <a:ext uri="{FF2B5EF4-FFF2-40B4-BE49-F238E27FC236}">
                  <a16:creationId xmlns:a16="http://schemas.microsoft.com/office/drawing/2014/main" id="{21CE06CE-6341-463A-BCDF-19E3E0C95DBC}"/>
                </a:ext>
              </a:extLst>
            </p:cNvPr>
            <p:cNvSpPr>
              <a:spLocks/>
            </p:cNvSpPr>
            <p:nvPr/>
          </p:nvSpPr>
          <p:spPr bwMode="gray">
            <a:xfrm>
              <a:off x="1117601" y="5489575"/>
              <a:ext cx="336550" cy="344487"/>
            </a:xfrm>
            <a:custGeom>
              <a:avLst/>
              <a:gdLst>
                <a:gd name="T0" fmla="*/ 286 w 298"/>
                <a:gd name="T1" fmla="*/ 124 h 303"/>
                <a:gd name="T2" fmla="*/ 205 w 298"/>
                <a:gd name="T3" fmla="*/ 276 h 303"/>
                <a:gd name="T4" fmla="*/ 33 w 298"/>
                <a:gd name="T5" fmla="*/ 215 h 303"/>
                <a:gd name="T6" fmla="*/ 77 w 298"/>
                <a:gd name="T7" fmla="*/ 38 h 303"/>
                <a:gd name="T8" fmla="*/ 244 w 298"/>
                <a:gd name="T9" fmla="*/ 50 h 303"/>
                <a:gd name="T10" fmla="*/ 227 w 298"/>
                <a:gd name="T11" fmla="*/ 69 h 303"/>
                <a:gd name="T12" fmla="*/ 205 w 298"/>
                <a:gd name="T13" fmla="*/ 55 h 303"/>
                <a:gd name="T14" fmla="*/ 100 w 298"/>
                <a:gd name="T15" fmla="*/ 55 h 303"/>
                <a:gd name="T16" fmla="*/ 45 w 298"/>
                <a:gd name="T17" fmla="*/ 130 h 303"/>
                <a:gd name="T18" fmla="*/ 126 w 298"/>
                <a:gd name="T19" fmla="*/ 256 h 303"/>
                <a:gd name="T20" fmla="*/ 261 w 298"/>
                <a:gd name="T21" fmla="*/ 167 h 303"/>
                <a:gd name="T22" fmla="*/ 260 w 298"/>
                <a:gd name="T23" fmla="*/ 132 h 303"/>
                <a:gd name="T24" fmla="*/ 263 w 298"/>
                <a:gd name="T25" fmla="*/ 127 h 303"/>
                <a:gd name="T26" fmla="*/ 286 w 298"/>
                <a:gd name="T27" fmla="*/ 12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8" h="303">
                  <a:moveTo>
                    <a:pt x="286" y="124"/>
                  </a:moveTo>
                  <a:cubicBezTo>
                    <a:pt x="298" y="182"/>
                    <a:pt x="268" y="249"/>
                    <a:pt x="205" y="276"/>
                  </a:cubicBezTo>
                  <a:cubicBezTo>
                    <a:pt x="141" y="303"/>
                    <a:pt x="66" y="276"/>
                    <a:pt x="33" y="215"/>
                  </a:cubicBezTo>
                  <a:cubicBezTo>
                    <a:pt x="0" y="154"/>
                    <a:pt x="18" y="79"/>
                    <a:pt x="77" y="38"/>
                  </a:cubicBezTo>
                  <a:cubicBezTo>
                    <a:pt x="133" y="0"/>
                    <a:pt x="203" y="12"/>
                    <a:pt x="244" y="50"/>
                  </a:cubicBezTo>
                  <a:cubicBezTo>
                    <a:pt x="239" y="60"/>
                    <a:pt x="234" y="65"/>
                    <a:pt x="227" y="69"/>
                  </a:cubicBezTo>
                  <a:cubicBezTo>
                    <a:pt x="220" y="64"/>
                    <a:pt x="212" y="59"/>
                    <a:pt x="205" y="55"/>
                  </a:cubicBezTo>
                  <a:cubicBezTo>
                    <a:pt x="170" y="36"/>
                    <a:pt x="135" y="36"/>
                    <a:pt x="100" y="55"/>
                  </a:cubicBezTo>
                  <a:cubicBezTo>
                    <a:pt x="70" y="71"/>
                    <a:pt x="52" y="97"/>
                    <a:pt x="45" y="130"/>
                  </a:cubicBezTo>
                  <a:cubicBezTo>
                    <a:pt x="35" y="187"/>
                    <a:pt x="70" y="242"/>
                    <a:pt x="126" y="256"/>
                  </a:cubicBezTo>
                  <a:cubicBezTo>
                    <a:pt x="189" y="272"/>
                    <a:pt x="251" y="231"/>
                    <a:pt x="261" y="167"/>
                  </a:cubicBezTo>
                  <a:cubicBezTo>
                    <a:pt x="263" y="155"/>
                    <a:pt x="263" y="144"/>
                    <a:pt x="260" y="132"/>
                  </a:cubicBezTo>
                  <a:cubicBezTo>
                    <a:pt x="260" y="129"/>
                    <a:pt x="260" y="128"/>
                    <a:pt x="263" y="127"/>
                  </a:cubicBezTo>
                  <a:cubicBezTo>
                    <a:pt x="271" y="124"/>
                    <a:pt x="278" y="124"/>
                    <a:pt x="286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190">
              <a:extLst>
                <a:ext uri="{FF2B5EF4-FFF2-40B4-BE49-F238E27FC236}">
                  <a16:creationId xmlns:a16="http://schemas.microsoft.com/office/drawing/2014/main" id="{2DFB5358-FDF7-4970-B863-9227A5F0AA78}"/>
                </a:ext>
              </a:extLst>
            </p:cNvPr>
            <p:cNvSpPr>
              <a:spLocks/>
            </p:cNvSpPr>
            <p:nvPr/>
          </p:nvSpPr>
          <p:spPr bwMode="gray">
            <a:xfrm>
              <a:off x="1255713" y="5510213"/>
              <a:ext cx="265113" cy="185737"/>
            </a:xfrm>
            <a:custGeom>
              <a:avLst/>
              <a:gdLst>
                <a:gd name="T0" fmla="*/ 205 w 234"/>
                <a:gd name="T1" fmla="*/ 0 h 164"/>
                <a:gd name="T2" fmla="*/ 194 w 234"/>
                <a:gd name="T3" fmla="*/ 42 h 164"/>
                <a:gd name="T4" fmla="*/ 234 w 234"/>
                <a:gd name="T5" fmla="*/ 54 h 164"/>
                <a:gd name="T6" fmla="*/ 232 w 234"/>
                <a:gd name="T7" fmla="*/ 56 h 164"/>
                <a:gd name="T8" fmla="*/ 176 w 234"/>
                <a:gd name="T9" fmla="*/ 87 h 164"/>
                <a:gd name="T10" fmla="*/ 171 w 234"/>
                <a:gd name="T11" fmla="*/ 88 h 164"/>
                <a:gd name="T12" fmla="*/ 124 w 234"/>
                <a:gd name="T13" fmla="*/ 95 h 164"/>
                <a:gd name="T14" fmla="*/ 62 w 234"/>
                <a:gd name="T15" fmla="*/ 130 h 164"/>
                <a:gd name="T16" fmla="*/ 60 w 234"/>
                <a:gd name="T17" fmla="*/ 134 h 164"/>
                <a:gd name="T18" fmla="*/ 38 w 234"/>
                <a:gd name="T19" fmla="*/ 160 h 164"/>
                <a:gd name="T20" fmla="*/ 8 w 234"/>
                <a:gd name="T21" fmla="*/ 150 h 164"/>
                <a:gd name="T22" fmla="*/ 9 w 234"/>
                <a:gd name="T23" fmla="*/ 114 h 164"/>
                <a:gd name="T24" fmla="*/ 44 w 234"/>
                <a:gd name="T25" fmla="*/ 107 h 164"/>
                <a:gd name="T26" fmla="*/ 50 w 234"/>
                <a:gd name="T27" fmla="*/ 108 h 164"/>
                <a:gd name="T28" fmla="*/ 113 w 234"/>
                <a:gd name="T29" fmla="*/ 72 h 164"/>
                <a:gd name="T30" fmla="*/ 142 w 234"/>
                <a:gd name="T31" fmla="*/ 38 h 164"/>
                <a:gd name="T32" fmla="*/ 147 w 234"/>
                <a:gd name="T33" fmla="*/ 32 h 164"/>
                <a:gd name="T34" fmla="*/ 201 w 234"/>
                <a:gd name="T35" fmla="*/ 2 h 164"/>
                <a:gd name="T36" fmla="*/ 205 w 234"/>
                <a:gd name="T3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4" h="164">
                  <a:moveTo>
                    <a:pt x="205" y="0"/>
                  </a:moveTo>
                  <a:cubicBezTo>
                    <a:pt x="201" y="15"/>
                    <a:pt x="197" y="28"/>
                    <a:pt x="194" y="42"/>
                  </a:cubicBezTo>
                  <a:cubicBezTo>
                    <a:pt x="207" y="46"/>
                    <a:pt x="221" y="50"/>
                    <a:pt x="234" y="54"/>
                  </a:cubicBezTo>
                  <a:cubicBezTo>
                    <a:pt x="233" y="55"/>
                    <a:pt x="232" y="55"/>
                    <a:pt x="232" y="56"/>
                  </a:cubicBezTo>
                  <a:cubicBezTo>
                    <a:pt x="213" y="66"/>
                    <a:pt x="195" y="76"/>
                    <a:pt x="176" y="87"/>
                  </a:cubicBezTo>
                  <a:cubicBezTo>
                    <a:pt x="175" y="88"/>
                    <a:pt x="173" y="88"/>
                    <a:pt x="171" y="88"/>
                  </a:cubicBezTo>
                  <a:cubicBezTo>
                    <a:pt x="155" y="84"/>
                    <a:pt x="139" y="87"/>
                    <a:pt x="124" y="95"/>
                  </a:cubicBezTo>
                  <a:cubicBezTo>
                    <a:pt x="103" y="107"/>
                    <a:pt x="83" y="118"/>
                    <a:pt x="62" y="130"/>
                  </a:cubicBezTo>
                  <a:cubicBezTo>
                    <a:pt x="61" y="131"/>
                    <a:pt x="60" y="133"/>
                    <a:pt x="60" y="134"/>
                  </a:cubicBezTo>
                  <a:cubicBezTo>
                    <a:pt x="58" y="147"/>
                    <a:pt x="50" y="157"/>
                    <a:pt x="38" y="160"/>
                  </a:cubicBezTo>
                  <a:cubicBezTo>
                    <a:pt x="27" y="164"/>
                    <a:pt x="15" y="159"/>
                    <a:pt x="8" y="150"/>
                  </a:cubicBezTo>
                  <a:cubicBezTo>
                    <a:pt x="0" y="139"/>
                    <a:pt x="0" y="124"/>
                    <a:pt x="9" y="114"/>
                  </a:cubicBezTo>
                  <a:cubicBezTo>
                    <a:pt x="18" y="103"/>
                    <a:pt x="33" y="101"/>
                    <a:pt x="44" y="107"/>
                  </a:cubicBezTo>
                  <a:cubicBezTo>
                    <a:pt x="46" y="108"/>
                    <a:pt x="48" y="109"/>
                    <a:pt x="50" y="108"/>
                  </a:cubicBezTo>
                  <a:cubicBezTo>
                    <a:pt x="71" y="96"/>
                    <a:pt x="92" y="84"/>
                    <a:pt x="113" y="72"/>
                  </a:cubicBezTo>
                  <a:cubicBezTo>
                    <a:pt x="127" y="64"/>
                    <a:pt x="136" y="52"/>
                    <a:pt x="142" y="38"/>
                  </a:cubicBezTo>
                  <a:cubicBezTo>
                    <a:pt x="143" y="36"/>
                    <a:pt x="145" y="33"/>
                    <a:pt x="147" y="32"/>
                  </a:cubicBezTo>
                  <a:cubicBezTo>
                    <a:pt x="165" y="22"/>
                    <a:pt x="183" y="12"/>
                    <a:pt x="201" y="2"/>
                  </a:cubicBezTo>
                  <a:cubicBezTo>
                    <a:pt x="202" y="2"/>
                    <a:pt x="203" y="1"/>
                    <a:pt x="2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91">
              <a:extLst>
                <a:ext uri="{FF2B5EF4-FFF2-40B4-BE49-F238E27FC236}">
                  <a16:creationId xmlns:a16="http://schemas.microsoft.com/office/drawing/2014/main" id="{DBFC2CF4-C480-4107-8D2D-3E78F1795A4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87451" y="5561013"/>
              <a:ext cx="198438" cy="201612"/>
            </a:xfrm>
            <a:custGeom>
              <a:avLst/>
              <a:gdLst>
                <a:gd name="T0" fmla="*/ 172 w 176"/>
                <a:gd name="T1" fmla="*/ 80 h 179"/>
                <a:gd name="T2" fmla="*/ 116 w 176"/>
                <a:gd name="T3" fmla="*/ 167 h 179"/>
                <a:gd name="T4" fmla="*/ 18 w 176"/>
                <a:gd name="T5" fmla="*/ 127 h 179"/>
                <a:gd name="T6" fmla="*/ 38 w 176"/>
                <a:gd name="T7" fmla="*/ 25 h 179"/>
                <a:gd name="T8" fmla="*/ 139 w 176"/>
                <a:gd name="T9" fmla="*/ 22 h 179"/>
                <a:gd name="T10" fmla="*/ 136 w 176"/>
                <a:gd name="T11" fmla="*/ 24 h 179"/>
                <a:gd name="T12" fmla="*/ 126 w 176"/>
                <a:gd name="T13" fmla="*/ 30 h 179"/>
                <a:gd name="T14" fmla="*/ 102 w 176"/>
                <a:gd name="T15" fmla="*/ 34 h 179"/>
                <a:gd name="T16" fmla="*/ 36 w 176"/>
                <a:gd name="T17" fmla="*/ 78 h 179"/>
                <a:gd name="T18" fmla="*/ 81 w 176"/>
                <a:gd name="T19" fmla="*/ 144 h 179"/>
                <a:gd name="T20" fmla="*/ 145 w 176"/>
                <a:gd name="T21" fmla="*/ 99 h 179"/>
                <a:gd name="T22" fmla="*/ 150 w 176"/>
                <a:gd name="T23" fmla="*/ 93 h 179"/>
                <a:gd name="T24" fmla="*/ 172 w 176"/>
                <a:gd name="T25" fmla="*/ 8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6" h="179">
                  <a:moveTo>
                    <a:pt x="172" y="80"/>
                  </a:moveTo>
                  <a:cubicBezTo>
                    <a:pt x="176" y="121"/>
                    <a:pt x="151" y="156"/>
                    <a:pt x="116" y="167"/>
                  </a:cubicBezTo>
                  <a:cubicBezTo>
                    <a:pt x="77" y="179"/>
                    <a:pt x="37" y="162"/>
                    <a:pt x="18" y="127"/>
                  </a:cubicBezTo>
                  <a:cubicBezTo>
                    <a:pt x="0" y="92"/>
                    <a:pt x="8" y="51"/>
                    <a:pt x="38" y="25"/>
                  </a:cubicBezTo>
                  <a:cubicBezTo>
                    <a:pt x="66" y="1"/>
                    <a:pt x="111" y="0"/>
                    <a:pt x="139" y="22"/>
                  </a:cubicBezTo>
                  <a:cubicBezTo>
                    <a:pt x="138" y="23"/>
                    <a:pt x="137" y="24"/>
                    <a:pt x="136" y="24"/>
                  </a:cubicBezTo>
                  <a:cubicBezTo>
                    <a:pt x="133" y="26"/>
                    <a:pt x="129" y="28"/>
                    <a:pt x="126" y="30"/>
                  </a:cubicBezTo>
                  <a:cubicBezTo>
                    <a:pt x="118" y="35"/>
                    <a:pt x="111" y="37"/>
                    <a:pt x="102" y="34"/>
                  </a:cubicBezTo>
                  <a:cubicBezTo>
                    <a:pt x="72" y="27"/>
                    <a:pt x="42" y="48"/>
                    <a:pt x="36" y="78"/>
                  </a:cubicBezTo>
                  <a:cubicBezTo>
                    <a:pt x="30" y="108"/>
                    <a:pt x="51" y="138"/>
                    <a:pt x="81" y="144"/>
                  </a:cubicBezTo>
                  <a:cubicBezTo>
                    <a:pt x="111" y="149"/>
                    <a:pt x="140" y="129"/>
                    <a:pt x="145" y="99"/>
                  </a:cubicBezTo>
                  <a:cubicBezTo>
                    <a:pt x="146" y="96"/>
                    <a:pt x="147" y="94"/>
                    <a:pt x="150" y="93"/>
                  </a:cubicBezTo>
                  <a:cubicBezTo>
                    <a:pt x="157" y="89"/>
                    <a:pt x="165" y="85"/>
                    <a:pt x="17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2" name="Gruppieren 213">
            <a:extLst>
              <a:ext uri="{FF2B5EF4-FFF2-40B4-BE49-F238E27FC236}">
                <a16:creationId xmlns:a16="http://schemas.microsoft.com/office/drawing/2014/main" id="{FE1C972C-0A86-42DC-93BE-5069683E3C72}"/>
              </a:ext>
            </a:extLst>
          </p:cNvPr>
          <p:cNvGrpSpPr/>
          <p:nvPr/>
        </p:nvGrpSpPr>
        <p:grpSpPr bwMode="gray">
          <a:xfrm>
            <a:off x="5772464" y="1184267"/>
            <a:ext cx="334167" cy="390882"/>
            <a:chOff x="9233637" y="3392838"/>
            <a:chExt cx="486305" cy="568843"/>
          </a:xfrm>
          <a:solidFill>
            <a:schemeClr val="accent1"/>
          </a:solidFill>
        </p:grpSpPr>
        <p:sp>
          <p:nvSpPr>
            <p:cNvPr id="23" name="Freeform 1462">
              <a:extLst>
                <a:ext uri="{FF2B5EF4-FFF2-40B4-BE49-F238E27FC236}">
                  <a16:creationId xmlns:a16="http://schemas.microsoft.com/office/drawing/2014/main" id="{E7F84FA0-B950-4432-92EF-9FA392E134FF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33637" y="3392838"/>
              <a:ext cx="486305" cy="568843"/>
            </a:xfrm>
            <a:custGeom>
              <a:avLst/>
              <a:gdLst>
                <a:gd name="T0" fmla="*/ 306 w 306"/>
                <a:gd name="T1" fmla="*/ 357 h 357"/>
                <a:gd name="T2" fmla="*/ 0 w 306"/>
                <a:gd name="T3" fmla="*/ 357 h 357"/>
                <a:gd name="T4" fmla="*/ 0 w 306"/>
                <a:gd name="T5" fmla="*/ 28 h 357"/>
                <a:gd name="T6" fmla="*/ 5 w 306"/>
                <a:gd name="T7" fmla="*/ 28 h 357"/>
                <a:gd name="T8" fmla="*/ 49 w 306"/>
                <a:gd name="T9" fmla="*/ 28 h 357"/>
                <a:gd name="T10" fmla="*/ 74 w 306"/>
                <a:gd name="T11" fmla="*/ 18 h 357"/>
                <a:gd name="T12" fmla="*/ 88 w 306"/>
                <a:gd name="T13" fmla="*/ 3 h 357"/>
                <a:gd name="T14" fmla="*/ 94 w 306"/>
                <a:gd name="T15" fmla="*/ 1 h 357"/>
                <a:gd name="T16" fmla="*/ 211 w 306"/>
                <a:gd name="T17" fmla="*/ 1 h 357"/>
                <a:gd name="T18" fmla="*/ 217 w 306"/>
                <a:gd name="T19" fmla="*/ 3 h 357"/>
                <a:gd name="T20" fmla="*/ 232 w 306"/>
                <a:gd name="T21" fmla="*/ 18 h 357"/>
                <a:gd name="T22" fmla="*/ 257 w 306"/>
                <a:gd name="T23" fmla="*/ 28 h 357"/>
                <a:gd name="T24" fmla="*/ 301 w 306"/>
                <a:gd name="T25" fmla="*/ 28 h 357"/>
                <a:gd name="T26" fmla="*/ 306 w 306"/>
                <a:gd name="T27" fmla="*/ 28 h 357"/>
                <a:gd name="T28" fmla="*/ 306 w 306"/>
                <a:gd name="T29" fmla="*/ 357 h 357"/>
                <a:gd name="T30" fmla="*/ 270 w 306"/>
                <a:gd name="T31" fmla="*/ 322 h 357"/>
                <a:gd name="T32" fmla="*/ 270 w 306"/>
                <a:gd name="T33" fmla="*/ 62 h 357"/>
                <a:gd name="T34" fmla="*/ 221 w 306"/>
                <a:gd name="T35" fmla="*/ 63 h 357"/>
                <a:gd name="T36" fmla="*/ 217 w 306"/>
                <a:gd name="T37" fmla="*/ 65 h 357"/>
                <a:gd name="T38" fmla="*/ 200 w 306"/>
                <a:gd name="T39" fmla="*/ 81 h 357"/>
                <a:gd name="T40" fmla="*/ 194 w 306"/>
                <a:gd name="T41" fmla="*/ 84 h 357"/>
                <a:gd name="T42" fmla="*/ 113 w 306"/>
                <a:gd name="T43" fmla="*/ 84 h 357"/>
                <a:gd name="T44" fmla="*/ 107 w 306"/>
                <a:gd name="T45" fmla="*/ 82 h 357"/>
                <a:gd name="T46" fmla="*/ 91 w 306"/>
                <a:gd name="T47" fmla="*/ 65 h 357"/>
                <a:gd name="T48" fmla="*/ 84 w 306"/>
                <a:gd name="T49" fmla="*/ 63 h 357"/>
                <a:gd name="T50" fmla="*/ 39 w 306"/>
                <a:gd name="T51" fmla="*/ 62 h 357"/>
                <a:gd name="T52" fmla="*/ 34 w 306"/>
                <a:gd name="T53" fmla="*/ 63 h 357"/>
                <a:gd name="T54" fmla="*/ 34 w 306"/>
                <a:gd name="T55" fmla="*/ 322 h 357"/>
                <a:gd name="T56" fmla="*/ 270 w 306"/>
                <a:gd name="T57" fmla="*/ 322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06" h="357">
                  <a:moveTo>
                    <a:pt x="306" y="357"/>
                  </a:moveTo>
                  <a:cubicBezTo>
                    <a:pt x="204" y="357"/>
                    <a:pt x="102" y="357"/>
                    <a:pt x="0" y="357"/>
                  </a:cubicBezTo>
                  <a:cubicBezTo>
                    <a:pt x="0" y="248"/>
                    <a:pt x="0" y="138"/>
                    <a:pt x="0" y="28"/>
                  </a:cubicBezTo>
                  <a:cubicBezTo>
                    <a:pt x="2" y="28"/>
                    <a:pt x="4" y="28"/>
                    <a:pt x="5" y="28"/>
                  </a:cubicBezTo>
                  <a:cubicBezTo>
                    <a:pt x="20" y="28"/>
                    <a:pt x="34" y="28"/>
                    <a:pt x="49" y="28"/>
                  </a:cubicBezTo>
                  <a:cubicBezTo>
                    <a:pt x="59" y="28"/>
                    <a:pt x="67" y="25"/>
                    <a:pt x="74" y="18"/>
                  </a:cubicBezTo>
                  <a:cubicBezTo>
                    <a:pt x="78" y="13"/>
                    <a:pt x="83" y="8"/>
                    <a:pt x="88" y="3"/>
                  </a:cubicBezTo>
                  <a:cubicBezTo>
                    <a:pt x="90" y="2"/>
                    <a:pt x="92" y="1"/>
                    <a:pt x="94" y="1"/>
                  </a:cubicBezTo>
                  <a:cubicBezTo>
                    <a:pt x="133" y="0"/>
                    <a:pt x="172" y="0"/>
                    <a:pt x="211" y="1"/>
                  </a:cubicBezTo>
                  <a:cubicBezTo>
                    <a:pt x="213" y="1"/>
                    <a:pt x="216" y="2"/>
                    <a:pt x="217" y="3"/>
                  </a:cubicBezTo>
                  <a:cubicBezTo>
                    <a:pt x="222" y="8"/>
                    <a:pt x="227" y="13"/>
                    <a:pt x="232" y="18"/>
                  </a:cubicBezTo>
                  <a:cubicBezTo>
                    <a:pt x="239" y="25"/>
                    <a:pt x="247" y="28"/>
                    <a:pt x="257" y="28"/>
                  </a:cubicBezTo>
                  <a:cubicBezTo>
                    <a:pt x="271" y="28"/>
                    <a:pt x="286" y="28"/>
                    <a:pt x="301" y="28"/>
                  </a:cubicBezTo>
                  <a:cubicBezTo>
                    <a:pt x="302" y="28"/>
                    <a:pt x="304" y="28"/>
                    <a:pt x="306" y="28"/>
                  </a:cubicBezTo>
                  <a:cubicBezTo>
                    <a:pt x="306" y="138"/>
                    <a:pt x="306" y="247"/>
                    <a:pt x="306" y="357"/>
                  </a:cubicBezTo>
                  <a:close/>
                  <a:moveTo>
                    <a:pt x="270" y="322"/>
                  </a:moveTo>
                  <a:cubicBezTo>
                    <a:pt x="270" y="235"/>
                    <a:pt x="270" y="149"/>
                    <a:pt x="270" y="62"/>
                  </a:cubicBezTo>
                  <a:cubicBezTo>
                    <a:pt x="254" y="62"/>
                    <a:pt x="238" y="62"/>
                    <a:pt x="221" y="63"/>
                  </a:cubicBezTo>
                  <a:cubicBezTo>
                    <a:pt x="220" y="63"/>
                    <a:pt x="218" y="64"/>
                    <a:pt x="217" y="65"/>
                  </a:cubicBezTo>
                  <a:cubicBezTo>
                    <a:pt x="211" y="70"/>
                    <a:pt x="206" y="76"/>
                    <a:pt x="200" y="81"/>
                  </a:cubicBezTo>
                  <a:cubicBezTo>
                    <a:pt x="198" y="83"/>
                    <a:pt x="196" y="84"/>
                    <a:pt x="194" y="84"/>
                  </a:cubicBezTo>
                  <a:cubicBezTo>
                    <a:pt x="167" y="84"/>
                    <a:pt x="140" y="84"/>
                    <a:pt x="113" y="84"/>
                  </a:cubicBezTo>
                  <a:cubicBezTo>
                    <a:pt x="111" y="84"/>
                    <a:pt x="109" y="83"/>
                    <a:pt x="107" y="82"/>
                  </a:cubicBezTo>
                  <a:cubicBezTo>
                    <a:pt x="102" y="76"/>
                    <a:pt x="97" y="71"/>
                    <a:pt x="91" y="65"/>
                  </a:cubicBezTo>
                  <a:cubicBezTo>
                    <a:pt x="89" y="64"/>
                    <a:pt x="87" y="63"/>
                    <a:pt x="84" y="63"/>
                  </a:cubicBezTo>
                  <a:cubicBezTo>
                    <a:pt x="69" y="62"/>
                    <a:pt x="54" y="62"/>
                    <a:pt x="39" y="62"/>
                  </a:cubicBezTo>
                  <a:cubicBezTo>
                    <a:pt x="37" y="62"/>
                    <a:pt x="36" y="63"/>
                    <a:pt x="34" y="63"/>
                  </a:cubicBezTo>
                  <a:cubicBezTo>
                    <a:pt x="34" y="149"/>
                    <a:pt x="34" y="236"/>
                    <a:pt x="34" y="322"/>
                  </a:cubicBezTo>
                  <a:cubicBezTo>
                    <a:pt x="113" y="322"/>
                    <a:pt x="191" y="322"/>
                    <a:pt x="270" y="3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64">
              <a:extLst>
                <a:ext uri="{FF2B5EF4-FFF2-40B4-BE49-F238E27FC236}">
                  <a16:creationId xmlns:a16="http://schemas.microsoft.com/office/drawing/2014/main" id="{C12F75FE-BABC-457B-B3C3-69B85128A9C8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0" y="3577989"/>
              <a:ext cx="145000" cy="122691"/>
            </a:xfrm>
            <a:custGeom>
              <a:avLst/>
              <a:gdLst>
                <a:gd name="T0" fmla="*/ 0 w 91"/>
                <a:gd name="T1" fmla="*/ 39 h 78"/>
                <a:gd name="T2" fmla="*/ 6 w 91"/>
                <a:gd name="T3" fmla="*/ 34 h 78"/>
                <a:gd name="T4" fmla="*/ 10 w 91"/>
                <a:gd name="T5" fmla="*/ 34 h 78"/>
                <a:gd name="T6" fmla="*/ 33 w 91"/>
                <a:gd name="T7" fmla="*/ 47 h 78"/>
                <a:gd name="T8" fmla="*/ 88 w 91"/>
                <a:gd name="T9" fmla="*/ 0 h 78"/>
                <a:gd name="T10" fmla="*/ 87 w 91"/>
                <a:gd name="T11" fmla="*/ 9 h 78"/>
                <a:gd name="T12" fmla="*/ 43 w 91"/>
                <a:gd name="T13" fmla="*/ 66 h 78"/>
                <a:gd name="T14" fmla="*/ 37 w 91"/>
                <a:gd name="T15" fmla="*/ 77 h 78"/>
                <a:gd name="T16" fmla="*/ 36 w 91"/>
                <a:gd name="T17" fmla="*/ 78 h 78"/>
                <a:gd name="T18" fmla="*/ 0 w 91"/>
                <a:gd name="T19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0" y="39"/>
                  </a:moveTo>
                  <a:cubicBezTo>
                    <a:pt x="2" y="37"/>
                    <a:pt x="4" y="35"/>
                    <a:pt x="6" y="34"/>
                  </a:cubicBezTo>
                  <a:cubicBezTo>
                    <a:pt x="7" y="33"/>
                    <a:pt x="9" y="33"/>
                    <a:pt x="10" y="34"/>
                  </a:cubicBezTo>
                  <a:cubicBezTo>
                    <a:pt x="18" y="38"/>
                    <a:pt x="25" y="42"/>
                    <a:pt x="33" y="47"/>
                  </a:cubicBezTo>
                  <a:cubicBezTo>
                    <a:pt x="49" y="29"/>
                    <a:pt x="67" y="12"/>
                    <a:pt x="88" y="0"/>
                  </a:cubicBezTo>
                  <a:cubicBezTo>
                    <a:pt x="91" y="3"/>
                    <a:pt x="91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7" y="77"/>
                  </a:cubicBezTo>
                  <a:cubicBezTo>
                    <a:pt x="37" y="77"/>
                    <a:pt x="36" y="78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465">
              <a:extLst>
                <a:ext uri="{FF2B5EF4-FFF2-40B4-BE49-F238E27FC236}">
                  <a16:creationId xmlns:a16="http://schemas.microsoft.com/office/drawing/2014/main" id="{58AD247B-1B40-4DA7-BB37-980989E6B360}"/>
                </a:ext>
              </a:extLst>
            </p:cNvPr>
            <p:cNvSpPr>
              <a:spLocks/>
            </p:cNvSpPr>
            <p:nvPr/>
          </p:nvSpPr>
          <p:spPr bwMode="gray">
            <a:xfrm>
              <a:off x="9334021" y="3725218"/>
              <a:ext cx="145000" cy="124922"/>
            </a:xfrm>
            <a:custGeom>
              <a:avLst/>
              <a:gdLst>
                <a:gd name="T0" fmla="*/ 88 w 91"/>
                <a:gd name="T1" fmla="*/ 0 h 78"/>
                <a:gd name="T2" fmla="*/ 87 w 91"/>
                <a:gd name="T3" fmla="*/ 9 h 78"/>
                <a:gd name="T4" fmla="*/ 43 w 91"/>
                <a:gd name="T5" fmla="*/ 66 h 78"/>
                <a:gd name="T6" fmla="*/ 36 w 91"/>
                <a:gd name="T7" fmla="*/ 78 h 78"/>
                <a:gd name="T8" fmla="*/ 0 w 91"/>
                <a:gd name="T9" fmla="*/ 39 h 78"/>
                <a:gd name="T10" fmla="*/ 5 w 91"/>
                <a:gd name="T11" fmla="*/ 34 h 78"/>
                <a:gd name="T12" fmla="*/ 10 w 91"/>
                <a:gd name="T13" fmla="*/ 33 h 78"/>
                <a:gd name="T14" fmla="*/ 28 w 91"/>
                <a:gd name="T15" fmla="*/ 44 h 78"/>
                <a:gd name="T16" fmla="*/ 33 w 91"/>
                <a:gd name="T17" fmla="*/ 47 h 78"/>
                <a:gd name="T18" fmla="*/ 88 w 91"/>
                <a:gd name="T1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78">
                  <a:moveTo>
                    <a:pt x="88" y="0"/>
                  </a:moveTo>
                  <a:cubicBezTo>
                    <a:pt x="91" y="3"/>
                    <a:pt x="90" y="6"/>
                    <a:pt x="87" y="9"/>
                  </a:cubicBezTo>
                  <a:cubicBezTo>
                    <a:pt x="69" y="25"/>
                    <a:pt x="55" y="45"/>
                    <a:pt x="43" y="66"/>
                  </a:cubicBezTo>
                  <a:cubicBezTo>
                    <a:pt x="41" y="70"/>
                    <a:pt x="39" y="74"/>
                    <a:pt x="36" y="78"/>
                  </a:cubicBezTo>
                  <a:cubicBezTo>
                    <a:pt x="24" y="65"/>
                    <a:pt x="12" y="52"/>
                    <a:pt x="0" y="39"/>
                  </a:cubicBezTo>
                  <a:cubicBezTo>
                    <a:pt x="2" y="38"/>
                    <a:pt x="3" y="36"/>
                    <a:pt x="5" y="34"/>
                  </a:cubicBezTo>
                  <a:cubicBezTo>
                    <a:pt x="6" y="32"/>
                    <a:pt x="8" y="32"/>
                    <a:pt x="10" y="33"/>
                  </a:cubicBezTo>
                  <a:cubicBezTo>
                    <a:pt x="16" y="37"/>
                    <a:pt x="22" y="41"/>
                    <a:pt x="28" y="44"/>
                  </a:cubicBezTo>
                  <a:cubicBezTo>
                    <a:pt x="30" y="45"/>
                    <a:pt x="31" y="46"/>
                    <a:pt x="33" y="47"/>
                  </a:cubicBezTo>
                  <a:cubicBezTo>
                    <a:pt x="49" y="28"/>
                    <a:pt x="67" y="12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466">
              <a:extLst>
                <a:ext uri="{FF2B5EF4-FFF2-40B4-BE49-F238E27FC236}">
                  <a16:creationId xmlns:a16="http://schemas.microsoft.com/office/drawing/2014/main" id="{BAC14E8C-0C2B-49AB-A778-4473DC0C7E9F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71" y="3600295"/>
              <a:ext cx="95923" cy="26769"/>
            </a:xfrm>
            <a:custGeom>
              <a:avLst/>
              <a:gdLst>
                <a:gd name="T0" fmla="*/ 0 w 61"/>
                <a:gd name="T1" fmla="*/ 17 h 17"/>
                <a:gd name="T2" fmla="*/ 0 w 61"/>
                <a:gd name="T3" fmla="*/ 0 h 17"/>
                <a:gd name="T4" fmla="*/ 61 w 61"/>
                <a:gd name="T5" fmla="*/ 0 h 17"/>
                <a:gd name="T6" fmla="*/ 61 w 61"/>
                <a:gd name="T7" fmla="*/ 17 h 17"/>
                <a:gd name="T8" fmla="*/ 0 w 61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7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467">
              <a:extLst>
                <a:ext uri="{FF2B5EF4-FFF2-40B4-BE49-F238E27FC236}">
                  <a16:creationId xmlns:a16="http://schemas.microsoft.com/office/drawing/2014/main" id="{42225735-1DB1-41E1-9C4C-3D247B9A12D2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401" y="3653832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5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5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468">
              <a:extLst>
                <a:ext uri="{FF2B5EF4-FFF2-40B4-BE49-F238E27FC236}">
                  <a16:creationId xmlns:a16="http://schemas.microsoft.com/office/drawing/2014/main" id="{817CC217-1949-4BEE-8A06-229B25A7C259}"/>
                </a:ext>
              </a:extLst>
            </p:cNvPr>
            <p:cNvSpPr>
              <a:spLocks/>
            </p:cNvSpPr>
            <p:nvPr/>
          </p:nvSpPr>
          <p:spPr bwMode="gray">
            <a:xfrm>
              <a:off x="9519165" y="3760908"/>
              <a:ext cx="95923" cy="28999"/>
            </a:xfrm>
            <a:custGeom>
              <a:avLst/>
              <a:gdLst>
                <a:gd name="T0" fmla="*/ 0 w 61"/>
                <a:gd name="T1" fmla="*/ 0 h 17"/>
                <a:gd name="T2" fmla="*/ 61 w 61"/>
                <a:gd name="T3" fmla="*/ 0 h 17"/>
                <a:gd name="T4" fmla="*/ 61 w 61"/>
                <a:gd name="T5" fmla="*/ 17 h 17"/>
                <a:gd name="T6" fmla="*/ 0 w 61"/>
                <a:gd name="T7" fmla="*/ 17 h 17"/>
                <a:gd name="T8" fmla="*/ 0 w 6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0"/>
                  </a:moveTo>
                  <a:cubicBezTo>
                    <a:pt x="21" y="0"/>
                    <a:pt x="40" y="0"/>
                    <a:pt x="61" y="0"/>
                  </a:cubicBezTo>
                  <a:cubicBezTo>
                    <a:pt x="61" y="6"/>
                    <a:pt x="61" y="11"/>
                    <a:pt x="61" y="17"/>
                  </a:cubicBezTo>
                  <a:cubicBezTo>
                    <a:pt x="41" y="17"/>
                    <a:pt x="21" y="17"/>
                    <a:pt x="0" y="17"/>
                  </a:cubicBezTo>
                  <a:cubicBezTo>
                    <a:pt x="0" y="11"/>
                    <a:pt x="0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1469">
              <a:extLst>
                <a:ext uri="{FF2B5EF4-FFF2-40B4-BE49-F238E27FC236}">
                  <a16:creationId xmlns:a16="http://schemas.microsoft.com/office/drawing/2014/main" id="{19E1752A-69D9-4450-A7A4-B4C3D35525C3}"/>
                </a:ext>
              </a:extLst>
            </p:cNvPr>
            <p:cNvSpPr>
              <a:spLocks/>
            </p:cNvSpPr>
            <p:nvPr/>
          </p:nvSpPr>
          <p:spPr bwMode="gray">
            <a:xfrm>
              <a:off x="9521389" y="3814438"/>
              <a:ext cx="93692" cy="24538"/>
            </a:xfrm>
            <a:custGeom>
              <a:avLst/>
              <a:gdLst>
                <a:gd name="T0" fmla="*/ 60 w 60"/>
                <a:gd name="T1" fmla="*/ 0 h 16"/>
                <a:gd name="T2" fmla="*/ 60 w 60"/>
                <a:gd name="T3" fmla="*/ 16 h 16"/>
                <a:gd name="T4" fmla="*/ 0 w 60"/>
                <a:gd name="T5" fmla="*/ 16 h 16"/>
                <a:gd name="T6" fmla="*/ 0 w 60"/>
                <a:gd name="T7" fmla="*/ 0 h 16"/>
                <a:gd name="T8" fmla="*/ 60 w 6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6">
                  <a:moveTo>
                    <a:pt x="60" y="0"/>
                  </a:moveTo>
                  <a:cubicBezTo>
                    <a:pt x="60" y="6"/>
                    <a:pt x="60" y="11"/>
                    <a:pt x="60" y="16"/>
                  </a:cubicBezTo>
                  <a:cubicBezTo>
                    <a:pt x="40" y="16"/>
                    <a:pt x="20" y="16"/>
                    <a:pt x="0" y="16"/>
                  </a:cubicBezTo>
                  <a:cubicBezTo>
                    <a:pt x="0" y="11"/>
                    <a:pt x="0" y="6"/>
                    <a:pt x="0" y="0"/>
                  </a:cubicBezTo>
                  <a:cubicBezTo>
                    <a:pt x="20" y="0"/>
                    <a:pt x="39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9B0BBAF3-709C-4BE4-8D83-85EA790B5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65" y="2759198"/>
            <a:ext cx="2832222" cy="101357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2A7D510-5184-4805-9ED3-22F16751C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152" y="2759198"/>
            <a:ext cx="2491305" cy="1048579"/>
          </a:xfrm>
          <a:prstGeom prst="rect">
            <a:avLst/>
          </a:prstGeom>
        </p:spPr>
      </p:pic>
      <p:grpSp>
        <p:nvGrpSpPr>
          <p:cNvPr id="32" name="Gruppieren 11">
            <a:extLst>
              <a:ext uri="{FF2B5EF4-FFF2-40B4-BE49-F238E27FC236}">
                <a16:creationId xmlns:a16="http://schemas.microsoft.com/office/drawing/2014/main" id="{3955B820-598F-4931-80AE-307362D42ED9}"/>
              </a:ext>
            </a:extLst>
          </p:cNvPr>
          <p:cNvGrpSpPr/>
          <p:nvPr/>
        </p:nvGrpSpPr>
        <p:grpSpPr>
          <a:xfrm>
            <a:off x="6681565" y="1838119"/>
            <a:ext cx="204343" cy="179368"/>
            <a:chOff x="334963" y="3816350"/>
            <a:chExt cx="285750" cy="250825"/>
          </a:xfrm>
          <a:solidFill>
            <a:schemeClr val="accent1"/>
          </a:solidFill>
        </p:grpSpPr>
        <p:sp>
          <p:nvSpPr>
            <p:cNvPr id="33" name="Freeform 1077">
              <a:extLst>
                <a:ext uri="{FF2B5EF4-FFF2-40B4-BE49-F238E27FC236}">
                  <a16:creationId xmlns:a16="http://schemas.microsoft.com/office/drawing/2014/main" id="{B6B8ADB4-6BB2-43D5-806B-CAD26D5CA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963" y="3821113"/>
              <a:ext cx="242888" cy="246062"/>
            </a:xfrm>
            <a:custGeom>
              <a:avLst/>
              <a:gdLst>
                <a:gd name="T0" fmla="*/ 0 w 215"/>
                <a:gd name="T1" fmla="*/ 216 h 216"/>
                <a:gd name="T2" fmla="*/ 0 w 215"/>
                <a:gd name="T3" fmla="*/ 0 h 216"/>
                <a:gd name="T4" fmla="*/ 205 w 215"/>
                <a:gd name="T5" fmla="*/ 0 h 216"/>
                <a:gd name="T6" fmla="*/ 203 w 215"/>
                <a:gd name="T7" fmla="*/ 2 h 216"/>
                <a:gd name="T8" fmla="*/ 176 w 215"/>
                <a:gd name="T9" fmla="*/ 23 h 216"/>
                <a:gd name="T10" fmla="*/ 170 w 215"/>
                <a:gd name="T11" fmla="*/ 25 h 216"/>
                <a:gd name="T12" fmla="*/ 28 w 215"/>
                <a:gd name="T13" fmla="*/ 25 h 216"/>
                <a:gd name="T14" fmla="*/ 24 w 215"/>
                <a:gd name="T15" fmla="*/ 25 h 216"/>
                <a:gd name="T16" fmla="*/ 24 w 215"/>
                <a:gd name="T17" fmla="*/ 191 h 216"/>
                <a:gd name="T18" fmla="*/ 191 w 215"/>
                <a:gd name="T19" fmla="*/ 191 h 216"/>
                <a:gd name="T20" fmla="*/ 191 w 215"/>
                <a:gd name="T21" fmla="*/ 188 h 216"/>
                <a:gd name="T22" fmla="*/ 191 w 215"/>
                <a:gd name="T23" fmla="*/ 110 h 216"/>
                <a:gd name="T24" fmla="*/ 191 w 215"/>
                <a:gd name="T25" fmla="*/ 107 h 216"/>
                <a:gd name="T26" fmla="*/ 214 w 215"/>
                <a:gd name="T27" fmla="*/ 75 h 216"/>
                <a:gd name="T28" fmla="*/ 215 w 215"/>
                <a:gd name="T29" fmla="*/ 75 h 216"/>
                <a:gd name="T30" fmla="*/ 215 w 215"/>
                <a:gd name="T31" fmla="*/ 216 h 216"/>
                <a:gd name="T32" fmla="*/ 0 w 215"/>
                <a:gd name="T33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216">
                  <a:moveTo>
                    <a:pt x="0" y="216"/>
                  </a:moveTo>
                  <a:cubicBezTo>
                    <a:pt x="0" y="144"/>
                    <a:pt x="0" y="72"/>
                    <a:pt x="0" y="0"/>
                  </a:cubicBezTo>
                  <a:cubicBezTo>
                    <a:pt x="68" y="0"/>
                    <a:pt x="136" y="0"/>
                    <a:pt x="205" y="0"/>
                  </a:cubicBezTo>
                  <a:cubicBezTo>
                    <a:pt x="204" y="1"/>
                    <a:pt x="203" y="2"/>
                    <a:pt x="203" y="2"/>
                  </a:cubicBezTo>
                  <a:cubicBezTo>
                    <a:pt x="194" y="9"/>
                    <a:pt x="185" y="16"/>
                    <a:pt x="176" y="23"/>
                  </a:cubicBezTo>
                  <a:cubicBezTo>
                    <a:pt x="174" y="24"/>
                    <a:pt x="172" y="25"/>
                    <a:pt x="170" y="25"/>
                  </a:cubicBezTo>
                  <a:cubicBezTo>
                    <a:pt x="123" y="25"/>
                    <a:pt x="75" y="25"/>
                    <a:pt x="28" y="25"/>
                  </a:cubicBezTo>
                  <a:cubicBezTo>
                    <a:pt x="27" y="25"/>
                    <a:pt x="26" y="25"/>
                    <a:pt x="24" y="25"/>
                  </a:cubicBezTo>
                  <a:cubicBezTo>
                    <a:pt x="24" y="80"/>
                    <a:pt x="24" y="135"/>
                    <a:pt x="24" y="191"/>
                  </a:cubicBezTo>
                  <a:cubicBezTo>
                    <a:pt x="80" y="191"/>
                    <a:pt x="135" y="191"/>
                    <a:pt x="191" y="191"/>
                  </a:cubicBezTo>
                  <a:cubicBezTo>
                    <a:pt x="191" y="190"/>
                    <a:pt x="191" y="189"/>
                    <a:pt x="191" y="188"/>
                  </a:cubicBezTo>
                  <a:cubicBezTo>
                    <a:pt x="191" y="162"/>
                    <a:pt x="191" y="136"/>
                    <a:pt x="191" y="110"/>
                  </a:cubicBezTo>
                  <a:cubicBezTo>
                    <a:pt x="191" y="109"/>
                    <a:pt x="191" y="108"/>
                    <a:pt x="191" y="107"/>
                  </a:cubicBezTo>
                  <a:cubicBezTo>
                    <a:pt x="199" y="96"/>
                    <a:pt x="207" y="85"/>
                    <a:pt x="214" y="75"/>
                  </a:cubicBezTo>
                  <a:cubicBezTo>
                    <a:pt x="215" y="75"/>
                    <a:pt x="215" y="75"/>
                    <a:pt x="215" y="75"/>
                  </a:cubicBezTo>
                  <a:cubicBezTo>
                    <a:pt x="215" y="122"/>
                    <a:pt x="215" y="169"/>
                    <a:pt x="215" y="216"/>
                  </a:cubicBezTo>
                  <a:cubicBezTo>
                    <a:pt x="143" y="216"/>
                    <a:pt x="72" y="216"/>
                    <a:pt x="0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078">
              <a:extLst>
                <a:ext uri="{FF2B5EF4-FFF2-40B4-BE49-F238E27FC236}">
                  <a16:creationId xmlns:a16="http://schemas.microsoft.com/office/drawing/2014/main" id="{2924F896-9ACB-4CAD-87E1-11F6347E1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763" y="3816350"/>
              <a:ext cx="234950" cy="203200"/>
            </a:xfrm>
            <a:custGeom>
              <a:avLst/>
              <a:gdLst>
                <a:gd name="T0" fmla="*/ 0 w 207"/>
                <a:gd name="T1" fmla="*/ 91 h 180"/>
                <a:gd name="T2" fmla="*/ 17 w 207"/>
                <a:gd name="T3" fmla="*/ 76 h 180"/>
                <a:gd name="T4" fmla="*/ 20 w 207"/>
                <a:gd name="T5" fmla="*/ 76 h 180"/>
                <a:gd name="T6" fmla="*/ 71 w 207"/>
                <a:gd name="T7" fmla="*/ 106 h 180"/>
                <a:gd name="T8" fmla="*/ 75 w 207"/>
                <a:gd name="T9" fmla="*/ 109 h 180"/>
                <a:gd name="T10" fmla="*/ 202 w 207"/>
                <a:gd name="T11" fmla="*/ 0 h 180"/>
                <a:gd name="T12" fmla="*/ 207 w 207"/>
                <a:gd name="T13" fmla="*/ 13 h 180"/>
                <a:gd name="T14" fmla="*/ 205 w 207"/>
                <a:gd name="T15" fmla="*/ 15 h 180"/>
                <a:gd name="T16" fmla="*/ 163 w 207"/>
                <a:gd name="T17" fmla="*/ 59 h 180"/>
                <a:gd name="T18" fmla="*/ 110 w 207"/>
                <a:gd name="T19" fmla="*/ 134 h 180"/>
                <a:gd name="T20" fmla="*/ 86 w 207"/>
                <a:gd name="T21" fmla="*/ 176 h 180"/>
                <a:gd name="T22" fmla="*/ 84 w 207"/>
                <a:gd name="T23" fmla="*/ 180 h 180"/>
                <a:gd name="T24" fmla="*/ 0 w 207"/>
                <a:gd name="T25" fmla="*/ 9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7" h="180">
                  <a:moveTo>
                    <a:pt x="0" y="91"/>
                  </a:moveTo>
                  <a:cubicBezTo>
                    <a:pt x="6" y="86"/>
                    <a:pt x="11" y="81"/>
                    <a:pt x="17" y="76"/>
                  </a:cubicBezTo>
                  <a:cubicBezTo>
                    <a:pt x="17" y="75"/>
                    <a:pt x="19" y="75"/>
                    <a:pt x="20" y="76"/>
                  </a:cubicBezTo>
                  <a:cubicBezTo>
                    <a:pt x="38" y="84"/>
                    <a:pt x="55" y="94"/>
                    <a:pt x="71" y="106"/>
                  </a:cubicBezTo>
                  <a:cubicBezTo>
                    <a:pt x="72" y="107"/>
                    <a:pt x="74" y="108"/>
                    <a:pt x="75" y="109"/>
                  </a:cubicBezTo>
                  <a:cubicBezTo>
                    <a:pt x="111" y="66"/>
                    <a:pt x="153" y="29"/>
                    <a:pt x="202" y="0"/>
                  </a:cubicBezTo>
                  <a:cubicBezTo>
                    <a:pt x="204" y="4"/>
                    <a:pt x="205" y="8"/>
                    <a:pt x="207" y="13"/>
                  </a:cubicBezTo>
                  <a:cubicBezTo>
                    <a:pt x="207" y="13"/>
                    <a:pt x="206" y="15"/>
                    <a:pt x="205" y="15"/>
                  </a:cubicBezTo>
                  <a:cubicBezTo>
                    <a:pt x="190" y="29"/>
                    <a:pt x="176" y="43"/>
                    <a:pt x="163" y="59"/>
                  </a:cubicBezTo>
                  <a:cubicBezTo>
                    <a:pt x="143" y="82"/>
                    <a:pt x="126" y="107"/>
                    <a:pt x="110" y="134"/>
                  </a:cubicBezTo>
                  <a:cubicBezTo>
                    <a:pt x="102" y="148"/>
                    <a:pt x="94" y="162"/>
                    <a:pt x="86" y="176"/>
                  </a:cubicBezTo>
                  <a:cubicBezTo>
                    <a:pt x="85" y="177"/>
                    <a:pt x="84" y="178"/>
                    <a:pt x="84" y="180"/>
                  </a:cubicBezTo>
                  <a:cubicBezTo>
                    <a:pt x="57" y="148"/>
                    <a:pt x="30" y="118"/>
                    <a:pt x="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6" name="Graphic 35" descr="Telescope">
            <a:extLst>
              <a:ext uri="{FF2B5EF4-FFF2-40B4-BE49-F238E27FC236}">
                <a16:creationId xmlns:a16="http://schemas.microsoft.com/office/drawing/2014/main" id="{DF2FF2CB-1723-49A1-9559-A30B030187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5922" y="1801570"/>
            <a:ext cx="264022" cy="264022"/>
          </a:xfrm>
          <a:prstGeom prst="rect">
            <a:avLst/>
          </a:prstGeom>
        </p:spPr>
      </p:pic>
      <p:grpSp>
        <p:nvGrpSpPr>
          <p:cNvPr id="37" name="Gruppieren 199">
            <a:extLst>
              <a:ext uri="{FF2B5EF4-FFF2-40B4-BE49-F238E27FC236}">
                <a16:creationId xmlns:a16="http://schemas.microsoft.com/office/drawing/2014/main" id="{00D07871-D113-4CC7-9FCD-24A5AA6735F1}"/>
              </a:ext>
            </a:extLst>
          </p:cNvPr>
          <p:cNvGrpSpPr/>
          <p:nvPr/>
        </p:nvGrpSpPr>
        <p:grpSpPr bwMode="gray">
          <a:xfrm>
            <a:off x="3670705" y="1822013"/>
            <a:ext cx="169060" cy="192068"/>
            <a:chOff x="4183201" y="2471526"/>
            <a:chExt cx="376998" cy="428305"/>
          </a:xfrm>
          <a:solidFill>
            <a:schemeClr val="accent1"/>
          </a:solidFill>
        </p:grpSpPr>
        <p:sp>
          <p:nvSpPr>
            <p:cNvPr id="38" name="Freeform 1028">
              <a:extLst>
                <a:ext uri="{FF2B5EF4-FFF2-40B4-BE49-F238E27FC236}">
                  <a16:creationId xmlns:a16="http://schemas.microsoft.com/office/drawing/2014/main" id="{7608E189-7670-4A39-B8D6-08D7133860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1278" y="2542910"/>
              <a:ext cx="220845" cy="258767"/>
            </a:xfrm>
            <a:custGeom>
              <a:avLst/>
              <a:gdLst>
                <a:gd name="T0" fmla="*/ 103 w 139"/>
                <a:gd name="T1" fmla="*/ 163 h 163"/>
                <a:gd name="T2" fmla="*/ 37 w 139"/>
                <a:gd name="T3" fmla="*/ 163 h 163"/>
                <a:gd name="T4" fmla="*/ 36 w 139"/>
                <a:gd name="T5" fmla="*/ 157 h 163"/>
                <a:gd name="T6" fmla="*/ 25 w 139"/>
                <a:gd name="T7" fmla="*/ 128 h 163"/>
                <a:gd name="T8" fmla="*/ 8 w 139"/>
                <a:gd name="T9" fmla="*/ 97 h 163"/>
                <a:gd name="T10" fmla="*/ 4 w 139"/>
                <a:gd name="T11" fmla="*/ 51 h 163"/>
                <a:gd name="T12" fmla="*/ 37 w 139"/>
                <a:gd name="T13" fmla="*/ 10 h 163"/>
                <a:gd name="T14" fmla="*/ 102 w 139"/>
                <a:gd name="T15" fmla="*/ 9 h 163"/>
                <a:gd name="T16" fmla="*/ 138 w 139"/>
                <a:gd name="T17" fmla="*/ 73 h 163"/>
                <a:gd name="T18" fmla="*/ 126 w 139"/>
                <a:gd name="T19" fmla="*/ 109 h 163"/>
                <a:gd name="T20" fmla="*/ 111 w 139"/>
                <a:gd name="T21" fmla="*/ 136 h 163"/>
                <a:gd name="T22" fmla="*/ 103 w 139"/>
                <a:gd name="T23" fmla="*/ 161 h 163"/>
                <a:gd name="T24" fmla="*/ 103 w 139"/>
                <a:gd name="T2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63">
                  <a:moveTo>
                    <a:pt x="103" y="163"/>
                  </a:moveTo>
                  <a:cubicBezTo>
                    <a:pt x="81" y="163"/>
                    <a:pt x="59" y="163"/>
                    <a:pt x="37" y="163"/>
                  </a:cubicBezTo>
                  <a:cubicBezTo>
                    <a:pt x="37" y="161"/>
                    <a:pt x="36" y="159"/>
                    <a:pt x="36" y="157"/>
                  </a:cubicBezTo>
                  <a:cubicBezTo>
                    <a:pt x="35" y="146"/>
                    <a:pt x="30" y="137"/>
                    <a:pt x="25" y="128"/>
                  </a:cubicBezTo>
                  <a:cubicBezTo>
                    <a:pt x="19" y="118"/>
                    <a:pt x="13" y="108"/>
                    <a:pt x="8" y="97"/>
                  </a:cubicBezTo>
                  <a:cubicBezTo>
                    <a:pt x="1" y="82"/>
                    <a:pt x="0" y="67"/>
                    <a:pt x="4" y="51"/>
                  </a:cubicBezTo>
                  <a:cubicBezTo>
                    <a:pt x="8" y="32"/>
                    <a:pt x="19" y="18"/>
                    <a:pt x="37" y="10"/>
                  </a:cubicBezTo>
                  <a:cubicBezTo>
                    <a:pt x="58" y="0"/>
                    <a:pt x="80" y="0"/>
                    <a:pt x="102" y="9"/>
                  </a:cubicBezTo>
                  <a:cubicBezTo>
                    <a:pt x="128" y="21"/>
                    <a:pt x="139" y="45"/>
                    <a:pt x="138" y="73"/>
                  </a:cubicBezTo>
                  <a:cubicBezTo>
                    <a:pt x="137" y="86"/>
                    <a:pt x="132" y="98"/>
                    <a:pt x="126" y="109"/>
                  </a:cubicBezTo>
                  <a:cubicBezTo>
                    <a:pt x="121" y="118"/>
                    <a:pt x="115" y="127"/>
                    <a:pt x="111" y="136"/>
                  </a:cubicBezTo>
                  <a:cubicBezTo>
                    <a:pt x="106" y="144"/>
                    <a:pt x="104" y="152"/>
                    <a:pt x="103" y="161"/>
                  </a:cubicBezTo>
                  <a:cubicBezTo>
                    <a:pt x="103" y="161"/>
                    <a:pt x="103" y="162"/>
                    <a:pt x="10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029">
              <a:extLst>
                <a:ext uri="{FF2B5EF4-FFF2-40B4-BE49-F238E27FC236}">
                  <a16:creationId xmlns:a16="http://schemas.microsoft.com/office/drawing/2014/main" id="{B5EC7CD8-E735-4DBC-A10B-C11B19F5757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5969" y="2815062"/>
              <a:ext cx="95923" cy="17846"/>
            </a:xfrm>
            <a:custGeom>
              <a:avLst/>
              <a:gdLst>
                <a:gd name="T0" fmla="*/ 30 w 60"/>
                <a:gd name="T1" fmla="*/ 12 h 12"/>
                <a:gd name="T2" fmla="*/ 8 w 60"/>
                <a:gd name="T3" fmla="*/ 12 h 12"/>
                <a:gd name="T4" fmla="*/ 0 w 60"/>
                <a:gd name="T5" fmla="*/ 6 h 12"/>
                <a:gd name="T6" fmla="*/ 8 w 60"/>
                <a:gd name="T7" fmla="*/ 0 h 12"/>
                <a:gd name="T8" fmla="*/ 52 w 60"/>
                <a:gd name="T9" fmla="*/ 0 h 12"/>
                <a:gd name="T10" fmla="*/ 59 w 60"/>
                <a:gd name="T11" fmla="*/ 7 h 12"/>
                <a:gd name="T12" fmla="*/ 52 w 60"/>
                <a:gd name="T13" fmla="*/ 12 h 12"/>
                <a:gd name="T14" fmla="*/ 50 w 60"/>
                <a:gd name="T15" fmla="*/ 12 h 12"/>
                <a:gd name="T16" fmla="*/ 30 w 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">
                  <a:moveTo>
                    <a:pt x="30" y="12"/>
                  </a:moveTo>
                  <a:cubicBezTo>
                    <a:pt x="22" y="12"/>
                    <a:pt x="15" y="12"/>
                    <a:pt x="8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3" y="0"/>
                    <a:pt x="37" y="0"/>
                    <a:pt x="52" y="0"/>
                  </a:cubicBezTo>
                  <a:cubicBezTo>
                    <a:pt x="57" y="0"/>
                    <a:pt x="60" y="3"/>
                    <a:pt x="59" y="7"/>
                  </a:cubicBezTo>
                  <a:cubicBezTo>
                    <a:pt x="59" y="10"/>
                    <a:pt x="56" y="12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3" y="12"/>
                    <a:pt x="37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030">
              <a:extLst>
                <a:ext uri="{FF2B5EF4-FFF2-40B4-BE49-F238E27FC236}">
                  <a16:creationId xmlns:a16="http://schemas.microsoft.com/office/drawing/2014/main" id="{BE9045CC-28A6-4998-A122-912E6B3CB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8201" y="2846292"/>
              <a:ext cx="89230" cy="20076"/>
            </a:xfrm>
            <a:custGeom>
              <a:avLst/>
              <a:gdLst>
                <a:gd name="T0" fmla="*/ 29 w 57"/>
                <a:gd name="T1" fmla="*/ 12 h 12"/>
                <a:gd name="T2" fmla="*/ 7 w 57"/>
                <a:gd name="T3" fmla="*/ 12 h 12"/>
                <a:gd name="T4" fmla="*/ 1 w 57"/>
                <a:gd name="T5" fmla="*/ 6 h 12"/>
                <a:gd name="T6" fmla="*/ 7 w 57"/>
                <a:gd name="T7" fmla="*/ 0 h 12"/>
                <a:gd name="T8" fmla="*/ 51 w 57"/>
                <a:gd name="T9" fmla="*/ 0 h 12"/>
                <a:gd name="T10" fmla="*/ 57 w 57"/>
                <a:gd name="T11" fmla="*/ 6 h 12"/>
                <a:gd name="T12" fmla="*/ 51 w 57"/>
                <a:gd name="T13" fmla="*/ 12 h 12"/>
                <a:gd name="T14" fmla="*/ 29 w 5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">
                  <a:moveTo>
                    <a:pt x="29" y="12"/>
                  </a:moveTo>
                  <a:cubicBezTo>
                    <a:pt x="22" y="12"/>
                    <a:pt x="14" y="12"/>
                    <a:pt x="7" y="12"/>
                  </a:cubicBezTo>
                  <a:cubicBezTo>
                    <a:pt x="3" y="12"/>
                    <a:pt x="0" y="10"/>
                    <a:pt x="1" y="6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22" y="0"/>
                    <a:pt x="36" y="0"/>
                    <a:pt x="51" y="0"/>
                  </a:cubicBezTo>
                  <a:cubicBezTo>
                    <a:pt x="55" y="0"/>
                    <a:pt x="57" y="3"/>
                    <a:pt x="57" y="6"/>
                  </a:cubicBezTo>
                  <a:cubicBezTo>
                    <a:pt x="57" y="10"/>
                    <a:pt x="55" y="12"/>
                    <a:pt x="51" y="12"/>
                  </a:cubicBezTo>
                  <a:cubicBezTo>
                    <a:pt x="43" y="12"/>
                    <a:pt x="36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031">
              <a:extLst>
                <a:ext uri="{FF2B5EF4-FFF2-40B4-BE49-F238E27FC236}">
                  <a16:creationId xmlns:a16="http://schemas.microsoft.com/office/drawing/2014/main" id="{D5DCB5A6-76D5-4D08-BB57-8E25B53B05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122" y="2634372"/>
              <a:ext cx="49077" cy="24538"/>
            </a:xfrm>
            <a:custGeom>
              <a:avLst/>
              <a:gdLst>
                <a:gd name="T0" fmla="*/ 32 w 32"/>
                <a:gd name="T1" fmla="*/ 0 h 15"/>
                <a:gd name="T2" fmla="*/ 32 w 32"/>
                <a:gd name="T3" fmla="*/ 15 h 15"/>
                <a:gd name="T4" fmla="*/ 0 w 32"/>
                <a:gd name="T5" fmla="*/ 15 h 15"/>
                <a:gd name="T6" fmla="*/ 0 w 32"/>
                <a:gd name="T7" fmla="*/ 0 h 15"/>
                <a:gd name="T8" fmla="*/ 32 w 3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cubicBezTo>
                    <a:pt x="32" y="5"/>
                    <a:pt x="32" y="10"/>
                    <a:pt x="32" y="15"/>
                  </a:cubicBezTo>
                  <a:cubicBezTo>
                    <a:pt x="21" y="15"/>
                    <a:pt x="11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10" y="0"/>
                    <a:pt x="2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32">
              <a:extLst>
                <a:ext uri="{FF2B5EF4-FFF2-40B4-BE49-F238E27FC236}">
                  <a16:creationId xmlns:a16="http://schemas.microsoft.com/office/drawing/2014/main" id="{FF7024EB-5B4E-4BC6-BAF1-CC4BC5BFD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3201" y="2634372"/>
              <a:ext cx="53538" cy="24538"/>
            </a:xfrm>
            <a:custGeom>
              <a:avLst/>
              <a:gdLst>
                <a:gd name="T0" fmla="*/ 0 w 33"/>
                <a:gd name="T1" fmla="*/ 16 h 16"/>
                <a:gd name="T2" fmla="*/ 0 w 33"/>
                <a:gd name="T3" fmla="*/ 0 h 16"/>
                <a:gd name="T4" fmla="*/ 33 w 33"/>
                <a:gd name="T5" fmla="*/ 0 h 16"/>
                <a:gd name="T6" fmla="*/ 33 w 33"/>
                <a:gd name="T7" fmla="*/ 16 h 16"/>
                <a:gd name="T8" fmla="*/ 0 w 3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16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11" y="0"/>
                    <a:pt x="22" y="0"/>
                    <a:pt x="33" y="0"/>
                  </a:cubicBezTo>
                  <a:cubicBezTo>
                    <a:pt x="33" y="6"/>
                    <a:pt x="33" y="11"/>
                    <a:pt x="33" y="16"/>
                  </a:cubicBezTo>
                  <a:cubicBezTo>
                    <a:pt x="22" y="16"/>
                    <a:pt x="12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33">
              <a:extLst>
                <a:ext uri="{FF2B5EF4-FFF2-40B4-BE49-F238E27FC236}">
                  <a16:creationId xmlns:a16="http://schemas.microsoft.com/office/drawing/2014/main" id="{10D52FB9-879C-4E94-B311-C32BC2C29C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4353" y="2540680"/>
              <a:ext cx="58000" cy="51307"/>
            </a:xfrm>
            <a:custGeom>
              <a:avLst/>
              <a:gdLst>
                <a:gd name="T0" fmla="*/ 10 w 36"/>
                <a:gd name="T1" fmla="*/ 32 h 32"/>
                <a:gd name="T2" fmla="*/ 0 w 36"/>
                <a:gd name="T3" fmla="*/ 19 h 32"/>
                <a:gd name="T4" fmla="*/ 26 w 36"/>
                <a:gd name="T5" fmla="*/ 0 h 32"/>
                <a:gd name="T6" fmla="*/ 36 w 36"/>
                <a:gd name="T7" fmla="*/ 13 h 32"/>
                <a:gd name="T8" fmla="*/ 10 w 3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10" y="32"/>
                  </a:moveTo>
                  <a:cubicBezTo>
                    <a:pt x="7" y="27"/>
                    <a:pt x="4" y="23"/>
                    <a:pt x="0" y="19"/>
                  </a:cubicBezTo>
                  <a:cubicBezTo>
                    <a:pt x="9" y="12"/>
                    <a:pt x="18" y="6"/>
                    <a:pt x="26" y="0"/>
                  </a:cubicBezTo>
                  <a:cubicBezTo>
                    <a:pt x="30" y="4"/>
                    <a:pt x="33" y="9"/>
                    <a:pt x="36" y="13"/>
                  </a:cubicBezTo>
                  <a:cubicBezTo>
                    <a:pt x="27" y="19"/>
                    <a:pt x="19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34">
              <a:extLst>
                <a:ext uri="{FF2B5EF4-FFF2-40B4-BE49-F238E27FC236}">
                  <a16:creationId xmlns:a16="http://schemas.microsoft.com/office/drawing/2014/main" id="{533A6B74-6D82-4285-8BB8-47275F4C9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1047" y="2705756"/>
              <a:ext cx="55769" cy="44615"/>
            </a:xfrm>
            <a:custGeom>
              <a:avLst/>
              <a:gdLst>
                <a:gd name="T0" fmla="*/ 6 w 36"/>
                <a:gd name="T1" fmla="*/ 28 h 28"/>
                <a:gd name="T2" fmla="*/ 0 w 36"/>
                <a:gd name="T3" fmla="*/ 13 h 28"/>
                <a:gd name="T4" fmla="*/ 29 w 36"/>
                <a:gd name="T5" fmla="*/ 0 h 28"/>
                <a:gd name="T6" fmla="*/ 36 w 36"/>
                <a:gd name="T7" fmla="*/ 15 h 28"/>
                <a:gd name="T8" fmla="*/ 6 w 3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6" y="28"/>
                  </a:moveTo>
                  <a:cubicBezTo>
                    <a:pt x="4" y="23"/>
                    <a:pt x="2" y="18"/>
                    <a:pt x="0" y="13"/>
                  </a:cubicBezTo>
                  <a:cubicBezTo>
                    <a:pt x="9" y="9"/>
                    <a:pt x="19" y="4"/>
                    <a:pt x="29" y="0"/>
                  </a:cubicBezTo>
                  <a:cubicBezTo>
                    <a:pt x="31" y="5"/>
                    <a:pt x="33" y="9"/>
                    <a:pt x="36" y="15"/>
                  </a:cubicBezTo>
                  <a:cubicBezTo>
                    <a:pt x="26" y="19"/>
                    <a:pt x="16" y="23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35">
              <a:extLst>
                <a:ext uri="{FF2B5EF4-FFF2-40B4-BE49-F238E27FC236}">
                  <a16:creationId xmlns:a16="http://schemas.microsoft.com/office/drawing/2014/main" id="{6E8756DC-FD82-410E-9927-5AAD314919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5509" y="2540680"/>
              <a:ext cx="55769" cy="51307"/>
            </a:xfrm>
            <a:custGeom>
              <a:avLst/>
              <a:gdLst>
                <a:gd name="T0" fmla="*/ 35 w 35"/>
                <a:gd name="T1" fmla="*/ 19 h 32"/>
                <a:gd name="T2" fmla="*/ 26 w 35"/>
                <a:gd name="T3" fmla="*/ 32 h 32"/>
                <a:gd name="T4" fmla="*/ 0 w 35"/>
                <a:gd name="T5" fmla="*/ 13 h 32"/>
                <a:gd name="T6" fmla="*/ 9 w 35"/>
                <a:gd name="T7" fmla="*/ 0 h 32"/>
                <a:gd name="T8" fmla="*/ 35 w 35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2">
                  <a:moveTo>
                    <a:pt x="35" y="19"/>
                  </a:moveTo>
                  <a:cubicBezTo>
                    <a:pt x="32" y="23"/>
                    <a:pt x="29" y="27"/>
                    <a:pt x="26" y="32"/>
                  </a:cubicBezTo>
                  <a:cubicBezTo>
                    <a:pt x="17" y="26"/>
                    <a:pt x="9" y="19"/>
                    <a:pt x="0" y="13"/>
                  </a:cubicBezTo>
                  <a:cubicBezTo>
                    <a:pt x="3" y="9"/>
                    <a:pt x="6" y="4"/>
                    <a:pt x="9" y="0"/>
                  </a:cubicBezTo>
                  <a:cubicBezTo>
                    <a:pt x="18" y="6"/>
                    <a:pt x="26" y="12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036">
              <a:extLst>
                <a:ext uri="{FF2B5EF4-FFF2-40B4-BE49-F238E27FC236}">
                  <a16:creationId xmlns:a16="http://schemas.microsoft.com/office/drawing/2014/main" id="{4FA1C13C-19C3-46D2-B652-F27F955CD8F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15" y="2705756"/>
              <a:ext cx="58000" cy="44615"/>
            </a:xfrm>
            <a:custGeom>
              <a:avLst/>
              <a:gdLst>
                <a:gd name="T0" fmla="*/ 0 w 36"/>
                <a:gd name="T1" fmla="*/ 15 h 27"/>
                <a:gd name="T2" fmla="*/ 7 w 36"/>
                <a:gd name="T3" fmla="*/ 0 h 27"/>
                <a:gd name="T4" fmla="*/ 36 w 36"/>
                <a:gd name="T5" fmla="*/ 12 h 27"/>
                <a:gd name="T6" fmla="*/ 30 w 36"/>
                <a:gd name="T7" fmla="*/ 27 h 27"/>
                <a:gd name="T8" fmla="*/ 0 w 36"/>
                <a:gd name="T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0" y="15"/>
                  </a:moveTo>
                  <a:cubicBezTo>
                    <a:pt x="3" y="10"/>
                    <a:pt x="5" y="5"/>
                    <a:pt x="7" y="0"/>
                  </a:cubicBezTo>
                  <a:cubicBezTo>
                    <a:pt x="16" y="4"/>
                    <a:pt x="26" y="8"/>
                    <a:pt x="36" y="12"/>
                  </a:cubicBezTo>
                  <a:cubicBezTo>
                    <a:pt x="34" y="17"/>
                    <a:pt x="32" y="22"/>
                    <a:pt x="30" y="27"/>
                  </a:cubicBezTo>
                  <a:cubicBezTo>
                    <a:pt x="20" y="23"/>
                    <a:pt x="1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037">
              <a:extLst>
                <a:ext uri="{FF2B5EF4-FFF2-40B4-BE49-F238E27FC236}">
                  <a16:creationId xmlns:a16="http://schemas.microsoft.com/office/drawing/2014/main" id="{0131C7FA-0289-4480-8895-45F2AC2B30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0815" y="2484911"/>
              <a:ext cx="44615" cy="55768"/>
            </a:xfrm>
            <a:custGeom>
              <a:avLst/>
              <a:gdLst>
                <a:gd name="T0" fmla="*/ 14 w 28"/>
                <a:gd name="T1" fmla="*/ 0 h 35"/>
                <a:gd name="T2" fmla="*/ 28 w 28"/>
                <a:gd name="T3" fmla="*/ 8 h 35"/>
                <a:gd name="T4" fmla="*/ 14 w 28"/>
                <a:gd name="T5" fmla="*/ 35 h 35"/>
                <a:gd name="T6" fmla="*/ 0 w 28"/>
                <a:gd name="T7" fmla="*/ 27 h 35"/>
                <a:gd name="T8" fmla="*/ 14 w 2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19" y="3"/>
                    <a:pt x="23" y="5"/>
                    <a:pt x="28" y="8"/>
                  </a:cubicBezTo>
                  <a:cubicBezTo>
                    <a:pt x="24" y="17"/>
                    <a:pt x="19" y="26"/>
                    <a:pt x="14" y="35"/>
                  </a:cubicBezTo>
                  <a:cubicBezTo>
                    <a:pt x="9" y="32"/>
                    <a:pt x="5" y="29"/>
                    <a:pt x="0" y="27"/>
                  </a:cubicBezTo>
                  <a:cubicBezTo>
                    <a:pt x="4" y="18"/>
                    <a:pt x="9" y="9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38">
              <a:extLst>
                <a:ext uri="{FF2B5EF4-FFF2-40B4-BE49-F238E27FC236}">
                  <a16:creationId xmlns:a16="http://schemas.microsoft.com/office/drawing/2014/main" id="{3D55EEAD-8F48-4149-AD1B-E0E29B123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0201" y="2484911"/>
              <a:ext cx="46846" cy="55768"/>
            </a:xfrm>
            <a:custGeom>
              <a:avLst/>
              <a:gdLst>
                <a:gd name="T0" fmla="*/ 15 w 29"/>
                <a:gd name="T1" fmla="*/ 35 h 35"/>
                <a:gd name="T2" fmla="*/ 0 w 29"/>
                <a:gd name="T3" fmla="*/ 8 h 35"/>
                <a:gd name="T4" fmla="*/ 15 w 29"/>
                <a:gd name="T5" fmla="*/ 0 h 35"/>
                <a:gd name="T6" fmla="*/ 29 w 29"/>
                <a:gd name="T7" fmla="*/ 27 h 35"/>
                <a:gd name="T8" fmla="*/ 15 w 2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0" y="26"/>
                    <a:pt x="5" y="17"/>
                    <a:pt x="0" y="8"/>
                  </a:cubicBezTo>
                  <a:cubicBezTo>
                    <a:pt x="5" y="5"/>
                    <a:pt x="10" y="3"/>
                    <a:pt x="15" y="0"/>
                  </a:cubicBezTo>
                  <a:cubicBezTo>
                    <a:pt x="20" y="9"/>
                    <a:pt x="24" y="18"/>
                    <a:pt x="29" y="27"/>
                  </a:cubicBezTo>
                  <a:cubicBezTo>
                    <a:pt x="24" y="29"/>
                    <a:pt x="20" y="32"/>
                    <a:pt x="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039">
              <a:extLst>
                <a:ext uri="{FF2B5EF4-FFF2-40B4-BE49-F238E27FC236}">
                  <a16:creationId xmlns:a16="http://schemas.microsoft.com/office/drawing/2014/main" id="{228B7568-0A1B-4D99-B357-9E608285EC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1661" y="2471526"/>
              <a:ext cx="24539" cy="46845"/>
            </a:xfrm>
            <a:custGeom>
              <a:avLst/>
              <a:gdLst>
                <a:gd name="T0" fmla="*/ 0 w 16"/>
                <a:gd name="T1" fmla="*/ 0 h 29"/>
                <a:gd name="T2" fmla="*/ 16 w 16"/>
                <a:gd name="T3" fmla="*/ 0 h 29"/>
                <a:gd name="T4" fmla="*/ 16 w 16"/>
                <a:gd name="T5" fmla="*/ 29 h 29"/>
                <a:gd name="T6" fmla="*/ 0 w 16"/>
                <a:gd name="T7" fmla="*/ 29 h 29"/>
                <a:gd name="T8" fmla="*/ 0 w 1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0"/>
                    <a:pt x="16" y="20"/>
                    <a:pt x="16" y="29"/>
                  </a:cubicBezTo>
                  <a:cubicBezTo>
                    <a:pt x="11" y="29"/>
                    <a:pt x="6" y="29"/>
                    <a:pt x="0" y="29"/>
                  </a:cubicBezTo>
                  <a:cubicBezTo>
                    <a:pt x="0" y="20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040">
              <a:extLst>
                <a:ext uri="{FF2B5EF4-FFF2-40B4-BE49-F238E27FC236}">
                  <a16:creationId xmlns:a16="http://schemas.microsoft.com/office/drawing/2014/main" id="{25521A6B-4336-43D0-9827-BE852EC9544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9354" y="2877523"/>
              <a:ext cx="69154" cy="22308"/>
            </a:xfrm>
            <a:custGeom>
              <a:avLst/>
              <a:gdLst>
                <a:gd name="T0" fmla="*/ 0 w 44"/>
                <a:gd name="T1" fmla="*/ 0 h 14"/>
                <a:gd name="T2" fmla="*/ 44 w 44"/>
                <a:gd name="T3" fmla="*/ 0 h 14"/>
                <a:gd name="T4" fmla="*/ 30 w 44"/>
                <a:gd name="T5" fmla="*/ 11 h 14"/>
                <a:gd name="T6" fmla="*/ 25 w 44"/>
                <a:gd name="T7" fmla="*/ 13 h 14"/>
                <a:gd name="T8" fmla="*/ 5 w 44"/>
                <a:gd name="T9" fmla="*/ 5 h 14"/>
                <a:gd name="T10" fmla="*/ 0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0" y="0"/>
                  </a:moveTo>
                  <a:cubicBezTo>
                    <a:pt x="15" y="0"/>
                    <a:pt x="29" y="0"/>
                    <a:pt x="44" y="0"/>
                  </a:cubicBezTo>
                  <a:cubicBezTo>
                    <a:pt x="39" y="4"/>
                    <a:pt x="35" y="8"/>
                    <a:pt x="30" y="11"/>
                  </a:cubicBezTo>
                  <a:cubicBezTo>
                    <a:pt x="29" y="13"/>
                    <a:pt x="27" y="12"/>
                    <a:pt x="25" y="13"/>
                  </a:cubicBezTo>
                  <a:cubicBezTo>
                    <a:pt x="17" y="14"/>
                    <a:pt x="10" y="11"/>
                    <a:pt x="5" y="5"/>
                  </a:cubicBez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1" name="Gruppieren 45">
            <a:extLst>
              <a:ext uri="{FF2B5EF4-FFF2-40B4-BE49-F238E27FC236}">
                <a16:creationId xmlns:a16="http://schemas.microsoft.com/office/drawing/2014/main" id="{6FB7768D-EF31-471E-9DA6-F72BB3CD97FE}"/>
              </a:ext>
            </a:extLst>
          </p:cNvPr>
          <p:cNvGrpSpPr/>
          <p:nvPr/>
        </p:nvGrpSpPr>
        <p:grpSpPr>
          <a:xfrm>
            <a:off x="734705" y="3869162"/>
            <a:ext cx="327278" cy="201167"/>
            <a:chOff x="2938815" y="2260313"/>
            <a:chExt cx="1671004" cy="1027113"/>
          </a:xfrm>
          <a:solidFill>
            <a:schemeClr val="accent1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B6178E-FBEA-4B51-9BBF-251DE8A1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60" y="2260313"/>
              <a:ext cx="893763" cy="1027113"/>
            </a:xfrm>
            <a:custGeom>
              <a:avLst/>
              <a:gdLst>
                <a:gd name="T0" fmla="*/ 175 w 237"/>
                <a:gd name="T1" fmla="*/ 191 h 271"/>
                <a:gd name="T2" fmla="*/ 130 w 237"/>
                <a:gd name="T3" fmla="*/ 145 h 271"/>
                <a:gd name="T4" fmla="*/ 145 w 237"/>
                <a:gd name="T5" fmla="*/ 110 h 271"/>
                <a:gd name="T6" fmla="*/ 157 w 237"/>
                <a:gd name="T7" fmla="*/ 86 h 271"/>
                <a:gd name="T8" fmla="*/ 153 w 237"/>
                <a:gd name="T9" fmla="*/ 73 h 271"/>
                <a:gd name="T10" fmla="*/ 156 w 237"/>
                <a:gd name="T11" fmla="*/ 49 h 271"/>
                <a:gd name="T12" fmla="*/ 101 w 237"/>
                <a:gd name="T13" fmla="*/ 0 h 271"/>
                <a:gd name="T14" fmla="*/ 46 w 237"/>
                <a:gd name="T15" fmla="*/ 49 h 271"/>
                <a:gd name="T16" fmla="*/ 50 w 237"/>
                <a:gd name="T17" fmla="*/ 73 h 271"/>
                <a:gd name="T18" fmla="*/ 46 w 237"/>
                <a:gd name="T19" fmla="*/ 86 h 271"/>
                <a:gd name="T20" fmla="*/ 58 w 237"/>
                <a:gd name="T21" fmla="*/ 110 h 271"/>
                <a:gd name="T22" fmla="*/ 73 w 237"/>
                <a:gd name="T23" fmla="*/ 145 h 271"/>
                <a:gd name="T24" fmla="*/ 28 w 237"/>
                <a:gd name="T25" fmla="*/ 191 h 271"/>
                <a:gd name="T26" fmla="*/ 0 w 237"/>
                <a:gd name="T27" fmla="*/ 215 h 271"/>
                <a:gd name="T28" fmla="*/ 0 w 237"/>
                <a:gd name="T29" fmla="*/ 271 h 271"/>
                <a:gd name="T30" fmla="*/ 237 w 237"/>
                <a:gd name="T31" fmla="*/ 271 h 271"/>
                <a:gd name="T32" fmla="*/ 237 w 237"/>
                <a:gd name="T33" fmla="*/ 229 h 271"/>
                <a:gd name="T34" fmla="*/ 175 w 237"/>
                <a:gd name="T35" fmla="*/ 19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71">
                  <a:moveTo>
                    <a:pt x="175" y="191"/>
                  </a:moveTo>
                  <a:cubicBezTo>
                    <a:pt x="141" y="178"/>
                    <a:pt x="130" y="167"/>
                    <a:pt x="130" y="145"/>
                  </a:cubicBezTo>
                  <a:cubicBezTo>
                    <a:pt x="130" y="130"/>
                    <a:pt x="140" y="135"/>
                    <a:pt x="145" y="110"/>
                  </a:cubicBezTo>
                  <a:cubicBezTo>
                    <a:pt x="146" y="99"/>
                    <a:pt x="156" y="110"/>
                    <a:pt x="157" y="86"/>
                  </a:cubicBezTo>
                  <a:cubicBezTo>
                    <a:pt x="157" y="76"/>
                    <a:pt x="153" y="73"/>
                    <a:pt x="153" y="73"/>
                  </a:cubicBezTo>
                  <a:cubicBezTo>
                    <a:pt x="153" y="73"/>
                    <a:pt x="155" y="60"/>
                    <a:pt x="156" y="49"/>
                  </a:cubicBezTo>
                  <a:cubicBezTo>
                    <a:pt x="157" y="35"/>
                    <a:pt x="149" y="0"/>
                    <a:pt x="101" y="0"/>
                  </a:cubicBezTo>
                  <a:cubicBezTo>
                    <a:pt x="54" y="0"/>
                    <a:pt x="46" y="35"/>
                    <a:pt x="46" y="49"/>
                  </a:cubicBezTo>
                  <a:cubicBezTo>
                    <a:pt x="48" y="60"/>
                    <a:pt x="50" y="73"/>
                    <a:pt x="50" y="73"/>
                  </a:cubicBezTo>
                  <a:cubicBezTo>
                    <a:pt x="50" y="73"/>
                    <a:pt x="46" y="76"/>
                    <a:pt x="46" y="86"/>
                  </a:cubicBezTo>
                  <a:cubicBezTo>
                    <a:pt x="47" y="110"/>
                    <a:pt x="56" y="99"/>
                    <a:pt x="58" y="110"/>
                  </a:cubicBezTo>
                  <a:cubicBezTo>
                    <a:pt x="62" y="135"/>
                    <a:pt x="73" y="130"/>
                    <a:pt x="73" y="145"/>
                  </a:cubicBezTo>
                  <a:cubicBezTo>
                    <a:pt x="73" y="167"/>
                    <a:pt x="62" y="178"/>
                    <a:pt x="28" y="191"/>
                  </a:cubicBezTo>
                  <a:cubicBezTo>
                    <a:pt x="18" y="194"/>
                    <a:pt x="0" y="201"/>
                    <a:pt x="0" y="2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7" y="271"/>
                    <a:pt x="237" y="271"/>
                    <a:pt x="237" y="271"/>
                  </a:cubicBezTo>
                  <a:cubicBezTo>
                    <a:pt x="237" y="271"/>
                    <a:pt x="237" y="238"/>
                    <a:pt x="237" y="229"/>
                  </a:cubicBezTo>
                  <a:cubicBezTo>
                    <a:pt x="237" y="216"/>
                    <a:pt x="209" y="204"/>
                    <a:pt x="175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4AA6CF0-576C-4D57-AF8B-0BFD2FBD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193" y="2407950"/>
              <a:ext cx="555626" cy="879476"/>
            </a:xfrm>
            <a:custGeom>
              <a:avLst/>
              <a:gdLst>
                <a:gd name="T0" fmla="*/ 97 w 147"/>
                <a:gd name="T1" fmla="*/ 143 h 232"/>
                <a:gd name="T2" fmla="*/ 64 w 147"/>
                <a:gd name="T3" fmla="*/ 109 h 232"/>
                <a:gd name="T4" fmla="*/ 75 w 147"/>
                <a:gd name="T5" fmla="*/ 82 h 232"/>
                <a:gd name="T6" fmla="*/ 84 w 147"/>
                <a:gd name="T7" fmla="*/ 64 h 232"/>
                <a:gd name="T8" fmla="*/ 81 w 147"/>
                <a:gd name="T9" fmla="*/ 55 h 232"/>
                <a:gd name="T10" fmla="*/ 84 w 147"/>
                <a:gd name="T11" fmla="*/ 37 h 232"/>
                <a:gd name="T12" fmla="*/ 42 w 147"/>
                <a:gd name="T13" fmla="*/ 0 h 232"/>
                <a:gd name="T14" fmla="*/ 1 w 147"/>
                <a:gd name="T15" fmla="*/ 37 h 232"/>
                <a:gd name="T16" fmla="*/ 4 w 147"/>
                <a:gd name="T17" fmla="*/ 55 h 232"/>
                <a:gd name="T18" fmla="*/ 0 w 147"/>
                <a:gd name="T19" fmla="*/ 64 h 232"/>
                <a:gd name="T20" fmla="*/ 10 w 147"/>
                <a:gd name="T21" fmla="*/ 82 h 232"/>
                <a:gd name="T22" fmla="*/ 21 w 147"/>
                <a:gd name="T23" fmla="*/ 109 h 232"/>
                <a:gd name="T24" fmla="*/ 7 w 147"/>
                <a:gd name="T25" fmla="*/ 134 h 232"/>
                <a:gd name="T26" fmla="*/ 70 w 147"/>
                <a:gd name="T27" fmla="*/ 187 h 232"/>
                <a:gd name="T28" fmla="*/ 70 w 147"/>
                <a:gd name="T29" fmla="*/ 232 h 232"/>
                <a:gd name="T30" fmla="*/ 147 w 147"/>
                <a:gd name="T31" fmla="*/ 232 h 232"/>
                <a:gd name="T32" fmla="*/ 142 w 147"/>
                <a:gd name="T33" fmla="*/ 168 h 232"/>
                <a:gd name="T34" fmla="*/ 97 w 147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232">
                  <a:moveTo>
                    <a:pt x="97" y="143"/>
                  </a:moveTo>
                  <a:cubicBezTo>
                    <a:pt x="72" y="133"/>
                    <a:pt x="64" y="126"/>
                    <a:pt x="64" y="109"/>
                  </a:cubicBezTo>
                  <a:cubicBezTo>
                    <a:pt x="64" y="98"/>
                    <a:pt x="72" y="101"/>
                    <a:pt x="75" y="82"/>
                  </a:cubicBezTo>
                  <a:cubicBezTo>
                    <a:pt x="76" y="74"/>
                    <a:pt x="84" y="82"/>
                    <a:pt x="84" y="64"/>
                  </a:cubicBezTo>
                  <a:cubicBezTo>
                    <a:pt x="84" y="57"/>
                    <a:pt x="81" y="55"/>
                    <a:pt x="81" y="55"/>
                  </a:cubicBezTo>
                  <a:cubicBezTo>
                    <a:pt x="81" y="55"/>
                    <a:pt x="83" y="44"/>
                    <a:pt x="84" y="37"/>
                  </a:cubicBezTo>
                  <a:cubicBezTo>
                    <a:pt x="84" y="27"/>
                    <a:pt x="78" y="0"/>
                    <a:pt x="42" y="0"/>
                  </a:cubicBezTo>
                  <a:cubicBezTo>
                    <a:pt x="8" y="0"/>
                    <a:pt x="0" y="27"/>
                    <a:pt x="1" y="37"/>
                  </a:cubicBezTo>
                  <a:cubicBezTo>
                    <a:pt x="2" y="44"/>
                    <a:pt x="4" y="55"/>
                    <a:pt x="4" y="55"/>
                  </a:cubicBezTo>
                  <a:cubicBezTo>
                    <a:pt x="4" y="55"/>
                    <a:pt x="0" y="57"/>
                    <a:pt x="0" y="64"/>
                  </a:cubicBezTo>
                  <a:cubicBezTo>
                    <a:pt x="2" y="82"/>
                    <a:pt x="8" y="74"/>
                    <a:pt x="10" y="82"/>
                  </a:cubicBezTo>
                  <a:cubicBezTo>
                    <a:pt x="13" y="101"/>
                    <a:pt x="21" y="98"/>
                    <a:pt x="21" y="109"/>
                  </a:cubicBezTo>
                  <a:cubicBezTo>
                    <a:pt x="21" y="120"/>
                    <a:pt x="17" y="128"/>
                    <a:pt x="7" y="134"/>
                  </a:cubicBezTo>
                  <a:cubicBezTo>
                    <a:pt x="62" y="159"/>
                    <a:pt x="70" y="164"/>
                    <a:pt x="70" y="187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47" y="232"/>
                    <a:pt x="147" y="232"/>
                    <a:pt x="147" y="232"/>
                  </a:cubicBezTo>
                  <a:cubicBezTo>
                    <a:pt x="147" y="232"/>
                    <a:pt x="146" y="174"/>
                    <a:pt x="142" y="168"/>
                  </a:cubicBezTo>
                  <a:cubicBezTo>
                    <a:pt x="137" y="159"/>
                    <a:pt x="123" y="153"/>
                    <a:pt x="97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6C42A1D-4514-4036-9481-9783B61B6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815" y="2407950"/>
              <a:ext cx="550863" cy="879476"/>
            </a:xfrm>
            <a:custGeom>
              <a:avLst/>
              <a:gdLst>
                <a:gd name="T0" fmla="*/ 50 w 146"/>
                <a:gd name="T1" fmla="*/ 143 h 232"/>
                <a:gd name="T2" fmla="*/ 83 w 146"/>
                <a:gd name="T3" fmla="*/ 109 h 232"/>
                <a:gd name="T4" fmla="*/ 72 w 146"/>
                <a:gd name="T5" fmla="*/ 82 h 232"/>
                <a:gd name="T6" fmla="*/ 62 w 146"/>
                <a:gd name="T7" fmla="*/ 64 h 232"/>
                <a:gd name="T8" fmla="*/ 66 w 146"/>
                <a:gd name="T9" fmla="*/ 55 h 232"/>
                <a:gd name="T10" fmla="*/ 63 w 146"/>
                <a:gd name="T11" fmla="*/ 37 h 232"/>
                <a:gd name="T12" fmla="*/ 104 w 146"/>
                <a:gd name="T13" fmla="*/ 0 h 232"/>
                <a:gd name="T14" fmla="*/ 146 w 146"/>
                <a:gd name="T15" fmla="*/ 37 h 232"/>
                <a:gd name="T16" fmla="*/ 142 w 146"/>
                <a:gd name="T17" fmla="*/ 55 h 232"/>
                <a:gd name="T18" fmla="*/ 146 w 146"/>
                <a:gd name="T19" fmla="*/ 64 h 232"/>
                <a:gd name="T20" fmla="*/ 137 w 146"/>
                <a:gd name="T21" fmla="*/ 82 h 232"/>
                <a:gd name="T22" fmla="*/ 126 w 146"/>
                <a:gd name="T23" fmla="*/ 109 h 232"/>
                <a:gd name="T24" fmla="*/ 140 w 146"/>
                <a:gd name="T25" fmla="*/ 134 h 232"/>
                <a:gd name="T26" fmla="*/ 77 w 146"/>
                <a:gd name="T27" fmla="*/ 187 h 232"/>
                <a:gd name="T28" fmla="*/ 77 w 146"/>
                <a:gd name="T29" fmla="*/ 232 h 232"/>
                <a:gd name="T30" fmla="*/ 0 w 146"/>
                <a:gd name="T31" fmla="*/ 232 h 232"/>
                <a:gd name="T32" fmla="*/ 5 w 146"/>
                <a:gd name="T33" fmla="*/ 168 h 232"/>
                <a:gd name="T34" fmla="*/ 50 w 146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32">
                  <a:moveTo>
                    <a:pt x="50" y="143"/>
                  </a:moveTo>
                  <a:cubicBezTo>
                    <a:pt x="75" y="133"/>
                    <a:pt x="83" y="126"/>
                    <a:pt x="83" y="109"/>
                  </a:cubicBezTo>
                  <a:cubicBezTo>
                    <a:pt x="83" y="98"/>
                    <a:pt x="75" y="101"/>
                    <a:pt x="72" y="82"/>
                  </a:cubicBezTo>
                  <a:cubicBezTo>
                    <a:pt x="70" y="74"/>
                    <a:pt x="63" y="82"/>
                    <a:pt x="62" y="64"/>
                  </a:cubicBezTo>
                  <a:cubicBezTo>
                    <a:pt x="62" y="57"/>
                    <a:pt x="66" y="55"/>
                    <a:pt x="66" y="55"/>
                  </a:cubicBezTo>
                  <a:cubicBezTo>
                    <a:pt x="66" y="55"/>
                    <a:pt x="64" y="44"/>
                    <a:pt x="63" y="37"/>
                  </a:cubicBezTo>
                  <a:cubicBezTo>
                    <a:pt x="62" y="27"/>
                    <a:pt x="69" y="0"/>
                    <a:pt x="104" y="0"/>
                  </a:cubicBezTo>
                  <a:cubicBezTo>
                    <a:pt x="139" y="0"/>
                    <a:pt x="146" y="27"/>
                    <a:pt x="146" y="37"/>
                  </a:cubicBezTo>
                  <a:cubicBezTo>
                    <a:pt x="145" y="44"/>
                    <a:pt x="142" y="55"/>
                    <a:pt x="142" y="55"/>
                  </a:cubicBezTo>
                  <a:cubicBezTo>
                    <a:pt x="142" y="55"/>
                    <a:pt x="146" y="57"/>
                    <a:pt x="146" y="64"/>
                  </a:cubicBezTo>
                  <a:cubicBezTo>
                    <a:pt x="145" y="82"/>
                    <a:pt x="138" y="74"/>
                    <a:pt x="137" y="82"/>
                  </a:cubicBezTo>
                  <a:cubicBezTo>
                    <a:pt x="134" y="101"/>
                    <a:pt x="126" y="98"/>
                    <a:pt x="126" y="109"/>
                  </a:cubicBezTo>
                  <a:cubicBezTo>
                    <a:pt x="126" y="120"/>
                    <a:pt x="130" y="128"/>
                    <a:pt x="140" y="134"/>
                  </a:cubicBezTo>
                  <a:cubicBezTo>
                    <a:pt x="85" y="159"/>
                    <a:pt x="77" y="164"/>
                    <a:pt x="77" y="187"/>
                  </a:cubicBezTo>
                  <a:cubicBezTo>
                    <a:pt x="77" y="232"/>
                    <a:pt x="77" y="232"/>
                    <a:pt x="77" y="232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" y="174"/>
                    <a:pt x="5" y="168"/>
                  </a:cubicBezTo>
                  <a:cubicBezTo>
                    <a:pt x="10" y="159"/>
                    <a:pt x="24" y="153"/>
                    <a:pt x="5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6" name="Graphic 55" descr="Coins">
            <a:extLst>
              <a:ext uri="{FF2B5EF4-FFF2-40B4-BE49-F238E27FC236}">
                <a16:creationId xmlns:a16="http://schemas.microsoft.com/office/drawing/2014/main" id="{6B14991D-AAE1-4BC5-BDBD-CA863701FD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2000" y="3807777"/>
            <a:ext cx="323935" cy="32393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2C873D8-5C80-4758-8E63-9EE40EE66F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8650" y="4131712"/>
            <a:ext cx="704671" cy="97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54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D991A9-3CA8-443B-95D2-96EFD69CD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295123"/>
              </p:ext>
            </p:extLst>
          </p:nvPr>
        </p:nvGraphicFramePr>
        <p:xfrm>
          <a:off x="0" y="762420"/>
          <a:ext cx="9144003" cy="4317580"/>
        </p:xfrm>
        <a:graphic>
          <a:graphicData uri="http://schemas.openxmlformats.org/drawingml/2006/table">
            <a:tbl>
              <a:tblPr>
                <a:tableStyleId>{69012ECD-51FC-41F1-AA8D-1B2483CD663E}</a:tableStyleId>
              </a:tblPr>
              <a:tblGrid>
                <a:gridCol w="1059543">
                  <a:extLst>
                    <a:ext uri="{9D8B030D-6E8A-4147-A177-3AD203B41FA5}">
                      <a16:colId xmlns:a16="http://schemas.microsoft.com/office/drawing/2014/main" val="4021554047"/>
                    </a:ext>
                  </a:extLst>
                </a:gridCol>
                <a:gridCol w="329172">
                  <a:extLst>
                    <a:ext uri="{9D8B030D-6E8A-4147-A177-3AD203B41FA5}">
                      <a16:colId xmlns:a16="http://schemas.microsoft.com/office/drawing/2014/main" val="361970908"/>
                    </a:ext>
                  </a:extLst>
                </a:gridCol>
                <a:gridCol w="592485">
                  <a:extLst>
                    <a:ext uri="{9D8B030D-6E8A-4147-A177-3AD203B41FA5}">
                      <a16:colId xmlns:a16="http://schemas.microsoft.com/office/drawing/2014/main" val="3640390935"/>
                    </a:ext>
                  </a:extLst>
                </a:gridCol>
                <a:gridCol w="1111250">
                  <a:extLst>
                    <a:ext uri="{9D8B030D-6E8A-4147-A177-3AD203B41FA5}">
                      <a16:colId xmlns:a16="http://schemas.microsoft.com/office/drawing/2014/main" val="1406606554"/>
                    </a:ext>
                  </a:extLst>
                </a:gridCol>
                <a:gridCol w="1116693">
                  <a:extLst>
                    <a:ext uri="{9D8B030D-6E8A-4147-A177-3AD203B41FA5}">
                      <a16:colId xmlns:a16="http://schemas.microsoft.com/office/drawing/2014/main" val="3124781441"/>
                    </a:ext>
                  </a:extLst>
                </a:gridCol>
                <a:gridCol w="362857">
                  <a:extLst>
                    <a:ext uri="{9D8B030D-6E8A-4147-A177-3AD203B41FA5}">
                      <a16:colId xmlns:a16="http://schemas.microsoft.com/office/drawing/2014/main" val="1209755008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930109713"/>
                    </a:ext>
                  </a:extLst>
                </a:gridCol>
                <a:gridCol w="1117601">
                  <a:extLst>
                    <a:ext uri="{9D8B030D-6E8A-4147-A177-3AD203B41FA5}">
                      <a16:colId xmlns:a16="http://schemas.microsoft.com/office/drawing/2014/main" val="45723046"/>
                    </a:ext>
                  </a:extLst>
                </a:gridCol>
                <a:gridCol w="299290">
                  <a:extLst>
                    <a:ext uri="{9D8B030D-6E8A-4147-A177-3AD203B41FA5}">
                      <a16:colId xmlns:a16="http://schemas.microsoft.com/office/drawing/2014/main" val="1705308079"/>
                    </a:ext>
                  </a:extLst>
                </a:gridCol>
                <a:gridCol w="221409">
                  <a:extLst>
                    <a:ext uri="{9D8B030D-6E8A-4147-A177-3AD203B41FA5}">
                      <a16:colId xmlns:a16="http://schemas.microsoft.com/office/drawing/2014/main" val="3902501650"/>
                    </a:ext>
                  </a:extLst>
                </a:gridCol>
                <a:gridCol w="2527303">
                  <a:extLst>
                    <a:ext uri="{9D8B030D-6E8A-4147-A177-3AD203B41FA5}">
                      <a16:colId xmlns:a16="http://schemas.microsoft.com/office/drawing/2014/main" val="3835595893"/>
                    </a:ext>
                  </a:extLst>
                </a:gridCol>
              </a:tblGrid>
              <a:tr h="848988">
                <a:tc gridSpan="2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Project Goals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000" dirty="0"/>
                        <a:t>In support of 2021’s transfer of Arc FTN instruments into flex 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0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SG" sz="1200" b="1" dirty="0"/>
                        <a:t>Project Scope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SG" sz="1100" b="1" dirty="0"/>
                        <a:t>46 Localized </a:t>
                      </a:r>
                      <a:r>
                        <a:rPr lang="en-SG" sz="1100" b="1" dirty="0" err="1"/>
                        <a:t>Toolings</a:t>
                      </a:r>
                      <a:endParaRPr lang="en-SG" sz="1100" b="1" dirty="0"/>
                    </a:p>
                    <a:p>
                      <a:r>
                        <a:rPr lang="en-SG" sz="1100" dirty="0"/>
                        <a:t>42 Customized</a:t>
                      </a:r>
                    </a:p>
                    <a:p>
                      <a:r>
                        <a:rPr lang="en-SG" sz="1100" dirty="0"/>
                        <a:t>4 Off-the-shelf, unique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434914"/>
                  </a:ext>
                </a:extLst>
              </a:tr>
              <a:tr h="289625"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Implementation Plan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Actions Taken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SG" sz="1200" b="1" dirty="0"/>
                        <a:t>Completion</a:t>
                      </a:r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865673"/>
                  </a:ext>
                </a:extLst>
              </a:tr>
              <a:tr h="1799217">
                <a:tc gridSpan="4">
                  <a:txBody>
                    <a:bodyPr/>
                    <a:lstStyle/>
                    <a:p>
                      <a:r>
                        <a:rPr lang="en-SG" sz="1100" dirty="0"/>
                        <a:t>Identification of local fabrication house (JEG)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100" dirty="0"/>
                        <a:t>Precision machining &amp; fabrication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100" dirty="0"/>
                        <a:t>Quick turnaround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05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100" dirty="0"/>
                        <a:t>Paper to actual dimension comparison</a:t>
                      </a:r>
                    </a:p>
                    <a:p>
                      <a:r>
                        <a:rPr lang="en-SG" sz="1100" dirty="0"/>
                        <a:t>Cross site evaluation</a:t>
                      </a:r>
                    </a:p>
                    <a:p>
                      <a:r>
                        <a:rPr lang="en-US" sz="1100" dirty="0"/>
                        <a:t>Tool improvement from training build feedback</a:t>
                      </a:r>
                    </a:p>
                    <a:p>
                      <a:r>
                        <a:rPr lang="en-US" sz="1100" dirty="0"/>
                        <a:t>Local calibration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0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SG" sz="1100" dirty="0"/>
                        <a:t>Completion on schedule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SG" sz="1100" dirty="0"/>
                        <a:t>Usage during training build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SG" sz="1100" dirty="0"/>
                        <a:t>Verified </a:t>
                      </a:r>
                      <a:r>
                        <a:rPr lang="en-SG" sz="1100" dirty="0" err="1"/>
                        <a:t>toolings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570847"/>
                  </a:ext>
                </a:extLst>
              </a:tr>
              <a:tr h="289625"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Project Team</a:t>
                      </a:r>
                      <a:endParaRPr lang="en-US" sz="1200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b="1" dirty="0"/>
                        <a:t>Gains</a:t>
                      </a:r>
                      <a:endParaRPr lang="en-US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SG" sz="1200" b="1" dirty="0"/>
                        <a:t>Gains</a:t>
                      </a:r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622008"/>
                  </a:ext>
                </a:extLst>
              </a:tr>
              <a:tr h="579249">
                <a:tc rowSpan="2" gridSpan="3">
                  <a:txBody>
                    <a:bodyPr/>
                    <a:lstStyle/>
                    <a:p>
                      <a:r>
                        <a:rPr lang="en-SG" sz="1100" b="1" dirty="0"/>
                        <a:t>Singapore</a:t>
                      </a:r>
                      <a:endParaRPr lang="en-US" sz="1100" b="1" dirty="0"/>
                    </a:p>
                    <a:p>
                      <a:r>
                        <a:rPr lang="en-SG" sz="1100" dirty="0"/>
                        <a:t>Kwan Hong Min</a:t>
                      </a:r>
                    </a:p>
                    <a:p>
                      <a:r>
                        <a:rPr lang="en-SG" sz="1100" dirty="0"/>
                        <a:t>Desmond Ann</a:t>
                      </a:r>
                    </a:p>
                    <a:p>
                      <a:r>
                        <a:rPr lang="en-SG" sz="1100" dirty="0"/>
                        <a:t>Gary Lai (flex)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SG" sz="1100" b="1" dirty="0"/>
                        <a:t>Milford</a:t>
                      </a:r>
                      <a:endParaRPr lang="en-US" sz="1100" b="1" dirty="0"/>
                    </a:p>
                    <a:p>
                      <a:r>
                        <a:rPr lang="en-SG" sz="1100" dirty="0"/>
                        <a:t>Stephen Wright</a:t>
                      </a:r>
                      <a:endParaRPr lang="en-US" sz="1100" dirty="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gridSpan="5">
                  <a:txBody>
                    <a:bodyPr/>
                    <a:lstStyle/>
                    <a:p>
                      <a:r>
                        <a:rPr lang="en-SG" sz="1000" b="1" dirty="0">
                          <a:solidFill>
                            <a:schemeClr val="bg2"/>
                          </a:solidFill>
                        </a:rPr>
                        <a:t>$15K USD</a:t>
                      </a:r>
                    </a:p>
                    <a:p>
                      <a:r>
                        <a:rPr lang="en-SG" sz="1000" b="1" dirty="0"/>
                        <a:t>Savings from local fabrication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SG" sz="1000" dirty="0"/>
                        <a:t>48K pcs</a:t>
                      </a:r>
                    </a:p>
                    <a:p>
                      <a:r>
                        <a:rPr lang="en-SG" sz="1000" dirty="0"/>
                        <a:t>Scrap avoidance in ferrules &amp; post staked tubes</a:t>
                      </a:r>
                      <a:endParaRPr lang="en-US" sz="100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SG" sz="1000" b="1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SG" sz="1000" b="1" dirty="0">
                          <a:solidFill>
                            <a:schemeClr val="bg2"/>
                          </a:solidFill>
                        </a:rPr>
                        <a:t>Local Capability</a:t>
                      </a:r>
                    </a:p>
                    <a:p>
                      <a:r>
                        <a:rPr lang="en-SG" sz="1000" b="1" dirty="0"/>
                        <a:t>Independent</a:t>
                      </a:r>
                      <a:r>
                        <a:rPr lang="en-SG" sz="1000" b="0" dirty="0"/>
                        <a:t> </a:t>
                      </a:r>
                      <a:r>
                        <a:rPr lang="en-SG" sz="1000" b="1" dirty="0"/>
                        <a:t>fabrication &amp; future modification</a:t>
                      </a:r>
                      <a:endParaRPr lang="en-SG" sz="1000" b="0" dirty="0"/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38985"/>
                  </a:ext>
                </a:extLst>
              </a:tr>
              <a:tr h="510876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SG" sz="1000" b="1" dirty="0">
                          <a:solidFill>
                            <a:schemeClr val="bg2"/>
                          </a:solidFill>
                        </a:rPr>
                        <a:t>Shipping Costs Savings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G" sz="1000" b="1" dirty="0">
                          <a:solidFill>
                            <a:schemeClr val="bg2"/>
                          </a:solidFill>
                        </a:rPr>
                        <a:t>Lead Time Savings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730051"/>
                  </a:ext>
                </a:extLst>
              </a:tr>
            </a:tbl>
          </a:graphicData>
        </a:graphic>
      </p:graphicFrame>
      <p:sp>
        <p:nvSpPr>
          <p:cNvPr id="8" name="Title 2">
            <a:extLst>
              <a:ext uri="{FF2B5EF4-FFF2-40B4-BE49-F238E27FC236}">
                <a16:creationId xmlns:a16="http://schemas.microsoft.com/office/drawing/2014/main" id="{2BE38872-2220-4BDD-9C9C-26A7D31DB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4" y="287938"/>
            <a:ext cx="7337118" cy="474480"/>
          </a:xfrm>
        </p:spPr>
        <p:txBody>
          <a:bodyPr/>
          <a:lstStyle/>
          <a:p>
            <a:r>
              <a:rPr lang="en-SG" dirty="0"/>
              <a:t>Arc FTN Tooling @ flex</a:t>
            </a:r>
            <a:endParaRPr lang="en-US" dirty="0"/>
          </a:p>
        </p:txBody>
      </p:sp>
      <p:pic>
        <p:nvPicPr>
          <p:cNvPr id="36" name="Graphic 35" descr="Telescope">
            <a:extLst>
              <a:ext uri="{FF2B5EF4-FFF2-40B4-BE49-F238E27FC236}">
                <a16:creationId xmlns:a16="http://schemas.microsoft.com/office/drawing/2014/main" id="{DF2FF2CB-1723-49A1-9559-A30B03018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3220" y="1069282"/>
            <a:ext cx="473957" cy="473957"/>
          </a:xfrm>
          <a:prstGeom prst="rect">
            <a:avLst/>
          </a:prstGeom>
        </p:spPr>
      </p:pic>
      <p:grpSp>
        <p:nvGrpSpPr>
          <p:cNvPr id="37" name="Gruppieren 199">
            <a:extLst>
              <a:ext uri="{FF2B5EF4-FFF2-40B4-BE49-F238E27FC236}">
                <a16:creationId xmlns:a16="http://schemas.microsoft.com/office/drawing/2014/main" id="{00D07871-D113-4CC7-9FCD-24A5AA6735F1}"/>
              </a:ext>
            </a:extLst>
          </p:cNvPr>
          <p:cNvGrpSpPr/>
          <p:nvPr/>
        </p:nvGrpSpPr>
        <p:grpSpPr bwMode="gray">
          <a:xfrm>
            <a:off x="524022" y="1641787"/>
            <a:ext cx="169060" cy="192068"/>
            <a:chOff x="4183201" y="2471526"/>
            <a:chExt cx="376998" cy="428305"/>
          </a:xfrm>
          <a:solidFill>
            <a:schemeClr val="accent1"/>
          </a:solidFill>
        </p:grpSpPr>
        <p:sp>
          <p:nvSpPr>
            <p:cNvPr id="38" name="Freeform 1028">
              <a:extLst>
                <a:ext uri="{FF2B5EF4-FFF2-40B4-BE49-F238E27FC236}">
                  <a16:creationId xmlns:a16="http://schemas.microsoft.com/office/drawing/2014/main" id="{7608E189-7670-4A39-B8D6-08D713386091}"/>
                </a:ext>
              </a:extLst>
            </p:cNvPr>
            <p:cNvSpPr>
              <a:spLocks/>
            </p:cNvSpPr>
            <p:nvPr/>
          </p:nvSpPr>
          <p:spPr bwMode="gray">
            <a:xfrm>
              <a:off x="4261278" y="2542910"/>
              <a:ext cx="220845" cy="258767"/>
            </a:xfrm>
            <a:custGeom>
              <a:avLst/>
              <a:gdLst>
                <a:gd name="T0" fmla="*/ 103 w 139"/>
                <a:gd name="T1" fmla="*/ 163 h 163"/>
                <a:gd name="T2" fmla="*/ 37 w 139"/>
                <a:gd name="T3" fmla="*/ 163 h 163"/>
                <a:gd name="T4" fmla="*/ 36 w 139"/>
                <a:gd name="T5" fmla="*/ 157 h 163"/>
                <a:gd name="T6" fmla="*/ 25 w 139"/>
                <a:gd name="T7" fmla="*/ 128 h 163"/>
                <a:gd name="T8" fmla="*/ 8 w 139"/>
                <a:gd name="T9" fmla="*/ 97 h 163"/>
                <a:gd name="T10" fmla="*/ 4 w 139"/>
                <a:gd name="T11" fmla="*/ 51 h 163"/>
                <a:gd name="T12" fmla="*/ 37 w 139"/>
                <a:gd name="T13" fmla="*/ 10 h 163"/>
                <a:gd name="T14" fmla="*/ 102 w 139"/>
                <a:gd name="T15" fmla="*/ 9 h 163"/>
                <a:gd name="T16" fmla="*/ 138 w 139"/>
                <a:gd name="T17" fmla="*/ 73 h 163"/>
                <a:gd name="T18" fmla="*/ 126 w 139"/>
                <a:gd name="T19" fmla="*/ 109 h 163"/>
                <a:gd name="T20" fmla="*/ 111 w 139"/>
                <a:gd name="T21" fmla="*/ 136 h 163"/>
                <a:gd name="T22" fmla="*/ 103 w 139"/>
                <a:gd name="T23" fmla="*/ 161 h 163"/>
                <a:gd name="T24" fmla="*/ 103 w 139"/>
                <a:gd name="T2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63">
                  <a:moveTo>
                    <a:pt x="103" y="163"/>
                  </a:moveTo>
                  <a:cubicBezTo>
                    <a:pt x="81" y="163"/>
                    <a:pt x="59" y="163"/>
                    <a:pt x="37" y="163"/>
                  </a:cubicBezTo>
                  <a:cubicBezTo>
                    <a:pt x="37" y="161"/>
                    <a:pt x="36" y="159"/>
                    <a:pt x="36" y="157"/>
                  </a:cubicBezTo>
                  <a:cubicBezTo>
                    <a:pt x="35" y="146"/>
                    <a:pt x="30" y="137"/>
                    <a:pt x="25" y="128"/>
                  </a:cubicBezTo>
                  <a:cubicBezTo>
                    <a:pt x="19" y="118"/>
                    <a:pt x="13" y="108"/>
                    <a:pt x="8" y="97"/>
                  </a:cubicBezTo>
                  <a:cubicBezTo>
                    <a:pt x="1" y="82"/>
                    <a:pt x="0" y="67"/>
                    <a:pt x="4" y="51"/>
                  </a:cubicBezTo>
                  <a:cubicBezTo>
                    <a:pt x="8" y="32"/>
                    <a:pt x="19" y="18"/>
                    <a:pt x="37" y="10"/>
                  </a:cubicBezTo>
                  <a:cubicBezTo>
                    <a:pt x="58" y="0"/>
                    <a:pt x="80" y="0"/>
                    <a:pt x="102" y="9"/>
                  </a:cubicBezTo>
                  <a:cubicBezTo>
                    <a:pt x="128" y="21"/>
                    <a:pt x="139" y="45"/>
                    <a:pt x="138" y="73"/>
                  </a:cubicBezTo>
                  <a:cubicBezTo>
                    <a:pt x="137" y="86"/>
                    <a:pt x="132" y="98"/>
                    <a:pt x="126" y="109"/>
                  </a:cubicBezTo>
                  <a:cubicBezTo>
                    <a:pt x="121" y="118"/>
                    <a:pt x="115" y="127"/>
                    <a:pt x="111" y="136"/>
                  </a:cubicBezTo>
                  <a:cubicBezTo>
                    <a:pt x="106" y="144"/>
                    <a:pt x="104" y="152"/>
                    <a:pt x="103" y="161"/>
                  </a:cubicBezTo>
                  <a:cubicBezTo>
                    <a:pt x="103" y="161"/>
                    <a:pt x="103" y="162"/>
                    <a:pt x="10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1029">
              <a:extLst>
                <a:ext uri="{FF2B5EF4-FFF2-40B4-BE49-F238E27FC236}">
                  <a16:creationId xmlns:a16="http://schemas.microsoft.com/office/drawing/2014/main" id="{B5EC7CD8-E735-4DBC-A10B-C11B19F57573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5969" y="2815062"/>
              <a:ext cx="95923" cy="17846"/>
            </a:xfrm>
            <a:custGeom>
              <a:avLst/>
              <a:gdLst>
                <a:gd name="T0" fmla="*/ 30 w 60"/>
                <a:gd name="T1" fmla="*/ 12 h 12"/>
                <a:gd name="T2" fmla="*/ 8 w 60"/>
                <a:gd name="T3" fmla="*/ 12 h 12"/>
                <a:gd name="T4" fmla="*/ 0 w 60"/>
                <a:gd name="T5" fmla="*/ 6 h 12"/>
                <a:gd name="T6" fmla="*/ 8 w 60"/>
                <a:gd name="T7" fmla="*/ 0 h 12"/>
                <a:gd name="T8" fmla="*/ 52 w 60"/>
                <a:gd name="T9" fmla="*/ 0 h 12"/>
                <a:gd name="T10" fmla="*/ 59 w 60"/>
                <a:gd name="T11" fmla="*/ 7 h 12"/>
                <a:gd name="T12" fmla="*/ 52 w 60"/>
                <a:gd name="T13" fmla="*/ 12 h 12"/>
                <a:gd name="T14" fmla="*/ 50 w 60"/>
                <a:gd name="T15" fmla="*/ 12 h 12"/>
                <a:gd name="T16" fmla="*/ 30 w 60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2">
                  <a:moveTo>
                    <a:pt x="30" y="12"/>
                  </a:moveTo>
                  <a:cubicBezTo>
                    <a:pt x="22" y="12"/>
                    <a:pt x="15" y="12"/>
                    <a:pt x="8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23" y="0"/>
                    <a:pt x="37" y="0"/>
                    <a:pt x="52" y="0"/>
                  </a:cubicBezTo>
                  <a:cubicBezTo>
                    <a:pt x="57" y="0"/>
                    <a:pt x="60" y="3"/>
                    <a:pt x="59" y="7"/>
                  </a:cubicBezTo>
                  <a:cubicBezTo>
                    <a:pt x="59" y="10"/>
                    <a:pt x="56" y="12"/>
                    <a:pt x="52" y="12"/>
                  </a:cubicBezTo>
                  <a:cubicBezTo>
                    <a:pt x="52" y="12"/>
                    <a:pt x="51" y="12"/>
                    <a:pt x="50" y="12"/>
                  </a:cubicBezTo>
                  <a:cubicBezTo>
                    <a:pt x="43" y="12"/>
                    <a:pt x="37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1030">
              <a:extLst>
                <a:ext uri="{FF2B5EF4-FFF2-40B4-BE49-F238E27FC236}">
                  <a16:creationId xmlns:a16="http://schemas.microsoft.com/office/drawing/2014/main" id="{BE9045CC-28A6-4998-A122-912E6B3CB3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28201" y="2846292"/>
              <a:ext cx="89230" cy="20076"/>
            </a:xfrm>
            <a:custGeom>
              <a:avLst/>
              <a:gdLst>
                <a:gd name="T0" fmla="*/ 29 w 57"/>
                <a:gd name="T1" fmla="*/ 12 h 12"/>
                <a:gd name="T2" fmla="*/ 7 w 57"/>
                <a:gd name="T3" fmla="*/ 12 h 12"/>
                <a:gd name="T4" fmla="*/ 1 w 57"/>
                <a:gd name="T5" fmla="*/ 6 h 12"/>
                <a:gd name="T6" fmla="*/ 7 w 57"/>
                <a:gd name="T7" fmla="*/ 0 h 12"/>
                <a:gd name="T8" fmla="*/ 51 w 57"/>
                <a:gd name="T9" fmla="*/ 0 h 12"/>
                <a:gd name="T10" fmla="*/ 57 w 57"/>
                <a:gd name="T11" fmla="*/ 6 h 12"/>
                <a:gd name="T12" fmla="*/ 51 w 57"/>
                <a:gd name="T13" fmla="*/ 12 h 12"/>
                <a:gd name="T14" fmla="*/ 29 w 57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12">
                  <a:moveTo>
                    <a:pt x="29" y="12"/>
                  </a:moveTo>
                  <a:cubicBezTo>
                    <a:pt x="22" y="12"/>
                    <a:pt x="14" y="12"/>
                    <a:pt x="7" y="12"/>
                  </a:cubicBezTo>
                  <a:cubicBezTo>
                    <a:pt x="3" y="12"/>
                    <a:pt x="0" y="10"/>
                    <a:pt x="1" y="6"/>
                  </a:cubicBezTo>
                  <a:cubicBezTo>
                    <a:pt x="1" y="3"/>
                    <a:pt x="3" y="0"/>
                    <a:pt x="7" y="0"/>
                  </a:cubicBezTo>
                  <a:cubicBezTo>
                    <a:pt x="22" y="0"/>
                    <a:pt x="36" y="0"/>
                    <a:pt x="51" y="0"/>
                  </a:cubicBezTo>
                  <a:cubicBezTo>
                    <a:pt x="55" y="0"/>
                    <a:pt x="57" y="3"/>
                    <a:pt x="57" y="6"/>
                  </a:cubicBezTo>
                  <a:cubicBezTo>
                    <a:pt x="57" y="10"/>
                    <a:pt x="55" y="12"/>
                    <a:pt x="51" y="12"/>
                  </a:cubicBezTo>
                  <a:cubicBezTo>
                    <a:pt x="43" y="12"/>
                    <a:pt x="36" y="12"/>
                    <a:pt x="2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1031">
              <a:extLst>
                <a:ext uri="{FF2B5EF4-FFF2-40B4-BE49-F238E27FC236}">
                  <a16:creationId xmlns:a16="http://schemas.microsoft.com/office/drawing/2014/main" id="{D5DCB5A6-76D5-4D08-BB57-8E25B53B0593}"/>
                </a:ext>
              </a:extLst>
            </p:cNvPr>
            <p:cNvSpPr>
              <a:spLocks/>
            </p:cNvSpPr>
            <p:nvPr/>
          </p:nvSpPr>
          <p:spPr bwMode="gray">
            <a:xfrm>
              <a:off x="4511122" y="2634372"/>
              <a:ext cx="49077" cy="24538"/>
            </a:xfrm>
            <a:custGeom>
              <a:avLst/>
              <a:gdLst>
                <a:gd name="T0" fmla="*/ 32 w 32"/>
                <a:gd name="T1" fmla="*/ 0 h 15"/>
                <a:gd name="T2" fmla="*/ 32 w 32"/>
                <a:gd name="T3" fmla="*/ 15 h 15"/>
                <a:gd name="T4" fmla="*/ 0 w 32"/>
                <a:gd name="T5" fmla="*/ 15 h 15"/>
                <a:gd name="T6" fmla="*/ 0 w 32"/>
                <a:gd name="T7" fmla="*/ 0 h 15"/>
                <a:gd name="T8" fmla="*/ 32 w 3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">
                  <a:moveTo>
                    <a:pt x="32" y="0"/>
                  </a:moveTo>
                  <a:cubicBezTo>
                    <a:pt x="32" y="5"/>
                    <a:pt x="32" y="10"/>
                    <a:pt x="32" y="15"/>
                  </a:cubicBezTo>
                  <a:cubicBezTo>
                    <a:pt x="21" y="15"/>
                    <a:pt x="11" y="15"/>
                    <a:pt x="0" y="15"/>
                  </a:cubicBezTo>
                  <a:cubicBezTo>
                    <a:pt x="0" y="10"/>
                    <a:pt x="0" y="5"/>
                    <a:pt x="0" y="0"/>
                  </a:cubicBezTo>
                  <a:cubicBezTo>
                    <a:pt x="10" y="0"/>
                    <a:pt x="21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1032">
              <a:extLst>
                <a:ext uri="{FF2B5EF4-FFF2-40B4-BE49-F238E27FC236}">
                  <a16:creationId xmlns:a16="http://schemas.microsoft.com/office/drawing/2014/main" id="{FF7024EB-5B4E-4BC6-BAF1-CC4BC5BFDCAC}"/>
                </a:ext>
              </a:extLst>
            </p:cNvPr>
            <p:cNvSpPr>
              <a:spLocks/>
            </p:cNvSpPr>
            <p:nvPr/>
          </p:nvSpPr>
          <p:spPr bwMode="gray">
            <a:xfrm>
              <a:off x="4183201" y="2634372"/>
              <a:ext cx="53538" cy="24538"/>
            </a:xfrm>
            <a:custGeom>
              <a:avLst/>
              <a:gdLst>
                <a:gd name="T0" fmla="*/ 0 w 33"/>
                <a:gd name="T1" fmla="*/ 16 h 16"/>
                <a:gd name="T2" fmla="*/ 0 w 33"/>
                <a:gd name="T3" fmla="*/ 0 h 16"/>
                <a:gd name="T4" fmla="*/ 33 w 33"/>
                <a:gd name="T5" fmla="*/ 0 h 16"/>
                <a:gd name="T6" fmla="*/ 33 w 33"/>
                <a:gd name="T7" fmla="*/ 16 h 16"/>
                <a:gd name="T8" fmla="*/ 0 w 33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6">
                  <a:moveTo>
                    <a:pt x="0" y="16"/>
                  </a:moveTo>
                  <a:cubicBezTo>
                    <a:pt x="0" y="11"/>
                    <a:pt x="0" y="6"/>
                    <a:pt x="0" y="0"/>
                  </a:cubicBezTo>
                  <a:cubicBezTo>
                    <a:pt x="11" y="0"/>
                    <a:pt x="22" y="0"/>
                    <a:pt x="33" y="0"/>
                  </a:cubicBezTo>
                  <a:cubicBezTo>
                    <a:pt x="33" y="6"/>
                    <a:pt x="33" y="11"/>
                    <a:pt x="33" y="16"/>
                  </a:cubicBezTo>
                  <a:cubicBezTo>
                    <a:pt x="22" y="16"/>
                    <a:pt x="12" y="16"/>
                    <a:pt x="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1033">
              <a:extLst>
                <a:ext uri="{FF2B5EF4-FFF2-40B4-BE49-F238E27FC236}">
                  <a16:creationId xmlns:a16="http://schemas.microsoft.com/office/drawing/2014/main" id="{10D52FB9-879C-4E94-B311-C32BC2C29C01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4353" y="2540680"/>
              <a:ext cx="58000" cy="51307"/>
            </a:xfrm>
            <a:custGeom>
              <a:avLst/>
              <a:gdLst>
                <a:gd name="T0" fmla="*/ 10 w 36"/>
                <a:gd name="T1" fmla="*/ 32 h 32"/>
                <a:gd name="T2" fmla="*/ 0 w 36"/>
                <a:gd name="T3" fmla="*/ 19 h 32"/>
                <a:gd name="T4" fmla="*/ 26 w 36"/>
                <a:gd name="T5" fmla="*/ 0 h 32"/>
                <a:gd name="T6" fmla="*/ 36 w 36"/>
                <a:gd name="T7" fmla="*/ 13 h 32"/>
                <a:gd name="T8" fmla="*/ 10 w 36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2">
                  <a:moveTo>
                    <a:pt x="10" y="32"/>
                  </a:moveTo>
                  <a:cubicBezTo>
                    <a:pt x="7" y="27"/>
                    <a:pt x="4" y="23"/>
                    <a:pt x="0" y="19"/>
                  </a:cubicBezTo>
                  <a:cubicBezTo>
                    <a:pt x="9" y="12"/>
                    <a:pt x="18" y="6"/>
                    <a:pt x="26" y="0"/>
                  </a:cubicBezTo>
                  <a:cubicBezTo>
                    <a:pt x="30" y="4"/>
                    <a:pt x="33" y="9"/>
                    <a:pt x="36" y="13"/>
                  </a:cubicBezTo>
                  <a:cubicBezTo>
                    <a:pt x="27" y="19"/>
                    <a:pt x="19" y="25"/>
                    <a:pt x="1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1034">
              <a:extLst>
                <a:ext uri="{FF2B5EF4-FFF2-40B4-BE49-F238E27FC236}">
                  <a16:creationId xmlns:a16="http://schemas.microsoft.com/office/drawing/2014/main" id="{533A6B74-6D82-4285-8BB8-47275F4C911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1047" y="2705756"/>
              <a:ext cx="55769" cy="44615"/>
            </a:xfrm>
            <a:custGeom>
              <a:avLst/>
              <a:gdLst>
                <a:gd name="T0" fmla="*/ 6 w 36"/>
                <a:gd name="T1" fmla="*/ 28 h 28"/>
                <a:gd name="T2" fmla="*/ 0 w 36"/>
                <a:gd name="T3" fmla="*/ 13 h 28"/>
                <a:gd name="T4" fmla="*/ 29 w 36"/>
                <a:gd name="T5" fmla="*/ 0 h 28"/>
                <a:gd name="T6" fmla="*/ 36 w 36"/>
                <a:gd name="T7" fmla="*/ 15 h 28"/>
                <a:gd name="T8" fmla="*/ 6 w 3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8">
                  <a:moveTo>
                    <a:pt x="6" y="28"/>
                  </a:moveTo>
                  <a:cubicBezTo>
                    <a:pt x="4" y="23"/>
                    <a:pt x="2" y="18"/>
                    <a:pt x="0" y="13"/>
                  </a:cubicBezTo>
                  <a:cubicBezTo>
                    <a:pt x="9" y="9"/>
                    <a:pt x="19" y="4"/>
                    <a:pt x="29" y="0"/>
                  </a:cubicBezTo>
                  <a:cubicBezTo>
                    <a:pt x="31" y="5"/>
                    <a:pt x="33" y="9"/>
                    <a:pt x="36" y="15"/>
                  </a:cubicBezTo>
                  <a:cubicBezTo>
                    <a:pt x="26" y="19"/>
                    <a:pt x="16" y="23"/>
                    <a:pt x="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1035">
              <a:extLst>
                <a:ext uri="{FF2B5EF4-FFF2-40B4-BE49-F238E27FC236}">
                  <a16:creationId xmlns:a16="http://schemas.microsoft.com/office/drawing/2014/main" id="{6E8756DC-FD82-410E-9927-5AAD314919EA}"/>
                </a:ext>
              </a:extLst>
            </p:cNvPr>
            <p:cNvSpPr>
              <a:spLocks/>
            </p:cNvSpPr>
            <p:nvPr/>
          </p:nvSpPr>
          <p:spPr bwMode="gray">
            <a:xfrm>
              <a:off x="4205509" y="2540680"/>
              <a:ext cx="55769" cy="51307"/>
            </a:xfrm>
            <a:custGeom>
              <a:avLst/>
              <a:gdLst>
                <a:gd name="T0" fmla="*/ 35 w 35"/>
                <a:gd name="T1" fmla="*/ 19 h 32"/>
                <a:gd name="T2" fmla="*/ 26 w 35"/>
                <a:gd name="T3" fmla="*/ 32 h 32"/>
                <a:gd name="T4" fmla="*/ 0 w 35"/>
                <a:gd name="T5" fmla="*/ 13 h 32"/>
                <a:gd name="T6" fmla="*/ 9 w 35"/>
                <a:gd name="T7" fmla="*/ 0 h 32"/>
                <a:gd name="T8" fmla="*/ 35 w 35"/>
                <a:gd name="T9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2">
                  <a:moveTo>
                    <a:pt x="35" y="19"/>
                  </a:moveTo>
                  <a:cubicBezTo>
                    <a:pt x="32" y="23"/>
                    <a:pt x="29" y="27"/>
                    <a:pt x="26" y="32"/>
                  </a:cubicBezTo>
                  <a:cubicBezTo>
                    <a:pt x="17" y="26"/>
                    <a:pt x="9" y="19"/>
                    <a:pt x="0" y="13"/>
                  </a:cubicBezTo>
                  <a:cubicBezTo>
                    <a:pt x="3" y="9"/>
                    <a:pt x="6" y="4"/>
                    <a:pt x="9" y="0"/>
                  </a:cubicBezTo>
                  <a:cubicBezTo>
                    <a:pt x="18" y="6"/>
                    <a:pt x="26" y="12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6" name="Freeform 1036">
              <a:extLst>
                <a:ext uri="{FF2B5EF4-FFF2-40B4-BE49-F238E27FC236}">
                  <a16:creationId xmlns:a16="http://schemas.microsoft.com/office/drawing/2014/main" id="{4FA1C13C-19C3-46D2-B652-F27F955CD8F2}"/>
                </a:ext>
              </a:extLst>
            </p:cNvPr>
            <p:cNvSpPr>
              <a:spLocks/>
            </p:cNvSpPr>
            <p:nvPr/>
          </p:nvSpPr>
          <p:spPr bwMode="gray">
            <a:xfrm>
              <a:off x="4488815" y="2705756"/>
              <a:ext cx="58000" cy="44615"/>
            </a:xfrm>
            <a:custGeom>
              <a:avLst/>
              <a:gdLst>
                <a:gd name="T0" fmla="*/ 0 w 36"/>
                <a:gd name="T1" fmla="*/ 15 h 27"/>
                <a:gd name="T2" fmla="*/ 7 w 36"/>
                <a:gd name="T3" fmla="*/ 0 h 27"/>
                <a:gd name="T4" fmla="*/ 36 w 36"/>
                <a:gd name="T5" fmla="*/ 12 h 27"/>
                <a:gd name="T6" fmla="*/ 30 w 36"/>
                <a:gd name="T7" fmla="*/ 27 h 27"/>
                <a:gd name="T8" fmla="*/ 0 w 36"/>
                <a:gd name="T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7">
                  <a:moveTo>
                    <a:pt x="0" y="15"/>
                  </a:moveTo>
                  <a:cubicBezTo>
                    <a:pt x="3" y="10"/>
                    <a:pt x="5" y="5"/>
                    <a:pt x="7" y="0"/>
                  </a:cubicBezTo>
                  <a:cubicBezTo>
                    <a:pt x="16" y="4"/>
                    <a:pt x="26" y="8"/>
                    <a:pt x="36" y="12"/>
                  </a:cubicBezTo>
                  <a:cubicBezTo>
                    <a:pt x="34" y="17"/>
                    <a:pt x="32" y="22"/>
                    <a:pt x="30" y="27"/>
                  </a:cubicBezTo>
                  <a:cubicBezTo>
                    <a:pt x="20" y="23"/>
                    <a:pt x="1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7" name="Freeform 1037">
              <a:extLst>
                <a:ext uri="{FF2B5EF4-FFF2-40B4-BE49-F238E27FC236}">
                  <a16:creationId xmlns:a16="http://schemas.microsoft.com/office/drawing/2014/main" id="{0131C7FA-0289-4480-8895-45F2AC2B3027}"/>
                </a:ext>
              </a:extLst>
            </p:cNvPr>
            <p:cNvSpPr>
              <a:spLocks/>
            </p:cNvSpPr>
            <p:nvPr/>
          </p:nvSpPr>
          <p:spPr bwMode="gray">
            <a:xfrm>
              <a:off x="4430815" y="2484911"/>
              <a:ext cx="44615" cy="55768"/>
            </a:xfrm>
            <a:custGeom>
              <a:avLst/>
              <a:gdLst>
                <a:gd name="T0" fmla="*/ 14 w 28"/>
                <a:gd name="T1" fmla="*/ 0 h 35"/>
                <a:gd name="T2" fmla="*/ 28 w 28"/>
                <a:gd name="T3" fmla="*/ 8 h 35"/>
                <a:gd name="T4" fmla="*/ 14 w 28"/>
                <a:gd name="T5" fmla="*/ 35 h 35"/>
                <a:gd name="T6" fmla="*/ 0 w 28"/>
                <a:gd name="T7" fmla="*/ 27 h 35"/>
                <a:gd name="T8" fmla="*/ 14 w 2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5">
                  <a:moveTo>
                    <a:pt x="14" y="0"/>
                  </a:moveTo>
                  <a:cubicBezTo>
                    <a:pt x="19" y="3"/>
                    <a:pt x="23" y="5"/>
                    <a:pt x="28" y="8"/>
                  </a:cubicBezTo>
                  <a:cubicBezTo>
                    <a:pt x="24" y="17"/>
                    <a:pt x="19" y="26"/>
                    <a:pt x="14" y="35"/>
                  </a:cubicBezTo>
                  <a:cubicBezTo>
                    <a:pt x="9" y="32"/>
                    <a:pt x="5" y="29"/>
                    <a:pt x="0" y="27"/>
                  </a:cubicBezTo>
                  <a:cubicBezTo>
                    <a:pt x="4" y="18"/>
                    <a:pt x="9" y="9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8" name="Freeform 1038">
              <a:extLst>
                <a:ext uri="{FF2B5EF4-FFF2-40B4-BE49-F238E27FC236}">
                  <a16:creationId xmlns:a16="http://schemas.microsoft.com/office/drawing/2014/main" id="{3D55EEAD-8F48-4149-AD1B-E0E29B123E69}"/>
                </a:ext>
              </a:extLst>
            </p:cNvPr>
            <p:cNvSpPr>
              <a:spLocks/>
            </p:cNvSpPr>
            <p:nvPr/>
          </p:nvSpPr>
          <p:spPr bwMode="gray">
            <a:xfrm>
              <a:off x="4270201" y="2484911"/>
              <a:ext cx="46846" cy="55768"/>
            </a:xfrm>
            <a:custGeom>
              <a:avLst/>
              <a:gdLst>
                <a:gd name="T0" fmla="*/ 15 w 29"/>
                <a:gd name="T1" fmla="*/ 35 h 35"/>
                <a:gd name="T2" fmla="*/ 0 w 29"/>
                <a:gd name="T3" fmla="*/ 8 h 35"/>
                <a:gd name="T4" fmla="*/ 15 w 29"/>
                <a:gd name="T5" fmla="*/ 0 h 35"/>
                <a:gd name="T6" fmla="*/ 29 w 29"/>
                <a:gd name="T7" fmla="*/ 27 h 35"/>
                <a:gd name="T8" fmla="*/ 15 w 2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5">
                  <a:moveTo>
                    <a:pt x="15" y="35"/>
                  </a:moveTo>
                  <a:cubicBezTo>
                    <a:pt x="10" y="26"/>
                    <a:pt x="5" y="17"/>
                    <a:pt x="0" y="8"/>
                  </a:cubicBezTo>
                  <a:cubicBezTo>
                    <a:pt x="5" y="5"/>
                    <a:pt x="10" y="3"/>
                    <a:pt x="15" y="0"/>
                  </a:cubicBezTo>
                  <a:cubicBezTo>
                    <a:pt x="20" y="9"/>
                    <a:pt x="24" y="18"/>
                    <a:pt x="29" y="27"/>
                  </a:cubicBezTo>
                  <a:cubicBezTo>
                    <a:pt x="24" y="29"/>
                    <a:pt x="20" y="32"/>
                    <a:pt x="1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9" name="Freeform 1039">
              <a:extLst>
                <a:ext uri="{FF2B5EF4-FFF2-40B4-BE49-F238E27FC236}">
                  <a16:creationId xmlns:a16="http://schemas.microsoft.com/office/drawing/2014/main" id="{228B7568-0A1B-4D99-B357-9E608285EC87}"/>
                </a:ext>
              </a:extLst>
            </p:cNvPr>
            <p:cNvSpPr>
              <a:spLocks/>
            </p:cNvSpPr>
            <p:nvPr/>
          </p:nvSpPr>
          <p:spPr bwMode="gray">
            <a:xfrm>
              <a:off x="4361661" y="2471526"/>
              <a:ext cx="24539" cy="46845"/>
            </a:xfrm>
            <a:custGeom>
              <a:avLst/>
              <a:gdLst>
                <a:gd name="T0" fmla="*/ 0 w 16"/>
                <a:gd name="T1" fmla="*/ 0 h 29"/>
                <a:gd name="T2" fmla="*/ 16 w 16"/>
                <a:gd name="T3" fmla="*/ 0 h 29"/>
                <a:gd name="T4" fmla="*/ 16 w 16"/>
                <a:gd name="T5" fmla="*/ 29 h 29"/>
                <a:gd name="T6" fmla="*/ 0 w 16"/>
                <a:gd name="T7" fmla="*/ 29 h 29"/>
                <a:gd name="T8" fmla="*/ 0 w 1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9">
                  <a:moveTo>
                    <a:pt x="0" y="0"/>
                  </a:moveTo>
                  <a:cubicBezTo>
                    <a:pt x="6" y="0"/>
                    <a:pt x="11" y="0"/>
                    <a:pt x="16" y="0"/>
                  </a:cubicBezTo>
                  <a:cubicBezTo>
                    <a:pt x="16" y="10"/>
                    <a:pt x="16" y="20"/>
                    <a:pt x="16" y="29"/>
                  </a:cubicBezTo>
                  <a:cubicBezTo>
                    <a:pt x="11" y="29"/>
                    <a:pt x="6" y="29"/>
                    <a:pt x="0" y="29"/>
                  </a:cubicBezTo>
                  <a:cubicBezTo>
                    <a:pt x="0" y="20"/>
                    <a:pt x="0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Freeform 1040">
              <a:extLst>
                <a:ext uri="{FF2B5EF4-FFF2-40B4-BE49-F238E27FC236}">
                  <a16:creationId xmlns:a16="http://schemas.microsoft.com/office/drawing/2014/main" id="{25521A6B-4336-43D0-9827-BE852EC95440}"/>
                </a:ext>
              </a:extLst>
            </p:cNvPr>
            <p:cNvSpPr>
              <a:spLocks/>
            </p:cNvSpPr>
            <p:nvPr/>
          </p:nvSpPr>
          <p:spPr bwMode="gray">
            <a:xfrm>
              <a:off x="4339354" y="2877523"/>
              <a:ext cx="69154" cy="22308"/>
            </a:xfrm>
            <a:custGeom>
              <a:avLst/>
              <a:gdLst>
                <a:gd name="T0" fmla="*/ 0 w 44"/>
                <a:gd name="T1" fmla="*/ 0 h 14"/>
                <a:gd name="T2" fmla="*/ 44 w 44"/>
                <a:gd name="T3" fmla="*/ 0 h 14"/>
                <a:gd name="T4" fmla="*/ 30 w 44"/>
                <a:gd name="T5" fmla="*/ 11 h 14"/>
                <a:gd name="T6" fmla="*/ 25 w 44"/>
                <a:gd name="T7" fmla="*/ 13 h 14"/>
                <a:gd name="T8" fmla="*/ 5 w 44"/>
                <a:gd name="T9" fmla="*/ 5 h 14"/>
                <a:gd name="T10" fmla="*/ 0 w 4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14">
                  <a:moveTo>
                    <a:pt x="0" y="0"/>
                  </a:moveTo>
                  <a:cubicBezTo>
                    <a:pt x="15" y="0"/>
                    <a:pt x="29" y="0"/>
                    <a:pt x="44" y="0"/>
                  </a:cubicBezTo>
                  <a:cubicBezTo>
                    <a:pt x="39" y="4"/>
                    <a:pt x="35" y="8"/>
                    <a:pt x="30" y="11"/>
                  </a:cubicBezTo>
                  <a:cubicBezTo>
                    <a:pt x="29" y="13"/>
                    <a:pt x="27" y="12"/>
                    <a:pt x="25" y="13"/>
                  </a:cubicBezTo>
                  <a:cubicBezTo>
                    <a:pt x="17" y="14"/>
                    <a:pt x="10" y="11"/>
                    <a:pt x="5" y="5"/>
                  </a:cubicBezTo>
                  <a:cubicBezTo>
                    <a:pt x="4" y="4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51" name="Gruppieren 45">
            <a:extLst>
              <a:ext uri="{FF2B5EF4-FFF2-40B4-BE49-F238E27FC236}">
                <a16:creationId xmlns:a16="http://schemas.microsoft.com/office/drawing/2014/main" id="{6FB7768D-EF31-471E-9DA6-F72BB3CD97FE}"/>
              </a:ext>
            </a:extLst>
          </p:cNvPr>
          <p:cNvGrpSpPr/>
          <p:nvPr/>
        </p:nvGrpSpPr>
        <p:grpSpPr>
          <a:xfrm>
            <a:off x="671074" y="3719388"/>
            <a:ext cx="327278" cy="201167"/>
            <a:chOff x="2938815" y="2260313"/>
            <a:chExt cx="1671004" cy="1027113"/>
          </a:xfrm>
          <a:solidFill>
            <a:schemeClr val="accent1"/>
          </a:solidFill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4DB6178E-FBEA-4B51-9BBF-251DE8A1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60" y="2260313"/>
              <a:ext cx="893763" cy="1027113"/>
            </a:xfrm>
            <a:custGeom>
              <a:avLst/>
              <a:gdLst>
                <a:gd name="T0" fmla="*/ 175 w 237"/>
                <a:gd name="T1" fmla="*/ 191 h 271"/>
                <a:gd name="T2" fmla="*/ 130 w 237"/>
                <a:gd name="T3" fmla="*/ 145 h 271"/>
                <a:gd name="T4" fmla="*/ 145 w 237"/>
                <a:gd name="T5" fmla="*/ 110 h 271"/>
                <a:gd name="T6" fmla="*/ 157 w 237"/>
                <a:gd name="T7" fmla="*/ 86 h 271"/>
                <a:gd name="T8" fmla="*/ 153 w 237"/>
                <a:gd name="T9" fmla="*/ 73 h 271"/>
                <a:gd name="T10" fmla="*/ 156 w 237"/>
                <a:gd name="T11" fmla="*/ 49 h 271"/>
                <a:gd name="T12" fmla="*/ 101 w 237"/>
                <a:gd name="T13" fmla="*/ 0 h 271"/>
                <a:gd name="T14" fmla="*/ 46 w 237"/>
                <a:gd name="T15" fmla="*/ 49 h 271"/>
                <a:gd name="T16" fmla="*/ 50 w 237"/>
                <a:gd name="T17" fmla="*/ 73 h 271"/>
                <a:gd name="T18" fmla="*/ 46 w 237"/>
                <a:gd name="T19" fmla="*/ 86 h 271"/>
                <a:gd name="T20" fmla="*/ 58 w 237"/>
                <a:gd name="T21" fmla="*/ 110 h 271"/>
                <a:gd name="T22" fmla="*/ 73 w 237"/>
                <a:gd name="T23" fmla="*/ 145 h 271"/>
                <a:gd name="T24" fmla="*/ 28 w 237"/>
                <a:gd name="T25" fmla="*/ 191 h 271"/>
                <a:gd name="T26" fmla="*/ 0 w 237"/>
                <a:gd name="T27" fmla="*/ 215 h 271"/>
                <a:gd name="T28" fmla="*/ 0 w 237"/>
                <a:gd name="T29" fmla="*/ 271 h 271"/>
                <a:gd name="T30" fmla="*/ 237 w 237"/>
                <a:gd name="T31" fmla="*/ 271 h 271"/>
                <a:gd name="T32" fmla="*/ 237 w 237"/>
                <a:gd name="T33" fmla="*/ 229 h 271"/>
                <a:gd name="T34" fmla="*/ 175 w 237"/>
                <a:gd name="T35" fmla="*/ 19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7" h="271">
                  <a:moveTo>
                    <a:pt x="175" y="191"/>
                  </a:moveTo>
                  <a:cubicBezTo>
                    <a:pt x="141" y="178"/>
                    <a:pt x="130" y="167"/>
                    <a:pt x="130" y="145"/>
                  </a:cubicBezTo>
                  <a:cubicBezTo>
                    <a:pt x="130" y="130"/>
                    <a:pt x="140" y="135"/>
                    <a:pt x="145" y="110"/>
                  </a:cubicBezTo>
                  <a:cubicBezTo>
                    <a:pt x="146" y="99"/>
                    <a:pt x="156" y="110"/>
                    <a:pt x="157" y="86"/>
                  </a:cubicBezTo>
                  <a:cubicBezTo>
                    <a:pt x="157" y="76"/>
                    <a:pt x="153" y="73"/>
                    <a:pt x="153" y="73"/>
                  </a:cubicBezTo>
                  <a:cubicBezTo>
                    <a:pt x="153" y="73"/>
                    <a:pt x="155" y="60"/>
                    <a:pt x="156" y="49"/>
                  </a:cubicBezTo>
                  <a:cubicBezTo>
                    <a:pt x="157" y="35"/>
                    <a:pt x="149" y="0"/>
                    <a:pt x="101" y="0"/>
                  </a:cubicBezTo>
                  <a:cubicBezTo>
                    <a:pt x="54" y="0"/>
                    <a:pt x="46" y="35"/>
                    <a:pt x="46" y="49"/>
                  </a:cubicBezTo>
                  <a:cubicBezTo>
                    <a:pt x="48" y="60"/>
                    <a:pt x="50" y="73"/>
                    <a:pt x="50" y="73"/>
                  </a:cubicBezTo>
                  <a:cubicBezTo>
                    <a:pt x="50" y="73"/>
                    <a:pt x="46" y="76"/>
                    <a:pt x="46" y="86"/>
                  </a:cubicBezTo>
                  <a:cubicBezTo>
                    <a:pt x="47" y="110"/>
                    <a:pt x="56" y="99"/>
                    <a:pt x="58" y="110"/>
                  </a:cubicBezTo>
                  <a:cubicBezTo>
                    <a:pt x="62" y="135"/>
                    <a:pt x="73" y="130"/>
                    <a:pt x="73" y="145"/>
                  </a:cubicBezTo>
                  <a:cubicBezTo>
                    <a:pt x="73" y="167"/>
                    <a:pt x="62" y="178"/>
                    <a:pt x="28" y="191"/>
                  </a:cubicBezTo>
                  <a:cubicBezTo>
                    <a:pt x="18" y="194"/>
                    <a:pt x="0" y="201"/>
                    <a:pt x="0" y="2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237" y="271"/>
                    <a:pt x="237" y="271"/>
                    <a:pt x="237" y="271"/>
                  </a:cubicBezTo>
                  <a:cubicBezTo>
                    <a:pt x="237" y="271"/>
                    <a:pt x="237" y="238"/>
                    <a:pt x="237" y="229"/>
                  </a:cubicBezTo>
                  <a:cubicBezTo>
                    <a:pt x="237" y="216"/>
                    <a:pt x="209" y="204"/>
                    <a:pt x="175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F4AA6CF0-576C-4D57-AF8B-0BFD2FBDC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193" y="2407950"/>
              <a:ext cx="555626" cy="879476"/>
            </a:xfrm>
            <a:custGeom>
              <a:avLst/>
              <a:gdLst>
                <a:gd name="T0" fmla="*/ 97 w 147"/>
                <a:gd name="T1" fmla="*/ 143 h 232"/>
                <a:gd name="T2" fmla="*/ 64 w 147"/>
                <a:gd name="T3" fmla="*/ 109 h 232"/>
                <a:gd name="T4" fmla="*/ 75 w 147"/>
                <a:gd name="T5" fmla="*/ 82 h 232"/>
                <a:gd name="T6" fmla="*/ 84 w 147"/>
                <a:gd name="T7" fmla="*/ 64 h 232"/>
                <a:gd name="T8" fmla="*/ 81 w 147"/>
                <a:gd name="T9" fmla="*/ 55 h 232"/>
                <a:gd name="T10" fmla="*/ 84 w 147"/>
                <a:gd name="T11" fmla="*/ 37 h 232"/>
                <a:gd name="T12" fmla="*/ 42 w 147"/>
                <a:gd name="T13" fmla="*/ 0 h 232"/>
                <a:gd name="T14" fmla="*/ 1 w 147"/>
                <a:gd name="T15" fmla="*/ 37 h 232"/>
                <a:gd name="T16" fmla="*/ 4 w 147"/>
                <a:gd name="T17" fmla="*/ 55 h 232"/>
                <a:gd name="T18" fmla="*/ 0 w 147"/>
                <a:gd name="T19" fmla="*/ 64 h 232"/>
                <a:gd name="T20" fmla="*/ 10 w 147"/>
                <a:gd name="T21" fmla="*/ 82 h 232"/>
                <a:gd name="T22" fmla="*/ 21 w 147"/>
                <a:gd name="T23" fmla="*/ 109 h 232"/>
                <a:gd name="T24" fmla="*/ 7 w 147"/>
                <a:gd name="T25" fmla="*/ 134 h 232"/>
                <a:gd name="T26" fmla="*/ 70 w 147"/>
                <a:gd name="T27" fmla="*/ 187 h 232"/>
                <a:gd name="T28" fmla="*/ 70 w 147"/>
                <a:gd name="T29" fmla="*/ 232 h 232"/>
                <a:gd name="T30" fmla="*/ 147 w 147"/>
                <a:gd name="T31" fmla="*/ 232 h 232"/>
                <a:gd name="T32" fmla="*/ 142 w 147"/>
                <a:gd name="T33" fmla="*/ 168 h 232"/>
                <a:gd name="T34" fmla="*/ 97 w 147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7" h="232">
                  <a:moveTo>
                    <a:pt x="97" y="143"/>
                  </a:moveTo>
                  <a:cubicBezTo>
                    <a:pt x="72" y="133"/>
                    <a:pt x="64" y="126"/>
                    <a:pt x="64" y="109"/>
                  </a:cubicBezTo>
                  <a:cubicBezTo>
                    <a:pt x="64" y="98"/>
                    <a:pt x="72" y="101"/>
                    <a:pt x="75" y="82"/>
                  </a:cubicBezTo>
                  <a:cubicBezTo>
                    <a:pt x="76" y="74"/>
                    <a:pt x="84" y="82"/>
                    <a:pt x="84" y="64"/>
                  </a:cubicBezTo>
                  <a:cubicBezTo>
                    <a:pt x="84" y="57"/>
                    <a:pt x="81" y="55"/>
                    <a:pt x="81" y="55"/>
                  </a:cubicBezTo>
                  <a:cubicBezTo>
                    <a:pt x="81" y="55"/>
                    <a:pt x="83" y="44"/>
                    <a:pt x="84" y="37"/>
                  </a:cubicBezTo>
                  <a:cubicBezTo>
                    <a:pt x="84" y="27"/>
                    <a:pt x="78" y="0"/>
                    <a:pt x="42" y="0"/>
                  </a:cubicBezTo>
                  <a:cubicBezTo>
                    <a:pt x="8" y="0"/>
                    <a:pt x="0" y="27"/>
                    <a:pt x="1" y="37"/>
                  </a:cubicBezTo>
                  <a:cubicBezTo>
                    <a:pt x="2" y="44"/>
                    <a:pt x="4" y="55"/>
                    <a:pt x="4" y="55"/>
                  </a:cubicBezTo>
                  <a:cubicBezTo>
                    <a:pt x="4" y="55"/>
                    <a:pt x="0" y="57"/>
                    <a:pt x="0" y="64"/>
                  </a:cubicBezTo>
                  <a:cubicBezTo>
                    <a:pt x="2" y="82"/>
                    <a:pt x="8" y="74"/>
                    <a:pt x="10" y="82"/>
                  </a:cubicBezTo>
                  <a:cubicBezTo>
                    <a:pt x="13" y="101"/>
                    <a:pt x="21" y="98"/>
                    <a:pt x="21" y="109"/>
                  </a:cubicBezTo>
                  <a:cubicBezTo>
                    <a:pt x="21" y="120"/>
                    <a:pt x="17" y="128"/>
                    <a:pt x="7" y="134"/>
                  </a:cubicBezTo>
                  <a:cubicBezTo>
                    <a:pt x="62" y="159"/>
                    <a:pt x="70" y="164"/>
                    <a:pt x="70" y="187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47" y="232"/>
                    <a:pt x="147" y="232"/>
                    <a:pt x="147" y="232"/>
                  </a:cubicBezTo>
                  <a:cubicBezTo>
                    <a:pt x="147" y="232"/>
                    <a:pt x="146" y="174"/>
                    <a:pt x="142" y="168"/>
                  </a:cubicBezTo>
                  <a:cubicBezTo>
                    <a:pt x="137" y="159"/>
                    <a:pt x="123" y="153"/>
                    <a:pt x="97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6C42A1D-4514-4036-9481-9783B61B6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815" y="2407950"/>
              <a:ext cx="550863" cy="879476"/>
            </a:xfrm>
            <a:custGeom>
              <a:avLst/>
              <a:gdLst>
                <a:gd name="T0" fmla="*/ 50 w 146"/>
                <a:gd name="T1" fmla="*/ 143 h 232"/>
                <a:gd name="T2" fmla="*/ 83 w 146"/>
                <a:gd name="T3" fmla="*/ 109 h 232"/>
                <a:gd name="T4" fmla="*/ 72 w 146"/>
                <a:gd name="T5" fmla="*/ 82 h 232"/>
                <a:gd name="T6" fmla="*/ 62 w 146"/>
                <a:gd name="T7" fmla="*/ 64 h 232"/>
                <a:gd name="T8" fmla="*/ 66 w 146"/>
                <a:gd name="T9" fmla="*/ 55 h 232"/>
                <a:gd name="T10" fmla="*/ 63 w 146"/>
                <a:gd name="T11" fmla="*/ 37 h 232"/>
                <a:gd name="T12" fmla="*/ 104 w 146"/>
                <a:gd name="T13" fmla="*/ 0 h 232"/>
                <a:gd name="T14" fmla="*/ 146 w 146"/>
                <a:gd name="T15" fmla="*/ 37 h 232"/>
                <a:gd name="T16" fmla="*/ 142 w 146"/>
                <a:gd name="T17" fmla="*/ 55 h 232"/>
                <a:gd name="T18" fmla="*/ 146 w 146"/>
                <a:gd name="T19" fmla="*/ 64 h 232"/>
                <a:gd name="T20" fmla="*/ 137 w 146"/>
                <a:gd name="T21" fmla="*/ 82 h 232"/>
                <a:gd name="T22" fmla="*/ 126 w 146"/>
                <a:gd name="T23" fmla="*/ 109 h 232"/>
                <a:gd name="T24" fmla="*/ 140 w 146"/>
                <a:gd name="T25" fmla="*/ 134 h 232"/>
                <a:gd name="T26" fmla="*/ 77 w 146"/>
                <a:gd name="T27" fmla="*/ 187 h 232"/>
                <a:gd name="T28" fmla="*/ 77 w 146"/>
                <a:gd name="T29" fmla="*/ 232 h 232"/>
                <a:gd name="T30" fmla="*/ 0 w 146"/>
                <a:gd name="T31" fmla="*/ 232 h 232"/>
                <a:gd name="T32" fmla="*/ 5 w 146"/>
                <a:gd name="T33" fmla="*/ 168 h 232"/>
                <a:gd name="T34" fmla="*/ 50 w 146"/>
                <a:gd name="T35" fmla="*/ 14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6" h="232">
                  <a:moveTo>
                    <a:pt x="50" y="143"/>
                  </a:moveTo>
                  <a:cubicBezTo>
                    <a:pt x="75" y="133"/>
                    <a:pt x="83" y="126"/>
                    <a:pt x="83" y="109"/>
                  </a:cubicBezTo>
                  <a:cubicBezTo>
                    <a:pt x="83" y="98"/>
                    <a:pt x="75" y="101"/>
                    <a:pt x="72" y="82"/>
                  </a:cubicBezTo>
                  <a:cubicBezTo>
                    <a:pt x="70" y="74"/>
                    <a:pt x="63" y="82"/>
                    <a:pt x="62" y="64"/>
                  </a:cubicBezTo>
                  <a:cubicBezTo>
                    <a:pt x="62" y="57"/>
                    <a:pt x="66" y="55"/>
                    <a:pt x="66" y="55"/>
                  </a:cubicBezTo>
                  <a:cubicBezTo>
                    <a:pt x="66" y="55"/>
                    <a:pt x="64" y="44"/>
                    <a:pt x="63" y="37"/>
                  </a:cubicBezTo>
                  <a:cubicBezTo>
                    <a:pt x="62" y="27"/>
                    <a:pt x="69" y="0"/>
                    <a:pt x="104" y="0"/>
                  </a:cubicBezTo>
                  <a:cubicBezTo>
                    <a:pt x="139" y="0"/>
                    <a:pt x="146" y="27"/>
                    <a:pt x="146" y="37"/>
                  </a:cubicBezTo>
                  <a:cubicBezTo>
                    <a:pt x="145" y="44"/>
                    <a:pt x="142" y="55"/>
                    <a:pt x="142" y="55"/>
                  </a:cubicBezTo>
                  <a:cubicBezTo>
                    <a:pt x="142" y="55"/>
                    <a:pt x="146" y="57"/>
                    <a:pt x="146" y="64"/>
                  </a:cubicBezTo>
                  <a:cubicBezTo>
                    <a:pt x="145" y="82"/>
                    <a:pt x="138" y="74"/>
                    <a:pt x="137" y="82"/>
                  </a:cubicBezTo>
                  <a:cubicBezTo>
                    <a:pt x="134" y="101"/>
                    <a:pt x="126" y="98"/>
                    <a:pt x="126" y="109"/>
                  </a:cubicBezTo>
                  <a:cubicBezTo>
                    <a:pt x="126" y="120"/>
                    <a:pt x="130" y="128"/>
                    <a:pt x="140" y="134"/>
                  </a:cubicBezTo>
                  <a:cubicBezTo>
                    <a:pt x="85" y="159"/>
                    <a:pt x="77" y="164"/>
                    <a:pt x="77" y="187"/>
                  </a:cubicBezTo>
                  <a:cubicBezTo>
                    <a:pt x="77" y="232"/>
                    <a:pt x="77" y="232"/>
                    <a:pt x="77" y="232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232"/>
                    <a:pt x="1" y="174"/>
                    <a:pt x="5" y="168"/>
                  </a:cubicBezTo>
                  <a:cubicBezTo>
                    <a:pt x="10" y="159"/>
                    <a:pt x="24" y="153"/>
                    <a:pt x="50" y="1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6" name="Graphic 55" descr="Coins">
            <a:extLst>
              <a:ext uri="{FF2B5EF4-FFF2-40B4-BE49-F238E27FC236}">
                <a16:creationId xmlns:a16="http://schemas.microsoft.com/office/drawing/2014/main" id="{6B14991D-AAE1-4BC5-BDBD-CA863701FD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19308" y="3672461"/>
            <a:ext cx="323935" cy="323935"/>
          </a:xfrm>
          <a:prstGeom prst="rect">
            <a:avLst/>
          </a:prstGeom>
        </p:spPr>
      </p:pic>
      <p:pic>
        <p:nvPicPr>
          <p:cNvPr id="3" name="Graphic 2" descr="Tools">
            <a:extLst>
              <a:ext uri="{FF2B5EF4-FFF2-40B4-BE49-F238E27FC236}">
                <a16:creationId xmlns:a16="http://schemas.microsoft.com/office/drawing/2014/main" id="{7B53EB46-0136-4152-A028-5F4914554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90496" y="1641787"/>
            <a:ext cx="247558" cy="2475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A2CC03-EFC7-4CF8-87D5-5DC9B888FD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5153" y="2523799"/>
            <a:ext cx="858304" cy="1144405"/>
          </a:xfrm>
          <a:prstGeom prst="rect">
            <a:avLst/>
          </a:prstGeom>
        </p:spPr>
      </p:pic>
      <p:pic>
        <p:nvPicPr>
          <p:cNvPr id="1026" name="Picture 2" descr="결/ ">
            <a:extLst>
              <a:ext uri="{FF2B5EF4-FFF2-40B4-BE49-F238E27FC236}">
                <a16:creationId xmlns:a16="http://schemas.microsoft.com/office/drawing/2014/main" id="{BE3E2AAA-BD1C-4F5A-9067-C9FBC7A33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790" y="2523798"/>
            <a:ext cx="859363" cy="1144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5E1E96-C8CB-4D87-81F6-94D62A662D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7950" y="2381249"/>
            <a:ext cx="1671795" cy="1286955"/>
          </a:xfrm>
          <a:prstGeom prst="rect">
            <a:avLst/>
          </a:prstGeom>
        </p:spPr>
      </p:pic>
      <p:grpSp>
        <p:nvGrpSpPr>
          <p:cNvPr id="55" name="Gruppieren 105">
            <a:extLst>
              <a:ext uri="{FF2B5EF4-FFF2-40B4-BE49-F238E27FC236}">
                <a16:creationId xmlns:a16="http://schemas.microsoft.com/office/drawing/2014/main" id="{4ABBA0EB-326B-43DC-9324-04896875049B}"/>
              </a:ext>
            </a:extLst>
          </p:cNvPr>
          <p:cNvGrpSpPr/>
          <p:nvPr/>
        </p:nvGrpSpPr>
        <p:grpSpPr>
          <a:xfrm>
            <a:off x="6722919" y="1641787"/>
            <a:ext cx="236724" cy="234218"/>
            <a:chOff x="7341946" y="6395418"/>
            <a:chExt cx="421613" cy="417150"/>
          </a:xfrm>
        </p:grpSpPr>
        <p:sp>
          <p:nvSpPr>
            <p:cNvPr id="58" name="Freeform 1572">
              <a:extLst>
                <a:ext uri="{FF2B5EF4-FFF2-40B4-BE49-F238E27FC236}">
                  <a16:creationId xmlns:a16="http://schemas.microsoft.com/office/drawing/2014/main" id="{72D2BC54-7B17-4F22-9AC6-C23BB0E60D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1946" y="6395418"/>
              <a:ext cx="421613" cy="417150"/>
            </a:xfrm>
            <a:custGeom>
              <a:avLst/>
              <a:gdLst>
                <a:gd name="T0" fmla="*/ 161 w 265"/>
                <a:gd name="T1" fmla="*/ 258 h 263"/>
                <a:gd name="T2" fmla="*/ 148 w 265"/>
                <a:gd name="T3" fmla="*/ 254 h 263"/>
                <a:gd name="T4" fmla="*/ 116 w 265"/>
                <a:gd name="T5" fmla="*/ 254 h 263"/>
                <a:gd name="T6" fmla="*/ 80 w 265"/>
                <a:gd name="T7" fmla="*/ 243 h 263"/>
                <a:gd name="T8" fmla="*/ 54 w 265"/>
                <a:gd name="T9" fmla="*/ 226 h 263"/>
                <a:gd name="T10" fmla="*/ 28 w 265"/>
                <a:gd name="T11" fmla="*/ 197 h 263"/>
                <a:gd name="T12" fmla="*/ 15 w 265"/>
                <a:gd name="T13" fmla="*/ 169 h 263"/>
                <a:gd name="T14" fmla="*/ 7 w 265"/>
                <a:gd name="T15" fmla="*/ 135 h 263"/>
                <a:gd name="T16" fmla="*/ 10 w 265"/>
                <a:gd name="T17" fmla="*/ 131 h 263"/>
                <a:gd name="T18" fmla="*/ 15 w 265"/>
                <a:gd name="T19" fmla="*/ 101 h 263"/>
                <a:gd name="T20" fmla="*/ 15 w 265"/>
                <a:gd name="T21" fmla="*/ 77 h 263"/>
                <a:gd name="T22" fmla="*/ 30 w 265"/>
                <a:gd name="T23" fmla="*/ 65 h 263"/>
                <a:gd name="T24" fmla="*/ 50 w 265"/>
                <a:gd name="T25" fmla="*/ 47 h 263"/>
                <a:gd name="T26" fmla="*/ 51 w 265"/>
                <a:gd name="T27" fmla="*/ 42 h 263"/>
                <a:gd name="T28" fmla="*/ 83 w 265"/>
                <a:gd name="T29" fmla="*/ 21 h 263"/>
                <a:gd name="T30" fmla="*/ 108 w 265"/>
                <a:gd name="T31" fmla="*/ 17 h 263"/>
                <a:gd name="T32" fmla="*/ 113 w 265"/>
                <a:gd name="T33" fmla="*/ 12 h 263"/>
                <a:gd name="T34" fmla="*/ 151 w 265"/>
                <a:gd name="T35" fmla="*/ 12 h 263"/>
                <a:gd name="T36" fmla="*/ 167 w 265"/>
                <a:gd name="T37" fmla="*/ 22 h 263"/>
                <a:gd name="T38" fmla="*/ 180 w 265"/>
                <a:gd name="T39" fmla="*/ 21 h 263"/>
                <a:gd name="T40" fmla="*/ 213 w 265"/>
                <a:gd name="T41" fmla="*/ 42 h 263"/>
                <a:gd name="T42" fmla="*/ 233 w 265"/>
                <a:gd name="T43" fmla="*/ 65 h 263"/>
                <a:gd name="T44" fmla="*/ 252 w 265"/>
                <a:gd name="T45" fmla="*/ 86 h 263"/>
                <a:gd name="T46" fmla="*/ 250 w 265"/>
                <a:gd name="T47" fmla="*/ 100 h 263"/>
                <a:gd name="T48" fmla="*/ 254 w 265"/>
                <a:gd name="T49" fmla="*/ 131 h 263"/>
                <a:gd name="T50" fmla="*/ 248 w 265"/>
                <a:gd name="T51" fmla="*/ 169 h 263"/>
                <a:gd name="T52" fmla="*/ 235 w 265"/>
                <a:gd name="T53" fmla="*/ 191 h 263"/>
                <a:gd name="T54" fmla="*/ 236 w 265"/>
                <a:gd name="T55" fmla="*/ 197 h 263"/>
                <a:gd name="T56" fmla="*/ 211 w 265"/>
                <a:gd name="T57" fmla="*/ 226 h 263"/>
                <a:gd name="T58" fmla="*/ 184 w 265"/>
                <a:gd name="T59" fmla="*/ 243 h 263"/>
                <a:gd name="T60" fmla="*/ 161 w 265"/>
                <a:gd name="T61" fmla="*/ 258 h 263"/>
                <a:gd name="T62" fmla="*/ 80 w 265"/>
                <a:gd name="T63" fmla="*/ 116 h 263"/>
                <a:gd name="T64" fmla="*/ 57 w 265"/>
                <a:gd name="T65" fmla="*/ 138 h 263"/>
                <a:gd name="T66" fmla="*/ 111 w 265"/>
                <a:gd name="T67" fmla="*/ 192 h 263"/>
                <a:gd name="T68" fmla="*/ 206 w 265"/>
                <a:gd name="T69" fmla="*/ 97 h 263"/>
                <a:gd name="T70" fmla="*/ 182 w 265"/>
                <a:gd name="T71" fmla="*/ 74 h 263"/>
                <a:gd name="T72" fmla="*/ 110 w 265"/>
                <a:gd name="T73" fmla="*/ 146 h 263"/>
                <a:gd name="T74" fmla="*/ 80 w 265"/>
                <a:gd name="T75" fmla="*/ 116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5" h="263">
                  <a:moveTo>
                    <a:pt x="161" y="258"/>
                  </a:moveTo>
                  <a:cubicBezTo>
                    <a:pt x="156" y="258"/>
                    <a:pt x="152" y="257"/>
                    <a:pt x="148" y="254"/>
                  </a:cubicBezTo>
                  <a:cubicBezTo>
                    <a:pt x="137" y="247"/>
                    <a:pt x="127" y="247"/>
                    <a:pt x="116" y="254"/>
                  </a:cubicBezTo>
                  <a:cubicBezTo>
                    <a:pt x="103" y="263"/>
                    <a:pt x="86" y="257"/>
                    <a:pt x="80" y="243"/>
                  </a:cubicBezTo>
                  <a:cubicBezTo>
                    <a:pt x="75" y="231"/>
                    <a:pt x="66" y="226"/>
                    <a:pt x="54" y="226"/>
                  </a:cubicBezTo>
                  <a:cubicBezTo>
                    <a:pt x="37" y="226"/>
                    <a:pt x="26" y="213"/>
                    <a:pt x="28" y="197"/>
                  </a:cubicBezTo>
                  <a:cubicBezTo>
                    <a:pt x="30" y="184"/>
                    <a:pt x="26" y="175"/>
                    <a:pt x="15" y="169"/>
                  </a:cubicBezTo>
                  <a:cubicBezTo>
                    <a:pt x="4" y="161"/>
                    <a:pt x="0" y="147"/>
                    <a:pt x="7" y="135"/>
                  </a:cubicBezTo>
                  <a:cubicBezTo>
                    <a:pt x="8" y="133"/>
                    <a:pt x="9" y="132"/>
                    <a:pt x="10" y="131"/>
                  </a:cubicBezTo>
                  <a:cubicBezTo>
                    <a:pt x="18" y="122"/>
                    <a:pt x="20" y="112"/>
                    <a:pt x="15" y="101"/>
                  </a:cubicBezTo>
                  <a:cubicBezTo>
                    <a:pt x="11" y="93"/>
                    <a:pt x="11" y="85"/>
                    <a:pt x="15" y="77"/>
                  </a:cubicBezTo>
                  <a:cubicBezTo>
                    <a:pt x="18" y="71"/>
                    <a:pt x="24" y="67"/>
                    <a:pt x="30" y="65"/>
                  </a:cubicBezTo>
                  <a:cubicBezTo>
                    <a:pt x="40" y="63"/>
                    <a:pt x="47" y="57"/>
                    <a:pt x="50" y="47"/>
                  </a:cubicBezTo>
                  <a:cubicBezTo>
                    <a:pt x="50" y="46"/>
                    <a:pt x="50" y="44"/>
                    <a:pt x="51" y="42"/>
                  </a:cubicBezTo>
                  <a:cubicBezTo>
                    <a:pt x="53" y="26"/>
                    <a:pt x="67" y="16"/>
                    <a:pt x="83" y="21"/>
                  </a:cubicBezTo>
                  <a:cubicBezTo>
                    <a:pt x="93" y="24"/>
                    <a:pt x="101" y="23"/>
                    <a:pt x="108" y="17"/>
                  </a:cubicBezTo>
                  <a:cubicBezTo>
                    <a:pt x="110" y="15"/>
                    <a:pt x="112" y="13"/>
                    <a:pt x="113" y="12"/>
                  </a:cubicBezTo>
                  <a:cubicBezTo>
                    <a:pt x="123" y="0"/>
                    <a:pt x="141" y="0"/>
                    <a:pt x="151" y="12"/>
                  </a:cubicBezTo>
                  <a:cubicBezTo>
                    <a:pt x="155" y="17"/>
                    <a:pt x="160" y="21"/>
                    <a:pt x="167" y="22"/>
                  </a:cubicBezTo>
                  <a:cubicBezTo>
                    <a:pt x="172" y="22"/>
                    <a:pt x="176" y="22"/>
                    <a:pt x="180" y="21"/>
                  </a:cubicBezTo>
                  <a:cubicBezTo>
                    <a:pt x="197" y="17"/>
                    <a:pt x="211" y="25"/>
                    <a:pt x="213" y="42"/>
                  </a:cubicBezTo>
                  <a:cubicBezTo>
                    <a:pt x="215" y="54"/>
                    <a:pt x="221" y="62"/>
                    <a:pt x="233" y="65"/>
                  </a:cubicBezTo>
                  <a:cubicBezTo>
                    <a:pt x="244" y="68"/>
                    <a:pt x="250" y="75"/>
                    <a:pt x="252" y="86"/>
                  </a:cubicBezTo>
                  <a:cubicBezTo>
                    <a:pt x="253" y="91"/>
                    <a:pt x="252" y="95"/>
                    <a:pt x="250" y="100"/>
                  </a:cubicBezTo>
                  <a:cubicBezTo>
                    <a:pt x="244" y="111"/>
                    <a:pt x="245" y="121"/>
                    <a:pt x="254" y="131"/>
                  </a:cubicBezTo>
                  <a:cubicBezTo>
                    <a:pt x="265" y="143"/>
                    <a:pt x="262" y="160"/>
                    <a:pt x="248" y="169"/>
                  </a:cubicBezTo>
                  <a:cubicBezTo>
                    <a:pt x="240" y="174"/>
                    <a:pt x="235" y="181"/>
                    <a:pt x="235" y="191"/>
                  </a:cubicBezTo>
                  <a:cubicBezTo>
                    <a:pt x="235" y="193"/>
                    <a:pt x="235" y="195"/>
                    <a:pt x="236" y="197"/>
                  </a:cubicBezTo>
                  <a:cubicBezTo>
                    <a:pt x="238" y="212"/>
                    <a:pt x="227" y="226"/>
                    <a:pt x="211" y="226"/>
                  </a:cubicBezTo>
                  <a:cubicBezTo>
                    <a:pt x="198" y="226"/>
                    <a:pt x="189" y="231"/>
                    <a:pt x="184" y="243"/>
                  </a:cubicBezTo>
                  <a:cubicBezTo>
                    <a:pt x="180" y="253"/>
                    <a:pt x="172" y="258"/>
                    <a:pt x="161" y="258"/>
                  </a:cubicBezTo>
                  <a:close/>
                  <a:moveTo>
                    <a:pt x="80" y="116"/>
                  </a:moveTo>
                  <a:cubicBezTo>
                    <a:pt x="72" y="123"/>
                    <a:pt x="64" y="131"/>
                    <a:pt x="57" y="138"/>
                  </a:cubicBezTo>
                  <a:cubicBezTo>
                    <a:pt x="75" y="156"/>
                    <a:pt x="93" y="174"/>
                    <a:pt x="111" y="192"/>
                  </a:cubicBezTo>
                  <a:cubicBezTo>
                    <a:pt x="142" y="161"/>
                    <a:pt x="174" y="129"/>
                    <a:pt x="206" y="97"/>
                  </a:cubicBezTo>
                  <a:cubicBezTo>
                    <a:pt x="198" y="90"/>
                    <a:pt x="191" y="82"/>
                    <a:pt x="182" y="74"/>
                  </a:cubicBezTo>
                  <a:cubicBezTo>
                    <a:pt x="158" y="98"/>
                    <a:pt x="134" y="122"/>
                    <a:pt x="110" y="146"/>
                  </a:cubicBezTo>
                  <a:cubicBezTo>
                    <a:pt x="100" y="136"/>
                    <a:pt x="90" y="126"/>
                    <a:pt x="80" y="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573">
              <a:extLst>
                <a:ext uri="{FF2B5EF4-FFF2-40B4-BE49-F238E27FC236}">
                  <a16:creationId xmlns:a16="http://schemas.microsoft.com/office/drawing/2014/main" id="{2715F8B7-6490-46DB-9367-784DF5876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406" y="6511417"/>
              <a:ext cx="236460" cy="189613"/>
            </a:xfrm>
            <a:custGeom>
              <a:avLst/>
              <a:gdLst>
                <a:gd name="T0" fmla="*/ 23 w 149"/>
                <a:gd name="T1" fmla="*/ 42 h 118"/>
                <a:gd name="T2" fmla="*/ 53 w 149"/>
                <a:gd name="T3" fmla="*/ 72 h 118"/>
                <a:gd name="T4" fmla="*/ 125 w 149"/>
                <a:gd name="T5" fmla="*/ 0 h 118"/>
                <a:gd name="T6" fmla="*/ 149 w 149"/>
                <a:gd name="T7" fmla="*/ 23 h 118"/>
                <a:gd name="T8" fmla="*/ 54 w 149"/>
                <a:gd name="T9" fmla="*/ 118 h 118"/>
                <a:gd name="T10" fmla="*/ 0 w 149"/>
                <a:gd name="T11" fmla="*/ 64 h 118"/>
                <a:gd name="T12" fmla="*/ 23 w 149"/>
                <a:gd name="T13" fmla="*/ 4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18">
                  <a:moveTo>
                    <a:pt x="23" y="42"/>
                  </a:moveTo>
                  <a:cubicBezTo>
                    <a:pt x="33" y="52"/>
                    <a:pt x="43" y="62"/>
                    <a:pt x="53" y="72"/>
                  </a:cubicBezTo>
                  <a:cubicBezTo>
                    <a:pt x="77" y="48"/>
                    <a:pt x="101" y="24"/>
                    <a:pt x="125" y="0"/>
                  </a:cubicBezTo>
                  <a:cubicBezTo>
                    <a:pt x="134" y="8"/>
                    <a:pt x="141" y="16"/>
                    <a:pt x="149" y="23"/>
                  </a:cubicBezTo>
                  <a:cubicBezTo>
                    <a:pt x="117" y="55"/>
                    <a:pt x="85" y="87"/>
                    <a:pt x="54" y="118"/>
                  </a:cubicBezTo>
                  <a:cubicBezTo>
                    <a:pt x="36" y="100"/>
                    <a:pt x="18" y="82"/>
                    <a:pt x="0" y="64"/>
                  </a:cubicBezTo>
                  <a:cubicBezTo>
                    <a:pt x="7" y="57"/>
                    <a:pt x="15" y="49"/>
                    <a:pt x="23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DFE541B-9655-44D8-86AD-D4CB7AC050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96250" y="2338262"/>
            <a:ext cx="1009649" cy="1346198"/>
          </a:xfrm>
          <a:prstGeom prst="rect">
            <a:avLst/>
          </a:prstGeom>
        </p:spPr>
      </p:pic>
      <p:pic>
        <p:nvPicPr>
          <p:cNvPr id="11" name="Graphic 10" descr="Target">
            <a:extLst>
              <a:ext uri="{FF2B5EF4-FFF2-40B4-BE49-F238E27FC236}">
                <a16:creationId xmlns:a16="http://schemas.microsoft.com/office/drawing/2014/main" id="{F36E5E4A-8237-4904-8E73-FBB997D2CC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5019" y="1030208"/>
            <a:ext cx="552103" cy="55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50470"/>
      </p:ext>
    </p:extLst>
  </p:cSld>
  <p:clrMapOvr>
    <a:masterClrMapping/>
  </p:clrMapOvr>
</p:sld>
</file>

<file path=ppt/theme/theme1.xml><?xml version="1.0" encoding="utf-8"?>
<a:theme xmlns:a="http://schemas.openxmlformats.org/drawingml/2006/main" name="2019 BOD">
  <a:themeElements>
    <a:clrScheme name="Waters 2019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</a:spPr>
      <a:bodyPr wrap="square" rtlCol="0" anchor="ctr">
        <a:noAutofit/>
      </a:bodyPr>
      <a:lstStyle>
        <a:defPPr algn="ctr">
          <a:buClr>
            <a:schemeClr val="accent1"/>
          </a:buClr>
          <a:defRPr sz="1600" dirty="0" err="1" smtClean="0">
            <a:solidFill>
              <a:schemeClr val="bg1"/>
            </a:solidFill>
          </a:defRPr>
        </a:defPPr>
      </a:lstStyle>
    </a:spDef>
    <a:txDef>
      <a:spPr/>
      <a:bodyPr wrap="square" rtlCol="0">
        <a:spAutoFit/>
      </a:bodyPr>
      <a:lstStyle>
        <a:defPPr marL="174625" indent="-174625" algn="l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1 WAT template_plexus_INTERNAL" id="{4CE1DC0B-3521-E647-850E-E7C592F95746}" vid="{A1E0EE03-1A23-2846-8E3E-B40ABD079C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TM02900720[[fn=Integral]]</Template>
  <TotalTime>442</TotalTime>
  <Words>375</Words>
  <Application>Microsoft Office PowerPoint</Application>
  <PresentationFormat>On-screen Show (16:9)</PresentationFormat>
  <Paragraphs>108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Courier New</vt:lpstr>
      <vt:lpstr>Verdana</vt:lpstr>
      <vt:lpstr>Wingdings</vt:lpstr>
      <vt:lpstr>2019 BOD</vt:lpstr>
      <vt:lpstr>TEMPLATE [TEXT]</vt:lpstr>
      <vt:lpstr>Kwan Hong Min</vt:lpstr>
      <vt:lpstr>WAT022330 Staked Ferrules @ Keypoint</vt:lpstr>
      <vt:lpstr>Arc FTN Tooling @ flex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Kwan Hong Min</dc:title>
  <dc:creator>Hong Min Kwan</dc:creator>
  <cp:lastModifiedBy>HuaZhen Luo</cp:lastModifiedBy>
  <cp:revision>65</cp:revision>
  <dcterms:created xsi:type="dcterms:W3CDTF">2021-06-22T01:17:34Z</dcterms:created>
  <dcterms:modified xsi:type="dcterms:W3CDTF">2021-07-04T01:41:08Z</dcterms:modified>
</cp:coreProperties>
</file>