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drawings/drawing1.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notesSlides/notesSlide1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64" r:id="rId2"/>
    <p:sldMasterId id="2147486945" r:id="rId3"/>
    <p:sldMasterId id="2147486959" r:id="rId4"/>
    <p:sldMasterId id="2147486973" r:id="rId5"/>
    <p:sldMasterId id="2147486992" r:id="rId6"/>
  </p:sldMasterIdLst>
  <p:notesMasterIdLst>
    <p:notesMasterId r:id="rId30"/>
  </p:notesMasterIdLst>
  <p:handoutMasterIdLst>
    <p:handoutMasterId r:id="rId31"/>
  </p:handoutMasterIdLst>
  <p:sldIdLst>
    <p:sldId id="926" r:id="rId7"/>
    <p:sldId id="1015" r:id="rId8"/>
    <p:sldId id="901" r:id="rId9"/>
    <p:sldId id="903" r:id="rId10"/>
    <p:sldId id="1026" r:id="rId11"/>
    <p:sldId id="1027" r:id="rId12"/>
    <p:sldId id="1029" r:id="rId13"/>
    <p:sldId id="1030" r:id="rId14"/>
    <p:sldId id="1028" r:id="rId15"/>
    <p:sldId id="1031" r:id="rId16"/>
    <p:sldId id="936" r:id="rId17"/>
    <p:sldId id="1024" r:id="rId18"/>
    <p:sldId id="1022" r:id="rId19"/>
    <p:sldId id="1032" r:id="rId20"/>
    <p:sldId id="708" r:id="rId21"/>
    <p:sldId id="713" r:id="rId22"/>
    <p:sldId id="834" r:id="rId23"/>
    <p:sldId id="892" r:id="rId24"/>
    <p:sldId id="891" r:id="rId25"/>
    <p:sldId id="831" r:id="rId26"/>
    <p:sldId id="1025" r:id="rId27"/>
    <p:sldId id="987" r:id="rId28"/>
    <p:sldId id="979" r:id="rId29"/>
  </p:sldIdLst>
  <p:sldSz cx="9144000" cy="6858000" type="screen4x3"/>
  <p:notesSz cx="6807200" cy="9939338"/>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544">
          <p15:clr>
            <a:srgbClr val="A4A3A4"/>
          </p15:clr>
        </p15:guide>
        <p15:guide id="2" pos="2928">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m May May" initials="LMM" lastIdx="1" clrIdx="0">
    <p:extLst>
      <p:ext uri="{19B8F6BF-5375-455C-9EA6-DF929625EA0E}">
        <p15:presenceInfo xmlns:p15="http://schemas.microsoft.com/office/powerpoint/2012/main" userId="S::limmm@cei.com.sg::e3da80ff-e73c-456c-b466-ff793a6858f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E4892"/>
    <a:srgbClr val="264896"/>
    <a:srgbClr val="B77957"/>
    <a:srgbClr val="40608A"/>
    <a:srgbClr val="1A4072"/>
    <a:srgbClr val="FFFFFF"/>
    <a:srgbClr val="3D5E86"/>
    <a:srgbClr val="2C4197"/>
    <a:srgbClr val="2D4295"/>
    <a:srgbClr val="243F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19" autoAdjust="0"/>
    <p:restoredTop sz="94802" autoAdjust="0"/>
  </p:normalViewPr>
  <p:slideViewPr>
    <p:cSldViewPr>
      <p:cViewPr varScale="1">
        <p:scale>
          <a:sx n="80" d="100"/>
          <a:sy n="80" d="100"/>
        </p:scale>
        <p:origin x="924" y="44"/>
      </p:cViewPr>
      <p:guideLst>
        <p:guide orient="horz" pos="2544"/>
        <p:guide pos="2928"/>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8290"/>
    </p:cViewPr>
  </p:sorterViewPr>
  <p:notesViewPr>
    <p:cSldViewPr>
      <p:cViewPr>
        <p:scale>
          <a:sx n="33" d="100"/>
          <a:sy n="33" d="100"/>
        </p:scale>
        <p:origin x="-1632" y="-204"/>
      </p:cViewPr>
      <p:guideLst>
        <p:guide orient="horz" pos="3126"/>
        <p:guide pos="21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3.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1.xml"/><Relationship Id="rId4"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3" Type="http://schemas.openxmlformats.org/officeDocument/2006/relationships/oleObject" Target="file:///D:\Users\dejia\Desktop\Waters_CA\QBR\2019%20RMA%20SUMMARY.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4.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embeddings/oleObject14.bin"/></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embeddings/oleObject15.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4953395556110115E-2"/>
          <c:y val="9.8168815464893214E-2"/>
          <c:w val="0.89239287335561113"/>
          <c:h val="0.76809034721837965"/>
        </c:manualLayout>
      </c:layout>
      <c:barChart>
        <c:barDir val="col"/>
        <c:grouping val="stacked"/>
        <c:varyColors val="0"/>
        <c:ser>
          <c:idx val="0"/>
          <c:order val="0"/>
          <c:tx>
            <c:strRef>
              <c:f>'[Working files for Charts.xlsx]Overall Sales'!$B$2</c:f>
              <c:strCache>
                <c:ptCount val="1"/>
                <c:pt idx="0">
                  <c:v>PCBA</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'[Working files for Charts.xlsx]Overall Sales'!$C$1:$G$1</c:f>
              <c:strCache>
                <c:ptCount val="5"/>
                <c:pt idx="0">
                  <c:v>2016</c:v>
                </c:pt>
                <c:pt idx="1">
                  <c:v>2017</c:v>
                </c:pt>
                <c:pt idx="2">
                  <c:v>2018</c:v>
                </c:pt>
                <c:pt idx="3">
                  <c:v>2019</c:v>
                </c:pt>
                <c:pt idx="4">
                  <c:v>2020 (Projection)</c:v>
                </c:pt>
              </c:strCache>
            </c:strRef>
          </c:cat>
          <c:val>
            <c:numRef>
              <c:f>'[Working files for Charts.xlsx]Overall Sales'!$C$2:$G$2</c:f>
              <c:numCache>
                <c:formatCode>General</c:formatCode>
                <c:ptCount val="5"/>
                <c:pt idx="0">
                  <c:v>14.4</c:v>
                </c:pt>
                <c:pt idx="1">
                  <c:v>15.27</c:v>
                </c:pt>
                <c:pt idx="2">
                  <c:v>16.7</c:v>
                </c:pt>
                <c:pt idx="3">
                  <c:v>17.07</c:v>
                </c:pt>
                <c:pt idx="4">
                  <c:v>11.01</c:v>
                </c:pt>
              </c:numCache>
            </c:numRef>
          </c:val>
          <c:extLst>
            <c:ext xmlns:c16="http://schemas.microsoft.com/office/drawing/2014/chart" uri="{C3380CC4-5D6E-409C-BE32-E72D297353CC}">
              <c16:uniqueId val="{00000000-589A-4136-94DD-7E2399927208}"/>
            </c:ext>
          </c:extLst>
        </c:ser>
        <c:ser>
          <c:idx val="1"/>
          <c:order val="1"/>
          <c:tx>
            <c:strRef>
              <c:f>'[Working files for Charts.xlsx]Overall Sales'!$B$3</c:f>
              <c:strCache>
                <c:ptCount val="1"/>
                <c:pt idx="0">
                  <c:v>EQM</c:v>
                </c:pt>
              </c:strCache>
            </c:strRef>
          </c:tx>
          <c:spPr>
            <a:solidFill>
              <a:srgbClr val="FF0000"/>
            </a:solidFill>
            <a:ln>
              <a:noFill/>
            </a:ln>
            <a:effectLst/>
          </c:spPr>
          <c:invertIfNegative val="0"/>
          <c:dLbls>
            <c:dLbl>
              <c:idx val="3"/>
              <c:layout>
                <c:manualLayout>
                  <c:x val="1.5910229225061592E-3"/>
                  <c:y val="9.77274078841156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89A-4136-94DD-7E239992720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'[Working files for Charts.xlsx]Overall Sales'!$C$1:$G$1</c:f>
              <c:strCache>
                <c:ptCount val="5"/>
                <c:pt idx="0">
                  <c:v>2016</c:v>
                </c:pt>
                <c:pt idx="1">
                  <c:v>2017</c:v>
                </c:pt>
                <c:pt idx="2">
                  <c:v>2018</c:v>
                </c:pt>
                <c:pt idx="3">
                  <c:v>2019</c:v>
                </c:pt>
                <c:pt idx="4">
                  <c:v>2020 (Projection)</c:v>
                </c:pt>
              </c:strCache>
            </c:strRef>
          </c:cat>
          <c:val>
            <c:numRef>
              <c:f>'[Working files for Charts.xlsx]Overall Sales'!$C$3:$G$3</c:f>
              <c:numCache>
                <c:formatCode>General</c:formatCode>
                <c:ptCount val="5"/>
                <c:pt idx="0">
                  <c:v>4.41</c:v>
                </c:pt>
                <c:pt idx="1">
                  <c:v>3.99</c:v>
                </c:pt>
                <c:pt idx="2">
                  <c:v>4.3099999999999996</c:v>
                </c:pt>
                <c:pt idx="3">
                  <c:v>4.4400000000000004</c:v>
                </c:pt>
                <c:pt idx="4">
                  <c:v>3.42</c:v>
                </c:pt>
              </c:numCache>
            </c:numRef>
          </c:val>
          <c:extLst>
            <c:ext xmlns:c16="http://schemas.microsoft.com/office/drawing/2014/chart" uri="{C3380CC4-5D6E-409C-BE32-E72D297353CC}">
              <c16:uniqueId val="{00000002-589A-4136-94DD-7E2399927208}"/>
            </c:ext>
          </c:extLst>
        </c:ser>
        <c:ser>
          <c:idx val="2"/>
          <c:order val="2"/>
          <c:tx>
            <c:strRef>
              <c:f>'[Working files for Charts.xlsx]Overall Sales'!$B$4</c:f>
              <c:strCache>
                <c:ptCount val="1"/>
                <c:pt idx="0">
                  <c:v>Cable</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'[Working files for Charts.xlsx]Overall Sales'!$C$1:$G$1</c:f>
              <c:strCache>
                <c:ptCount val="5"/>
                <c:pt idx="0">
                  <c:v>2016</c:v>
                </c:pt>
                <c:pt idx="1">
                  <c:v>2017</c:v>
                </c:pt>
                <c:pt idx="2">
                  <c:v>2018</c:v>
                </c:pt>
                <c:pt idx="3">
                  <c:v>2019</c:v>
                </c:pt>
                <c:pt idx="4">
                  <c:v>2020 (Projection)</c:v>
                </c:pt>
              </c:strCache>
            </c:strRef>
          </c:cat>
          <c:val>
            <c:numRef>
              <c:f>'[Working files for Charts.xlsx]Overall Sales'!$C$4:$G$4</c:f>
              <c:numCache>
                <c:formatCode>General</c:formatCode>
                <c:ptCount val="5"/>
                <c:pt idx="0">
                  <c:v>0.37</c:v>
                </c:pt>
                <c:pt idx="1">
                  <c:v>0.56999999999999995</c:v>
                </c:pt>
                <c:pt idx="2">
                  <c:v>0.57999999999999996</c:v>
                </c:pt>
                <c:pt idx="3">
                  <c:v>0.88</c:v>
                </c:pt>
                <c:pt idx="4">
                  <c:v>0.56000000000000005</c:v>
                </c:pt>
              </c:numCache>
            </c:numRef>
          </c:val>
          <c:extLst>
            <c:ext xmlns:c16="http://schemas.microsoft.com/office/drawing/2014/chart" uri="{C3380CC4-5D6E-409C-BE32-E72D297353CC}">
              <c16:uniqueId val="{00000003-589A-4136-94DD-7E2399927208}"/>
            </c:ext>
          </c:extLst>
        </c:ser>
        <c:dLbls>
          <c:showLegendKey val="0"/>
          <c:showVal val="0"/>
          <c:showCatName val="0"/>
          <c:showSerName val="0"/>
          <c:showPercent val="0"/>
          <c:showBubbleSize val="0"/>
        </c:dLbls>
        <c:gapWidth val="150"/>
        <c:overlap val="100"/>
        <c:axId val="869766784"/>
        <c:axId val="903547168"/>
        <c:extLst>
          <c:ext xmlns:c15="http://schemas.microsoft.com/office/drawing/2012/chart" uri="{02D57815-91ED-43cb-92C2-25804820EDAC}">
            <c15:filteredBarSeries>
              <c15:ser>
                <c:idx val="3"/>
                <c:order val="3"/>
                <c:tx>
                  <c:strRef>
                    <c:extLst>
                      <c:ext uri="{02D57815-91ED-43cb-92C2-25804820EDAC}">
                        <c15:formulaRef>
                          <c15:sqref>'[Working files for Charts.xlsx]Overall Sales'!$B$5</c15:sqref>
                        </c15:formulaRef>
                      </c:ext>
                    </c:extLst>
                    <c:strCache>
                      <c:ptCount val="1"/>
                      <c:pt idx="0">
                        <c:v>Total</c:v>
                      </c:pt>
                    </c:strCache>
                  </c:strRef>
                </c:tx>
                <c:spPr>
                  <a:solidFill>
                    <a:schemeClr val="accent4"/>
                  </a:solidFill>
                  <a:ln>
                    <a:noFill/>
                  </a:ln>
                  <a:effectLst/>
                </c:spPr>
                <c:invertIfNegative val="0"/>
                <c:cat>
                  <c:strRef>
                    <c:extLst>
                      <c:ext uri="{02D57815-91ED-43cb-92C2-25804820EDAC}">
                        <c15:formulaRef>
                          <c15:sqref>'[Working files for Charts.xlsx]Overall Sales'!$C$1:$G$1</c15:sqref>
                        </c15:formulaRef>
                      </c:ext>
                    </c:extLst>
                    <c:strCache>
                      <c:ptCount val="5"/>
                      <c:pt idx="0">
                        <c:v>2016</c:v>
                      </c:pt>
                      <c:pt idx="1">
                        <c:v>2017</c:v>
                      </c:pt>
                      <c:pt idx="2">
                        <c:v>2018</c:v>
                      </c:pt>
                      <c:pt idx="3">
                        <c:v>2019</c:v>
                      </c:pt>
                      <c:pt idx="4">
                        <c:v>2020 (Projection)</c:v>
                      </c:pt>
                    </c:strCache>
                  </c:strRef>
                </c:cat>
                <c:val>
                  <c:numRef>
                    <c:extLst>
                      <c:ext uri="{02D57815-91ED-43cb-92C2-25804820EDAC}">
                        <c15:formulaRef>
                          <c15:sqref>'[Working files for Charts.xlsx]Overall Sales'!$C$5:$G$5</c15:sqref>
                        </c15:formulaRef>
                      </c:ext>
                    </c:extLst>
                    <c:numCache>
                      <c:formatCode>General</c:formatCode>
                      <c:ptCount val="5"/>
                      <c:pt idx="0">
                        <c:v>19.180000000000003</c:v>
                      </c:pt>
                      <c:pt idx="1">
                        <c:v>19.829999999999998</c:v>
                      </c:pt>
                      <c:pt idx="2">
                        <c:v>21.589999999999996</c:v>
                      </c:pt>
                      <c:pt idx="3">
                        <c:v>22.39</c:v>
                      </c:pt>
                      <c:pt idx="4">
                        <c:v>14.99</c:v>
                      </c:pt>
                    </c:numCache>
                  </c:numRef>
                </c:val>
                <c:extLst>
                  <c:ext xmlns:c16="http://schemas.microsoft.com/office/drawing/2014/chart" uri="{C3380CC4-5D6E-409C-BE32-E72D297353CC}">
                    <c16:uniqueId val="{0000000A-589A-4136-94DD-7E2399927208}"/>
                  </c:ext>
                </c:extLst>
              </c15:ser>
            </c15:filteredBarSeries>
          </c:ext>
        </c:extLst>
      </c:barChart>
      <c:lineChart>
        <c:grouping val="standard"/>
        <c:varyColors val="0"/>
        <c:ser>
          <c:idx val="4"/>
          <c:order val="4"/>
          <c:tx>
            <c:strRef>
              <c:f>'[Working files for Charts.xlsx]Overall Sales'!$B$6</c:f>
              <c:strCache>
                <c:ptCount val="1"/>
                <c:pt idx="0">
                  <c:v>Year to Year Comparison (%)</c:v>
                </c:pt>
              </c:strCache>
            </c:strRef>
          </c:tx>
          <c:spPr>
            <a:ln w="28575" cap="rnd">
              <a:solidFill>
                <a:srgbClr val="FFC000"/>
              </a:solidFill>
              <a:round/>
            </a:ln>
            <a:effectLst/>
          </c:spPr>
          <c:marker>
            <c:symbol val="circle"/>
            <c:size val="5"/>
            <c:spPr>
              <a:solidFill>
                <a:schemeClr val="accent5"/>
              </a:solidFill>
              <a:ln w="9525">
                <a:solidFill>
                  <a:srgbClr val="FFC000"/>
                </a:solidFill>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4-589A-4136-94DD-7E2399927208}"/>
                </c:ext>
              </c:extLst>
            </c:dLbl>
            <c:dLbl>
              <c:idx val="1"/>
              <c:layout>
                <c:manualLayout>
                  <c:x val="3.1478826992668518E-2"/>
                  <c:y val="3.9749732274201007E-3"/>
                </c:manualLayout>
              </c:layout>
              <c:spPr>
                <a:noFill/>
                <a:ln>
                  <a:noFill/>
                </a:ln>
                <a:effectLst/>
              </c:spPr>
              <c:txPr>
                <a:bodyPr rot="0" spcFirstLastPara="1" vertOverflow="ellipsis" vert="horz" wrap="square" lIns="38100" tIns="19050" rIns="38100" bIns="19050" anchor="ctr" anchorCtr="1">
                  <a:noAutofit/>
                </a:bodyPr>
                <a:lstStyle/>
                <a:p>
                  <a:pPr>
                    <a:defRPr sz="11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8.5510967660141463E-2"/>
                      <c:h val="9.115631268160522E-2"/>
                    </c:manualLayout>
                  </c15:layout>
                </c:ext>
                <c:ext xmlns:c16="http://schemas.microsoft.com/office/drawing/2014/chart" uri="{C3380CC4-5D6E-409C-BE32-E72D297353CC}">
                  <c16:uniqueId val="{00000005-589A-4136-94DD-7E2399927208}"/>
                </c:ext>
              </c:extLst>
            </c:dLbl>
            <c:dLbl>
              <c:idx val="2"/>
              <c:layout>
                <c:manualLayout>
                  <c:x val="3.0536114591734748E-2"/>
                  <c:y val="-1.3024404883466121E-2"/>
                </c:manualLayout>
              </c:layout>
              <c:spPr>
                <a:noFill/>
                <a:ln>
                  <a:noFill/>
                </a:ln>
                <a:effectLst/>
              </c:spPr>
              <c:txPr>
                <a:bodyPr rot="0" spcFirstLastPara="1" vertOverflow="ellipsis" vert="horz" wrap="square" lIns="38100" tIns="19050" rIns="38100" bIns="19050" anchor="ctr" anchorCtr="1">
                  <a:noAutofit/>
                </a:bodyPr>
                <a:lstStyle/>
                <a:p>
                  <a:pPr>
                    <a:defRPr sz="11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7.8728881452869631E-2"/>
                      <c:h val="6.500819422598246E-2"/>
                    </c:manualLayout>
                  </c15:layout>
                </c:ext>
                <c:ext xmlns:c16="http://schemas.microsoft.com/office/drawing/2014/chart" uri="{C3380CC4-5D6E-409C-BE32-E72D297353CC}">
                  <c16:uniqueId val="{00000006-589A-4136-94DD-7E2399927208}"/>
                </c:ext>
              </c:extLst>
            </c:dLbl>
            <c:dLbl>
              <c:idx val="3"/>
              <c:layout>
                <c:manualLayout>
                  <c:x val="3.7379267042047852E-2"/>
                  <c:y val="-2.71787209737059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89A-4136-94DD-7E2399927208}"/>
                </c:ext>
              </c:extLst>
            </c:dLbl>
            <c:dLbl>
              <c:idx val="4"/>
              <c:layout>
                <c:manualLayout>
                  <c:x val="2.9836941447600348E-2"/>
                  <c:y val="4.39038040343961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89A-4136-94DD-7E2399927208}"/>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rgbClr val="000000"/>
                      </a:solidFill>
                      <a:round/>
                    </a:ln>
                    <a:effectLst/>
                  </c:spPr>
                </c15:leaderLines>
              </c:ext>
            </c:extLst>
          </c:dLbls>
          <c:cat>
            <c:strRef>
              <c:f>'[Working files for Charts.xlsx]Overall Sales'!$C$1:$G$1</c:f>
              <c:strCache>
                <c:ptCount val="5"/>
                <c:pt idx="0">
                  <c:v>2016</c:v>
                </c:pt>
                <c:pt idx="1">
                  <c:v>2017</c:v>
                </c:pt>
                <c:pt idx="2">
                  <c:v>2018</c:v>
                </c:pt>
                <c:pt idx="3">
                  <c:v>2019</c:v>
                </c:pt>
                <c:pt idx="4">
                  <c:v>2020 (Projection)</c:v>
                </c:pt>
              </c:strCache>
            </c:strRef>
          </c:cat>
          <c:val>
            <c:numRef>
              <c:f>'[Working files for Charts.xlsx]Overall Sales'!$C$6:$G$6</c:f>
              <c:numCache>
                <c:formatCode>0.00%</c:formatCode>
                <c:ptCount val="5"/>
                <c:pt idx="0">
                  <c:v>0</c:v>
                </c:pt>
                <c:pt idx="1">
                  <c:v>3.3889468196037276E-2</c:v>
                </c:pt>
                <c:pt idx="2">
                  <c:v>8.875441250630349E-2</c:v>
                </c:pt>
                <c:pt idx="3">
                  <c:v>3.7054191755442535E-2</c:v>
                </c:pt>
                <c:pt idx="4">
                  <c:v>-0.33050468959356855</c:v>
                </c:pt>
              </c:numCache>
            </c:numRef>
          </c:val>
          <c:smooth val="0"/>
          <c:extLst>
            <c:ext xmlns:c16="http://schemas.microsoft.com/office/drawing/2014/chart" uri="{C3380CC4-5D6E-409C-BE32-E72D297353CC}">
              <c16:uniqueId val="{00000009-589A-4136-94DD-7E2399927208}"/>
            </c:ext>
          </c:extLst>
        </c:ser>
        <c:dLbls>
          <c:showLegendKey val="0"/>
          <c:showVal val="0"/>
          <c:showCatName val="0"/>
          <c:showSerName val="0"/>
          <c:showPercent val="0"/>
          <c:showBubbleSize val="0"/>
        </c:dLbls>
        <c:marker val="1"/>
        <c:smooth val="0"/>
        <c:axId val="1046013376"/>
        <c:axId val="903574624"/>
      </c:lineChart>
      <c:catAx>
        <c:axId val="86976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03547168"/>
        <c:crosses val="autoZero"/>
        <c:auto val="1"/>
        <c:lblAlgn val="ctr"/>
        <c:lblOffset val="100"/>
        <c:noMultiLvlLbl val="0"/>
      </c:catAx>
      <c:valAx>
        <c:axId val="903547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9766784"/>
        <c:crosses val="autoZero"/>
        <c:crossBetween val="between"/>
      </c:valAx>
      <c:valAx>
        <c:axId val="903574624"/>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46013376"/>
        <c:crosses val="max"/>
        <c:crossBetween val="between"/>
      </c:valAx>
      <c:catAx>
        <c:axId val="1046013376"/>
        <c:scaling>
          <c:orientation val="minMax"/>
        </c:scaling>
        <c:delete val="1"/>
        <c:axPos val="b"/>
        <c:numFmt formatCode="General" sourceLinked="1"/>
        <c:majorTickMark val="out"/>
        <c:minorTickMark val="none"/>
        <c:tickLblPos val="nextTo"/>
        <c:crossAx val="9035746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SG" sz="1000" b="1" i="0" u="none" strike="noStrike" kern="1200" spc="0" baseline="0">
                <a:solidFill>
                  <a:prstClr val="black"/>
                </a:solidFill>
                <a:latin typeface="Arial" panose="020B0604020202020204" pitchFamily="34" charset="0"/>
                <a:ea typeface="+mn-ea"/>
                <a:cs typeface="Arial" panose="020B0604020202020204" pitchFamily="34" charset="0"/>
              </a:defRPr>
            </a:pPr>
            <a:r>
              <a:rPr lang="en-US" sz="1000" b="1" dirty="0"/>
              <a:t>ALL WATERS ASSEMBLIES - RMA DPPM</a:t>
            </a:r>
          </a:p>
        </c:rich>
      </c:tx>
      <c:layout>
        <c:manualLayout>
          <c:xMode val="edge"/>
          <c:yMode val="edge"/>
          <c:x val="0.25523160406919382"/>
          <c:y val="2.9629674438259406E-2"/>
        </c:manualLayout>
      </c:layout>
      <c:overlay val="0"/>
      <c:spPr>
        <a:noFill/>
        <a:ln>
          <a:noFill/>
        </a:ln>
        <a:effectLst/>
      </c:spPr>
      <c:txPr>
        <a:bodyPr rot="0" spcFirstLastPara="1" vertOverflow="ellipsis" vert="horz" wrap="square" anchor="ctr" anchorCtr="1"/>
        <a:lstStyle/>
        <a:p>
          <a:pPr>
            <a:defRPr lang="en-SG" sz="1000" b="1" i="0" u="none" strike="noStrike" kern="1200" spc="0" baseline="0">
              <a:solidFill>
                <a:prstClr val="black"/>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4337631890274408"/>
          <c:y val="0.13040617118532091"/>
          <c:w val="0.8414299599506011"/>
          <c:h val="0.68935247577201386"/>
        </c:manualLayout>
      </c:layout>
      <c:barChart>
        <c:barDir val="col"/>
        <c:grouping val="clustered"/>
        <c:varyColors val="0"/>
        <c:ser>
          <c:idx val="4"/>
          <c:order val="4"/>
          <c:tx>
            <c:strRef>
              <c:f>Charts!$B$7</c:f>
              <c:strCache>
                <c:ptCount val="1"/>
                <c:pt idx="0">
                  <c:v>Effective DPPM</c:v>
                </c:pt>
              </c:strCache>
            </c:strRef>
          </c:tx>
          <c:spPr>
            <a:solidFill>
              <a:schemeClr val="accent5"/>
            </a:solidFill>
            <a:ln w="19050">
              <a:noFill/>
            </a:ln>
            <a:effectLst/>
          </c:spPr>
          <c:invertIfNegative val="0"/>
          <c:dLbls>
            <c:spPr>
              <a:noFill/>
              <a:ln>
                <a:noFill/>
              </a:ln>
              <a:effectLst/>
            </c:spPr>
            <c:txPr>
              <a:bodyPr rot="0" spcFirstLastPara="1" vertOverflow="ellipsis" vert="horz" wrap="square" anchor="ctr" anchorCtr="1"/>
              <a:lstStyle/>
              <a:p>
                <a:pPr>
                  <a:defRPr lang="en-SG" sz="700" b="0" i="0" u="none" strike="noStrike" kern="1200" spc="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(Charts!$C$2:$T$2,Charts!$W$2:$Z$2)</c:f>
              <c:strCache>
                <c:ptCount val="5"/>
                <c:pt idx="0">
                  <c:v>Qtr 1-19</c:v>
                </c:pt>
                <c:pt idx="1">
                  <c:v>Qtr 2-19</c:v>
                </c:pt>
                <c:pt idx="2">
                  <c:v>Qtr 3-19</c:v>
                </c:pt>
                <c:pt idx="3">
                  <c:v>Qtr 4-19</c:v>
                </c:pt>
                <c:pt idx="4">
                  <c:v>Qtr 1-20</c:v>
                </c:pt>
              </c:strCache>
            </c:strRef>
          </c:cat>
          <c:val>
            <c:numRef>
              <c:f>(Charts!$C$7:$T$7,Charts!$W$7:$Z$7)</c:f>
              <c:numCache>
                <c:formatCode>0</c:formatCode>
                <c:ptCount val="5"/>
                <c:pt idx="0">
                  <c:v>6370</c:v>
                </c:pt>
                <c:pt idx="1">
                  <c:v>2230</c:v>
                </c:pt>
                <c:pt idx="2">
                  <c:v>1509.8828696925329</c:v>
                </c:pt>
                <c:pt idx="3">
                  <c:v>1782</c:v>
                </c:pt>
                <c:pt idx="4">
                  <c:v>1894.9648077964266</c:v>
                </c:pt>
              </c:numCache>
            </c:numRef>
          </c:val>
          <c:extLst>
            <c:ext xmlns:c16="http://schemas.microsoft.com/office/drawing/2014/chart" uri="{C3380CC4-5D6E-409C-BE32-E72D297353CC}">
              <c16:uniqueId val="{00000004-4DDA-4448-97B4-5C741E62EAAB}"/>
            </c:ext>
          </c:extLst>
        </c:ser>
        <c:dLbls>
          <c:showLegendKey val="0"/>
          <c:showVal val="0"/>
          <c:showCatName val="0"/>
          <c:showSerName val="0"/>
          <c:showPercent val="0"/>
          <c:showBubbleSize val="0"/>
        </c:dLbls>
        <c:gapWidth val="120"/>
        <c:axId val="353386472"/>
        <c:axId val="353386080"/>
        <c:extLst>
          <c:ext xmlns:c15="http://schemas.microsoft.com/office/drawing/2012/chart" uri="{02D57815-91ED-43cb-92C2-25804820EDAC}">
            <c15:filteredBarSeries>
              <c15:ser>
                <c:idx val="0"/>
                <c:order val="0"/>
                <c:tx>
                  <c:strRef>
                    <c:extLst>
                      <c:ext uri="{02D57815-91ED-43cb-92C2-25804820EDAC}">
                        <c15:formulaRef>
                          <c15:sqref>Charts!$B$3</c15:sqref>
                        </c15:formulaRef>
                      </c:ext>
                    </c:extLst>
                    <c:strCache>
                      <c:ptCount val="1"/>
                      <c:pt idx="0">
                        <c:v>Shipped Quantity</c:v>
                      </c:pt>
                    </c:strCache>
                  </c:strRef>
                </c:tx>
                <c:spPr>
                  <a:solidFill>
                    <a:schemeClr val="accent1"/>
                  </a:solidFill>
                  <a:ln>
                    <a:noFill/>
                  </a:ln>
                  <a:effectLst/>
                </c:spPr>
                <c:invertIfNegative val="0"/>
                <c:cat>
                  <c:strRef>
                    <c:extLst>
                      <c:ext uri="{02D57815-91ED-43cb-92C2-25804820EDAC}">
                        <c15:formulaRef>
                          <c15:sqref>(Charts!$C$2:$T$2,Charts!$W$2:$Z$2)</c15:sqref>
                        </c15:formulaRef>
                      </c:ext>
                    </c:extLst>
                    <c:strCache>
                      <c:ptCount val="5"/>
                      <c:pt idx="0">
                        <c:v>Qtr 1-19</c:v>
                      </c:pt>
                      <c:pt idx="1">
                        <c:v>Qtr 2-19</c:v>
                      </c:pt>
                      <c:pt idx="2">
                        <c:v>Qtr 3-19</c:v>
                      </c:pt>
                      <c:pt idx="3">
                        <c:v>Qtr 4-19</c:v>
                      </c:pt>
                      <c:pt idx="4">
                        <c:v>Qtr 1-20</c:v>
                      </c:pt>
                    </c:strCache>
                  </c:strRef>
                </c:cat>
                <c:val>
                  <c:numRef>
                    <c:extLst>
                      <c:ext uri="{02D57815-91ED-43cb-92C2-25804820EDAC}">
                        <c15:formulaRef>
                          <c15:sqref>(Charts!$C$3:$T$3,Charts!$W$3:$Z$3)</c15:sqref>
                        </c15:formulaRef>
                      </c:ext>
                    </c:extLst>
                    <c:numCache>
                      <c:formatCode>0</c:formatCode>
                      <c:ptCount val="5"/>
                      <c:pt idx="0">
                        <c:v>17580</c:v>
                      </c:pt>
                      <c:pt idx="1">
                        <c:v>20175</c:v>
                      </c:pt>
                      <c:pt idx="2">
                        <c:v>21856</c:v>
                      </c:pt>
                      <c:pt idx="3">
                        <c:v>17956</c:v>
                      </c:pt>
                      <c:pt idx="4">
                        <c:v>14776</c:v>
                      </c:pt>
                    </c:numCache>
                  </c:numRef>
                </c:val>
                <c:extLst>
                  <c:ext xmlns:c16="http://schemas.microsoft.com/office/drawing/2014/chart" uri="{C3380CC4-5D6E-409C-BE32-E72D297353CC}">
                    <c16:uniqueId val="{0000000A-4DDA-4448-97B4-5C741E62EAAB}"/>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Charts!$B$4</c15:sqref>
                        </c15:formulaRef>
                      </c:ext>
                    </c:extLst>
                    <c:strCache>
                      <c:ptCount val="1"/>
                      <c:pt idx="0">
                        <c:v>RMA Received</c:v>
                      </c:pt>
                    </c:strCache>
                  </c:strRef>
                </c:tx>
                <c:spPr>
                  <a:solidFill>
                    <a:schemeClr val="accent2"/>
                  </a:solidFill>
                  <a:ln>
                    <a:noFill/>
                  </a:ln>
                  <a:effectLst/>
                </c:spPr>
                <c:invertIfNegative val="0"/>
                <c:cat>
                  <c:strRef>
                    <c:extLst xmlns:c15="http://schemas.microsoft.com/office/drawing/2012/chart">
                      <c:ext xmlns:c15="http://schemas.microsoft.com/office/drawing/2012/chart" uri="{02D57815-91ED-43cb-92C2-25804820EDAC}">
                        <c15:formulaRef>
                          <c15:sqref>(Charts!$C$2:$T$2,Charts!$W$2:$Z$2)</c15:sqref>
                        </c15:formulaRef>
                      </c:ext>
                    </c:extLst>
                    <c:strCache>
                      <c:ptCount val="5"/>
                      <c:pt idx="0">
                        <c:v>Qtr 1-19</c:v>
                      </c:pt>
                      <c:pt idx="1">
                        <c:v>Qtr 2-19</c:v>
                      </c:pt>
                      <c:pt idx="2">
                        <c:v>Qtr 3-19</c:v>
                      </c:pt>
                      <c:pt idx="3">
                        <c:v>Qtr 4-19</c:v>
                      </c:pt>
                      <c:pt idx="4">
                        <c:v>Qtr 1-20</c:v>
                      </c:pt>
                    </c:strCache>
                  </c:strRef>
                </c:cat>
                <c:val>
                  <c:numRef>
                    <c:extLst xmlns:c15="http://schemas.microsoft.com/office/drawing/2012/chart">
                      <c:ext xmlns:c15="http://schemas.microsoft.com/office/drawing/2012/chart" uri="{02D57815-91ED-43cb-92C2-25804820EDAC}">
                        <c15:formulaRef>
                          <c15:sqref>(Charts!$C$4:$T$4,Charts!$W$4:$Z$4)</c15:sqref>
                        </c15:formulaRef>
                      </c:ext>
                    </c:extLst>
                    <c:numCache>
                      <c:formatCode>0</c:formatCode>
                      <c:ptCount val="5"/>
                      <c:pt idx="0">
                        <c:v>190</c:v>
                      </c:pt>
                      <c:pt idx="1">
                        <c:v>105</c:v>
                      </c:pt>
                      <c:pt idx="2">
                        <c:v>85</c:v>
                      </c:pt>
                      <c:pt idx="3">
                        <c:v>48</c:v>
                      </c:pt>
                      <c:pt idx="4">
                        <c:v>54</c:v>
                      </c:pt>
                    </c:numCache>
                  </c:numRef>
                </c:val>
                <c:extLst xmlns:c15="http://schemas.microsoft.com/office/drawing/2012/chart">
                  <c:ext xmlns:c16="http://schemas.microsoft.com/office/drawing/2014/chart" uri="{C3380CC4-5D6E-409C-BE32-E72D297353CC}">
                    <c16:uniqueId val="{0000000B-4DDA-4448-97B4-5C741E62EAAB}"/>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Charts!$B$6</c15:sqref>
                        </c15:formulaRef>
                      </c:ext>
                    </c:extLst>
                    <c:strCache>
                      <c:ptCount val="1"/>
                      <c:pt idx="0">
                        <c:v>B &amp; D Defectives</c:v>
                      </c:pt>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(Charts!$C$2:$T$2,Charts!$W$2:$Z$2)</c15:sqref>
                        </c15:formulaRef>
                      </c:ext>
                    </c:extLst>
                    <c:strCache>
                      <c:ptCount val="5"/>
                      <c:pt idx="0">
                        <c:v>Qtr 1-19</c:v>
                      </c:pt>
                      <c:pt idx="1">
                        <c:v>Qtr 2-19</c:v>
                      </c:pt>
                      <c:pt idx="2">
                        <c:v>Qtr 3-19</c:v>
                      </c:pt>
                      <c:pt idx="3">
                        <c:v>Qtr 4-19</c:v>
                      </c:pt>
                      <c:pt idx="4">
                        <c:v>Qtr 1-20</c:v>
                      </c:pt>
                    </c:strCache>
                  </c:strRef>
                </c:cat>
                <c:val>
                  <c:numRef>
                    <c:extLst xmlns:c15="http://schemas.microsoft.com/office/drawing/2012/chart">
                      <c:ext xmlns:c15="http://schemas.microsoft.com/office/drawing/2012/chart" uri="{02D57815-91ED-43cb-92C2-25804820EDAC}">
                        <c15:formulaRef>
                          <c15:sqref>(Charts!$C$6:$T$6,Charts!$W$6:$Z$6)</c15:sqref>
                        </c15:formulaRef>
                      </c:ext>
                    </c:extLst>
                    <c:numCache>
                      <c:formatCode>0</c:formatCode>
                      <c:ptCount val="5"/>
                      <c:pt idx="0">
                        <c:v>78</c:v>
                      </c:pt>
                      <c:pt idx="1">
                        <c:v>60</c:v>
                      </c:pt>
                      <c:pt idx="2">
                        <c:v>52</c:v>
                      </c:pt>
                      <c:pt idx="3">
                        <c:v>16</c:v>
                      </c:pt>
                      <c:pt idx="4">
                        <c:v>26</c:v>
                      </c:pt>
                    </c:numCache>
                  </c:numRef>
                </c:val>
                <c:extLst xmlns:c15="http://schemas.microsoft.com/office/drawing/2012/chart">
                  <c:ext xmlns:c16="http://schemas.microsoft.com/office/drawing/2014/chart" uri="{C3380CC4-5D6E-409C-BE32-E72D297353CC}">
                    <c16:uniqueId val="{0000000C-4DDA-4448-97B4-5C741E62EAAB}"/>
                  </c:ext>
                </c:extLst>
              </c15:ser>
            </c15:filteredBarSeries>
          </c:ext>
        </c:extLst>
      </c:barChart>
      <c:lineChart>
        <c:grouping val="standard"/>
        <c:varyColors val="0"/>
        <c:ser>
          <c:idx val="2"/>
          <c:order val="2"/>
          <c:tx>
            <c:strRef>
              <c:f>Charts!$B$5</c:f>
              <c:strCache>
                <c:ptCount val="1"/>
                <c:pt idx="0">
                  <c:v>RMA DPPM</c:v>
                </c:pt>
              </c:strCache>
            </c:strRef>
          </c:tx>
          <c:spPr>
            <a:ln w="15875" cap="rnd">
              <a:solidFill>
                <a:schemeClr val="accent6">
                  <a:lumMod val="50000"/>
                </a:schemeClr>
              </a:solidFill>
              <a:round/>
            </a:ln>
            <a:effectLst/>
          </c:spPr>
          <c:marker>
            <c:symbol val="triangle"/>
            <c:size val="5"/>
            <c:spPr>
              <a:solidFill>
                <a:schemeClr val="accent6">
                  <a:lumMod val="75000"/>
                </a:schemeClr>
              </a:solidFill>
              <a:ln w="9525">
                <a:solidFill>
                  <a:schemeClr val="accent6">
                    <a:lumMod val="75000"/>
                  </a:schemeClr>
                </a:solidFill>
              </a:ln>
              <a:effectLst/>
            </c:spPr>
          </c:marker>
          <c:dLbls>
            <c:dLbl>
              <c:idx val="0"/>
              <c:layout>
                <c:manualLayout>
                  <c:x val="-6.2971723571399546E-2"/>
                  <c:y val="-3.62033884829947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244-4CB1-B235-373DDF54CC9C}"/>
                </c:ext>
              </c:extLst>
            </c:dLbl>
            <c:spPr>
              <a:noFill/>
              <a:ln>
                <a:noFill/>
              </a:ln>
              <a:effectLst/>
            </c:spPr>
            <c:txPr>
              <a:bodyPr rot="0" spcFirstLastPara="1" vertOverflow="ellipsis" vert="horz" wrap="square" anchor="ctr" anchorCtr="1"/>
              <a:lstStyle/>
              <a:p>
                <a:pPr>
                  <a:defRPr lang="en-SG" sz="800" b="0" i="0" u="none" strike="noStrike" kern="1200" spc="0" baseline="0">
                    <a:solidFill>
                      <a:prstClr val="black"/>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(Charts!$C$2:$T$2,Charts!$W$2:$Z$2)</c:f>
              <c:strCache>
                <c:ptCount val="5"/>
                <c:pt idx="0">
                  <c:v>Qtr 1-19</c:v>
                </c:pt>
                <c:pt idx="1">
                  <c:v>Qtr 2-19</c:v>
                </c:pt>
                <c:pt idx="2">
                  <c:v>Qtr 3-19</c:v>
                </c:pt>
                <c:pt idx="3">
                  <c:v>Qtr 4-19</c:v>
                </c:pt>
                <c:pt idx="4">
                  <c:v>Qtr 1-20</c:v>
                </c:pt>
              </c:strCache>
            </c:strRef>
          </c:cat>
          <c:val>
            <c:numRef>
              <c:f>(Charts!$C$5:$T$5,Charts!$W$5:$Z$5)</c:f>
              <c:numCache>
                <c:formatCode>0</c:formatCode>
                <c:ptCount val="5"/>
                <c:pt idx="0">
                  <c:v>10807</c:v>
                </c:pt>
                <c:pt idx="1">
                  <c:v>5204</c:v>
                </c:pt>
                <c:pt idx="2">
                  <c:v>3889.0922401171306</c:v>
                </c:pt>
                <c:pt idx="3">
                  <c:v>2673</c:v>
                </c:pt>
                <c:pt idx="4">
                  <c:v>3654.5749864645372</c:v>
                </c:pt>
              </c:numCache>
            </c:numRef>
          </c:val>
          <c:smooth val="0"/>
          <c:extLst>
            <c:ext xmlns:c16="http://schemas.microsoft.com/office/drawing/2014/chart" uri="{C3380CC4-5D6E-409C-BE32-E72D297353CC}">
              <c16:uniqueId val="{00000008-4DDA-4448-97B4-5C741E62EAAB}"/>
            </c:ext>
          </c:extLst>
        </c:ser>
        <c:ser>
          <c:idx val="5"/>
          <c:order val="5"/>
          <c:tx>
            <c:strRef>
              <c:f>Charts!$B$8</c:f>
              <c:strCache>
                <c:ptCount val="1"/>
                <c:pt idx="0">
                  <c:v>Target DPPM</c:v>
                </c:pt>
              </c:strCache>
            </c:strRef>
          </c:tx>
          <c:spPr>
            <a:ln w="12700" cap="rnd">
              <a:solidFill>
                <a:srgbClr val="FF0000"/>
              </a:solidFill>
              <a:prstDash val="sysDash"/>
              <a:round/>
            </a:ln>
            <a:effectLst/>
          </c:spPr>
          <c:marker>
            <c:symbol val="none"/>
          </c:marker>
          <c:cat>
            <c:strRef>
              <c:f>(Charts!$C$2:$T$2,Charts!$W$2:$Z$2)</c:f>
              <c:strCache>
                <c:ptCount val="5"/>
                <c:pt idx="0">
                  <c:v>Qtr 1-19</c:v>
                </c:pt>
                <c:pt idx="1">
                  <c:v>Qtr 2-19</c:v>
                </c:pt>
                <c:pt idx="2">
                  <c:v>Qtr 3-19</c:v>
                </c:pt>
                <c:pt idx="3">
                  <c:v>Qtr 4-19</c:v>
                </c:pt>
                <c:pt idx="4">
                  <c:v>Qtr 1-20</c:v>
                </c:pt>
              </c:strCache>
            </c:strRef>
          </c:cat>
          <c:val>
            <c:numRef>
              <c:f>(Charts!$C$8:$T$8,Charts!$W$8:$Z$8)</c:f>
              <c:numCache>
                <c:formatCode>0</c:formatCode>
                <c:ptCount val="5"/>
                <c:pt idx="0">
                  <c:v>2000</c:v>
                </c:pt>
                <c:pt idx="1">
                  <c:v>2000</c:v>
                </c:pt>
                <c:pt idx="2">
                  <c:v>2000</c:v>
                </c:pt>
                <c:pt idx="3">
                  <c:v>2000</c:v>
                </c:pt>
                <c:pt idx="4">
                  <c:v>2000</c:v>
                </c:pt>
              </c:numCache>
            </c:numRef>
          </c:val>
          <c:smooth val="0"/>
          <c:extLst>
            <c:ext xmlns:c16="http://schemas.microsoft.com/office/drawing/2014/chart" uri="{C3380CC4-5D6E-409C-BE32-E72D297353CC}">
              <c16:uniqueId val="{00000009-4DDA-4448-97B4-5C741E62EAAB}"/>
            </c:ext>
          </c:extLst>
        </c:ser>
        <c:dLbls>
          <c:showLegendKey val="0"/>
          <c:showVal val="0"/>
          <c:showCatName val="0"/>
          <c:showSerName val="0"/>
          <c:showPercent val="0"/>
          <c:showBubbleSize val="0"/>
        </c:dLbls>
        <c:marker val="1"/>
        <c:smooth val="0"/>
        <c:axId val="353386472"/>
        <c:axId val="353386080"/>
      </c:lineChart>
      <c:catAx>
        <c:axId val="35338647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lgn="ctr">
              <a:defRPr lang="en-SG" sz="800" b="0" i="0" u="none" strike="noStrike" kern="1200" spc="0" baseline="0">
                <a:solidFill>
                  <a:prstClr val="black"/>
                </a:solidFill>
                <a:latin typeface="Arial" panose="020B0604020202020204" pitchFamily="34" charset="0"/>
                <a:ea typeface="+mn-ea"/>
                <a:cs typeface="Arial" panose="020B0604020202020204" pitchFamily="34" charset="0"/>
              </a:defRPr>
            </a:pPr>
            <a:endParaRPr lang="en-US"/>
          </a:p>
        </c:txPr>
        <c:crossAx val="353386080"/>
        <c:crosses val="autoZero"/>
        <c:auto val="1"/>
        <c:lblAlgn val="ctr"/>
        <c:lblOffset val="100"/>
        <c:noMultiLvlLbl val="0"/>
      </c:catAx>
      <c:valAx>
        <c:axId val="3533860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lang="en-SG" sz="1050" b="0" i="0" u="none" strike="noStrike" kern="1200" spc="0" baseline="0">
                    <a:solidFill>
                      <a:prstClr val="black"/>
                    </a:solidFill>
                    <a:latin typeface="Arial" panose="020B0604020202020204" pitchFamily="34" charset="0"/>
                    <a:ea typeface="+mn-ea"/>
                    <a:cs typeface="Arial" panose="020B0604020202020204" pitchFamily="34" charset="0"/>
                  </a:defRPr>
                </a:pPr>
                <a:r>
                  <a:rPr lang="en-US" dirty="0"/>
                  <a:t>DPPM</a:t>
                </a:r>
              </a:p>
            </c:rich>
          </c:tx>
          <c:layout>
            <c:manualLayout>
              <c:xMode val="edge"/>
              <c:yMode val="edge"/>
              <c:x val="0"/>
              <c:y val="0.36377647643915034"/>
            </c:manualLayout>
          </c:layout>
          <c:overlay val="0"/>
          <c:spPr>
            <a:noFill/>
            <a:ln>
              <a:noFill/>
            </a:ln>
            <a:effectLst/>
          </c:spPr>
          <c:txPr>
            <a:bodyPr rot="-5400000" spcFirstLastPara="1" vertOverflow="ellipsis" vert="horz" wrap="square" anchor="ctr" anchorCtr="1"/>
            <a:lstStyle/>
            <a:p>
              <a:pPr algn="ctr" rtl="0">
                <a:defRPr lang="en-SG" sz="1050" b="0" i="0" u="none" strike="noStrike" kern="1200" spc="0" baseline="0">
                  <a:solidFill>
                    <a:prstClr val="black"/>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lgn="ctr" rtl="0">
              <a:defRPr lang="en-SG" sz="1000" b="0" i="0" u="none" strike="noStrike" kern="1200" spc="0" baseline="0">
                <a:solidFill>
                  <a:prstClr val="black"/>
                </a:solidFill>
                <a:latin typeface="Arial" panose="020B0604020202020204" pitchFamily="34" charset="0"/>
                <a:ea typeface="+mn-ea"/>
                <a:cs typeface="Arial" panose="020B0604020202020204" pitchFamily="34" charset="0"/>
              </a:defRPr>
            </a:pPr>
            <a:endParaRPr lang="en-US"/>
          </a:p>
        </c:txPr>
        <c:crossAx val="353386472"/>
        <c:crosses val="autoZero"/>
        <c:crossBetween val="between"/>
      </c:valAx>
      <c:spPr>
        <a:noFill/>
        <a:ln>
          <a:solidFill>
            <a:schemeClr val="tx1"/>
          </a:solidFill>
        </a:ln>
        <a:effectLst/>
      </c:spPr>
    </c:plotArea>
    <c:legend>
      <c:legendPos val="b"/>
      <c:layout>
        <c:manualLayout>
          <c:xMode val="edge"/>
          <c:yMode val="edge"/>
          <c:x val="0.12234699634508303"/>
          <c:y val="0.91966972878390196"/>
          <c:w val="0.78022812568989619"/>
          <c:h val="8.0330271216097981E-2"/>
        </c:manualLayout>
      </c:layout>
      <c:overlay val="0"/>
      <c:spPr>
        <a:noFill/>
        <a:ln>
          <a:noFill/>
        </a:ln>
        <a:effectLst/>
      </c:spPr>
      <c:txPr>
        <a:bodyPr rot="0" spcFirstLastPara="1" vertOverflow="ellipsis" vert="horz" wrap="square" anchor="ctr" anchorCtr="1"/>
        <a:lstStyle/>
        <a:p>
          <a:pPr>
            <a:defRPr lang="en-SG" sz="1000" b="0" i="0" u="none" strike="noStrike" kern="1200" spc="0" baseline="0">
              <a:solidFill>
                <a:prstClr val="black"/>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lgn="ctr" rtl="0">
        <a:defRPr lang="en-SG" sz="1050" b="0" i="0" u="none" strike="noStrike" kern="1200" spc="0" baseline="0">
          <a:solidFill>
            <a:prstClr val="black"/>
          </a:solidFill>
          <a:latin typeface="Arial" panose="020B0604020202020204" pitchFamily="34" charset="0"/>
          <a:ea typeface="+mn-ea"/>
          <a:cs typeface="Arial" panose="020B0604020202020204" pitchFamily="34"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lang="en-SG" sz="1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000" b="1" dirty="0">
                <a:latin typeface="Arial" panose="020B0604020202020204" pitchFamily="34" charset="0"/>
                <a:cs typeface="Arial" panose="020B0604020202020204" pitchFamily="34" charset="0"/>
              </a:rPr>
              <a:t>2020 WATERS PCBA QUALITY PERFORMANCE  </a:t>
            </a:r>
          </a:p>
        </c:rich>
      </c:tx>
      <c:layout>
        <c:manualLayout>
          <c:xMode val="edge"/>
          <c:yMode val="edge"/>
          <c:x val="0.18668371312427381"/>
          <c:y val="2.7437272346254055E-2"/>
        </c:manualLayout>
      </c:layout>
      <c:overlay val="0"/>
      <c:spPr>
        <a:noFill/>
        <a:ln>
          <a:noFill/>
        </a:ln>
        <a:effectLst/>
      </c:spPr>
      <c:txPr>
        <a:bodyPr rot="0" spcFirstLastPara="1" vertOverflow="ellipsis" vert="horz" wrap="square" anchor="ctr" anchorCtr="1"/>
        <a:lstStyle/>
        <a:p>
          <a:pPr algn="ctr">
            <a:defRPr lang="en-SG" sz="1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3962404675627277"/>
          <c:y val="0.1240302976619987"/>
          <c:w val="0.8267910981141755"/>
          <c:h val="0.68788352769868255"/>
        </c:manualLayout>
      </c:layout>
      <c:barChart>
        <c:barDir val="col"/>
        <c:grouping val="clustered"/>
        <c:varyColors val="0"/>
        <c:ser>
          <c:idx val="2"/>
          <c:order val="2"/>
          <c:tx>
            <c:strRef>
              <c:f>'For QBR'!$B$5</c:f>
              <c:strCache>
                <c:ptCount val="1"/>
                <c:pt idx="0">
                  <c:v>Overall PCBA Quality Performance</c:v>
                </c:pt>
              </c:strCache>
            </c:strRef>
          </c:tx>
          <c:spPr>
            <a:solidFill>
              <a:srgbClr val="54823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SG"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 QBR'!$C$2:$W$2</c:f>
              <c:strCache>
                <c:ptCount val="5"/>
                <c:pt idx="0">
                  <c:v>Qtr 1-19</c:v>
                </c:pt>
                <c:pt idx="1">
                  <c:v>Qtr 2-19</c:v>
                </c:pt>
                <c:pt idx="2">
                  <c:v>Qtr 3-19</c:v>
                </c:pt>
                <c:pt idx="3">
                  <c:v>Qtr 4-19</c:v>
                </c:pt>
                <c:pt idx="4">
                  <c:v>Qtr 1-20</c:v>
                </c:pt>
              </c:strCache>
            </c:strRef>
          </c:cat>
          <c:val>
            <c:numRef>
              <c:f>'For QBR'!$C$5:$W$5</c:f>
              <c:numCache>
                <c:formatCode>0.00%</c:formatCode>
                <c:ptCount val="5"/>
                <c:pt idx="0">
                  <c:v>0.98919226393629123</c:v>
                </c:pt>
                <c:pt idx="1">
                  <c:v>0.9947955390334573</c:v>
                </c:pt>
                <c:pt idx="2">
                  <c:v>0.99611090775988287</c:v>
                </c:pt>
                <c:pt idx="3">
                  <c:v>0.99732679884161279</c:v>
                </c:pt>
                <c:pt idx="4">
                  <c:v>0.99634542501353551</c:v>
                </c:pt>
              </c:numCache>
            </c:numRef>
          </c:val>
          <c:extLst>
            <c:ext xmlns:c16="http://schemas.microsoft.com/office/drawing/2014/chart" uri="{C3380CC4-5D6E-409C-BE32-E72D297353CC}">
              <c16:uniqueId val="{00000000-360E-4590-B658-0E9D2E30F9EB}"/>
            </c:ext>
          </c:extLst>
        </c:ser>
        <c:dLbls>
          <c:showLegendKey val="0"/>
          <c:showVal val="0"/>
          <c:showCatName val="0"/>
          <c:showSerName val="0"/>
          <c:showPercent val="0"/>
          <c:showBubbleSize val="0"/>
        </c:dLbls>
        <c:gapWidth val="75"/>
        <c:overlap val="-25"/>
        <c:axId val="251481896"/>
        <c:axId val="251481504"/>
        <c:extLst>
          <c:ext xmlns:c15="http://schemas.microsoft.com/office/drawing/2012/chart" uri="{02D57815-91ED-43cb-92C2-25804820EDAC}">
            <c15:filteredBarSeries>
              <c15:ser>
                <c:idx val="0"/>
                <c:order val="0"/>
                <c:tx>
                  <c:strRef>
                    <c:extLst>
                      <c:ext uri="{02D57815-91ED-43cb-92C2-25804820EDAC}">
                        <c15:formulaRef>
                          <c15:sqref>'For QBR'!$B$3</c15:sqref>
                        </c15:formulaRef>
                      </c:ext>
                    </c:extLst>
                    <c:strCache>
                      <c:ptCount val="1"/>
                      <c:pt idx="0">
                        <c:v>Total Shipped Qty</c:v>
                      </c:pt>
                    </c:strCache>
                  </c:strRef>
                </c:tx>
                <c:spPr>
                  <a:solidFill>
                    <a:schemeClr val="accent1"/>
                  </a:solidFill>
                  <a:ln>
                    <a:noFill/>
                  </a:ln>
                  <a:effectLst/>
                </c:spPr>
                <c:invertIfNegative val="0"/>
                <c:cat>
                  <c:strRef>
                    <c:extLst>
                      <c:ext uri="{02D57815-91ED-43cb-92C2-25804820EDAC}">
                        <c15:formulaRef>
                          <c15:sqref>'For QBR'!$C$2:$W$2</c15:sqref>
                        </c15:formulaRef>
                      </c:ext>
                    </c:extLst>
                    <c:strCache>
                      <c:ptCount val="5"/>
                      <c:pt idx="0">
                        <c:v>Qtr 1-19</c:v>
                      </c:pt>
                      <c:pt idx="1">
                        <c:v>Qtr 2-19</c:v>
                      </c:pt>
                      <c:pt idx="2">
                        <c:v>Qtr 3-19</c:v>
                      </c:pt>
                      <c:pt idx="3">
                        <c:v>Qtr 4-19</c:v>
                      </c:pt>
                      <c:pt idx="4">
                        <c:v>Qtr 1-20</c:v>
                      </c:pt>
                    </c:strCache>
                  </c:strRef>
                </c:cat>
                <c:val>
                  <c:numRef>
                    <c:extLst>
                      <c:ext uri="{02D57815-91ED-43cb-92C2-25804820EDAC}">
                        <c15:formulaRef>
                          <c15:sqref>'For QBR'!$C$3:$W$3</c15:sqref>
                        </c15:formulaRef>
                      </c:ext>
                    </c:extLst>
                    <c:numCache>
                      <c:formatCode>General</c:formatCode>
                      <c:ptCount val="5"/>
                      <c:pt idx="0">
                        <c:v>17580</c:v>
                      </c:pt>
                      <c:pt idx="1">
                        <c:v>20175</c:v>
                      </c:pt>
                      <c:pt idx="2">
                        <c:v>21856</c:v>
                      </c:pt>
                      <c:pt idx="3">
                        <c:v>17956</c:v>
                      </c:pt>
                      <c:pt idx="4">
                        <c:v>14776</c:v>
                      </c:pt>
                    </c:numCache>
                  </c:numRef>
                </c:val>
                <c:extLst>
                  <c:ext xmlns:c16="http://schemas.microsoft.com/office/drawing/2014/chart" uri="{C3380CC4-5D6E-409C-BE32-E72D297353CC}">
                    <c16:uniqueId val="{00000001-360E-4590-B658-0E9D2E30F9EB}"/>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'For QBR'!$B$4</c15:sqref>
                        </c15:formulaRef>
                      </c:ext>
                    </c:extLst>
                    <c:strCache>
                      <c:ptCount val="1"/>
                      <c:pt idx="0">
                        <c:v>Total RMA Qty</c:v>
                      </c:pt>
                    </c:strCache>
                  </c:strRef>
                </c:tx>
                <c:spPr>
                  <a:solidFill>
                    <a:schemeClr val="accent2"/>
                  </a:solidFill>
                  <a:ln>
                    <a:noFill/>
                  </a:ln>
                  <a:effectLst/>
                </c:spPr>
                <c:invertIfNegative val="0"/>
                <c:cat>
                  <c:strRef>
                    <c:extLst xmlns:c15="http://schemas.microsoft.com/office/drawing/2012/chart">
                      <c:ext xmlns:c15="http://schemas.microsoft.com/office/drawing/2012/chart" uri="{02D57815-91ED-43cb-92C2-25804820EDAC}">
                        <c15:formulaRef>
                          <c15:sqref>'For QBR'!$C$2:$W$2</c15:sqref>
                        </c15:formulaRef>
                      </c:ext>
                    </c:extLst>
                    <c:strCache>
                      <c:ptCount val="5"/>
                      <c:pt idx="0">
                        <c:v>Qtr 1-19</c:v>
                      </c:pt>
                      <c:pt idx="1">
                        <c:v>Qtr 2-19</c:v>
                      </c:pt>
                      <c:pt idx="2">
                        <c:v>Qtr 3-19</c:v>
                      </c:pt>
                      <c:pt idx="3">
                        <c:v>Qtr 4-19</c:v>
                      </c:pt>
                      <c:pt idx="4">
                        <c:v>Qtr 1-20</c:v>
                      </c:pt>
                    </c:strCache>
                  </c:strRef>
                </c:cat>
                <c:val>
                  <c:numRef>
                    <c:extLst xmlns:c15="http://schemas.microsoft.com/office/drawing/2012/chart">
                      <c:ext xmlns:c15="http://schemas.microsoft.com/office/drawing/2012/chart" uri="{02D57815-91ED-43cb-92C2-25804820EDAC}">
                        <c15:formulaRef>
                          <c15:sqref>'For QBR'!$C$4:$W$4</c15:sqref>
                        </c15:formulaRef>
                      </c:ext>
                    </c:extLst>
                    <c:numCache>
                      <c:formatCode>General</c:formatCode>
                      <c:ptCount val="5"/>
                      <c:pt idx="0">
                        <c:v>190</c:v>
                      </c:pt>
                      <c:pt idx="1">
                        <c:v>105</c:v>
                      </c:pt>
                      <c:pt idx="2">
                        <c:v>85</c:v>
                      </c:pt>
                      <c:pt idx="3">
                        <c:v>48</c:v>
                      </c:pt>
                      <c:pt idx="4">
                        <c:v>54</c:v>
                      </c:pt>
                    </c:numCache>
                  </c:numRef>
                </c:val>
                <c:extLst xmlns:c15="http://schemas.microsoft.com/office/drawing/2012/chart">
                  <c:ext xmlns:c16="http://schemas.microsoft.com/office/drawing/2014/chart" uri="{C3380CC4-5D6E-409C-BE32-E72D297353CC}">
                    <c16:uniqueId val="{00000002-360E-4590-B658-0E9D2E30F9EB}"/>
                  </c:ext>
                </c:extLst>
              </c15:ser>
            </c15:filteredBarSeries>
          </c:ext>
        </c:extLst>
      </c:barChart>
      <c:catAx>
        <c:axId val="251481896"/>
        <c:scaling>
          <c:orientation val="minMax"/>
        </c:scaling>
        <c:delete val="0"/>
        <c:axPos val="b"/>
        <c:numFmt formatCode="General" sourceLinked="1"/>
        <c:majorTickMark val="none"/>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lang="en-SG" sz="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51481504"/>
        <c:crosses val="autoZero"/>
        <c:auto val="1"/>
        <c:lblAlgn val="ctr"/>
        <c:lblOffset val="100"/>
        <c:noMultiLvlLbl val="0"/>
      </c:catAx>
      <c:valAx>
        <c:axId val="251481504"/>
        <c:scaling>
          <c:orientation val="minMax"/>
          <c:max val="1"/>
          <c:min val="0.98"/>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lang="en-SG" sz="1000" b="0" i="0" u="none" strike="noStrike" kern="1200" baseline="0">
                <a:solidFill>
                  <a:schemeClr val="tx1"/>
                </a:solidFill>
                <a:latin typeface="+mn-lt"/>
                <a:ea typeface="+mn-ea"/>
                <a:cs typeface="+mn-cs"/>
              </a:defRPr>
            </a:pPr>
            <a:endParaRPr lang="en-US"/>
          </a:p>
        </c:txPr>
        <c:crossAx val="251481896"/>
        <c:crosses val="autoZero"/>
        <c:crossBetween val="between"/>
      </c:valAx>
      <c:spPr>
        <a:noFill/>
        <a:ln>
          <a:solidFill>
            <a:schemeClr val="tx1">
              <a:lumMod val="65000"/>
              <a:lumOff val="35000"/>
            </a:schemeClr>
          </a:solidFill>
        </a:ln>
        <a:effectLst/>
      </c:spPr>
    </c:plotArea>
    <c:legend>
      <c:legendPos val="b"/>
      <c:layout>
        <c:manualLayout>
          <c:xMode val="edge"/>
          <c:yMode val="edge"/>
          <c:x val="0.2709985279880604"/>
          <c:y val="0.89960334777930917"/>
          <c:w val="0.54885274182958843"/>
          <c:h val="9.3633688649610913E-2"/>
        </c:manualLayout>
      </c:layout>
      <c:overlay val="0"/>
      <c:spPr>
        <a:noFill/>
        <a:ln>
          <a:noFill/>
        </a:ln>
        <a:effectLst/>
      </c:spPr>
      <c:txPr>
        <a:bodyPr rot="0" spcFirstLastPara="1" vertOverflow="ellipsis" vert="horz" wrap="square" anchor="ctr" anchorCtr="1"/>
        <a:lstStyle/>
        <a:p>
          <a:pPr>
            <a:defRPr lang="en-SG"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lumMod val="65000"/>
          <a:lumOff val="35000"/>
        </a:schemeClr>
      </a:solidFill>
      <a:round/>
    </a:ln>
    <a:effectLst/>
  </c:spPr>
  <c:txPr>
    <a:bodyPr/>
    <a:lstStyle/>
    <a:p>
      <a:pPr>
        <a:defRPr lang="en-SG" sz="1100" b="0" i="0" u="none" strike="noStrike" kern="1200" baseline="0">
          <a:solidFill>
            <a:schemeClr val="tx1"/>
          </a:solidFill>
          <a:latin typeface="+mn-lt"/>
          <a:ea typeface="+mn-ea"/>
          <a:cs typeface="+mn-cs"/>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ysClr val="windowText" lastClr="000000"/>
                </a:solidFill>
                <a:latin typeface="+mj-lt"/>
                <a:ea typeface="+mn-ea"/>
                <a:cs typeface="+mn-cs"/>
              </a:defRPr>
            </a:pPr>
            <a:r>
              <a:rPr lang="en-US" sz="1100" dirty="0">
                <a:latin typeface="Arial" panose="020B0604020202020204" pitchFamily="34" charset="0"/>
                <a:cs typeface="Arial" panose="020B0604020202020204" pitchFamily="34" charset="0"/>
              </a:rPr>
              <a:t>All Waters LC PCBA – </a:t>
            </a:r>
          </a:p>
          <a:p>
            <a:pPr>
              <a:defRPr sz="1100">
                <a:latin typeface="+mj-lt"/>
              </a:defRPr>
            </a:pPr>
            <a:r>
              <a:rPr lang="en-US" sz="1100" dirty="0">
                <a:latin typeface="Arial" panose="020B0604020202020204" pitchFamily="34" charset="0"/>
                <a:cs typeface="Arial" panose="020B0604020202020204" pitchFamily="34" charset="0"/>
              </a:rPr>
              <a:t>RMA Defect Distribution</a:t>
            </a:r>
          </a:p>
        </c:rich>
      </c:tx>
      <c:overlay val="0"/>
      <c:spPr>
        <a:noFill/>
        <a:ln>
          <a:noFill/>
        </a:ln>
        <a:effectLst/>
      </c:spPr>
      <c:txPr>
        <a:bodyPr rot="0" spcFirstLastPara="1" vertOverflow="ellipsis" vert="horz" wrap="square" anchor="ctr" anchorCtr="1"/>
        <a:lstStyle/>
        <a:p>
          <a:pPr>
            <a:defRPr sz="1100" b="0" i="0" u="none" strike="noStrike" kern="1200" spc="0" baseline="0">
              <a:solidFill>
                <a:sysClr val="windowText" lastClr="000000"/>
              </a:solidFill>
              <a:latin typeface="+mj-lt"/>
              <a:ea typeface="+mn-ea"/>
              <a:cs typeface="+mn-cs"/>
            </a:defRPr>
          </a:pPr>
          <a:endParaRPr lang="en-US"/>
        </a:p>
      </c:txPr>
    </c:title>
    <c:autoTitleDeleted val="0"/>
    <c:plotArea>
      <c:layout>
        <c:manualLayout>
          <c:layoutTarget val="inner"/>
          <c:xMode val="edge"/>
          <c:yMode val="edge"/>
          <c:x val="0.17803358205625239"/>
          <c:y val="0.1782293334479535"/>
          <c:w val="0.75782827870958691"/>
          <c:h val="0.60153490721139902"/>
        </c:manualLayout>
      </c:layout>
      <c:barChart>
        <c:barDir val="bar"/>
        <c:grouping val="clustered"/>
        <c:varyColors val="0"/>
        <c:ser>
          <c:idx val="1"/>
          <c:order val="1"/>
          <c:tx>
            <c:strRef>
              <c:f>'For QBR'!$O$13</c:f>
              <c:strCache>
                <c:ptCount val="1"/>
                <c:pt idx="0">
                  <c:v>Workmanship (A)</c:v>
                </c:pt>
              </c:strCache>
            </c:strRef>
          </c:tx>
          <c:spPr>
            <a:solidFill>
              <a:schemeClr val="accent2"/>
            </a:solidFill>
            <a:ln>
              <a:noFill/>
            </a:ln>
            <a:effectLst/>
          </c:spPr>
          <c:invertIfNegative val="0"/>
          <c:dLbls>
            <c:delete val="1"/>
          </c:dLbls>
          <c:cat>
            <c:strRef>
              <c:f>('For QBR'!$W$11,'For QBR'!$AE$11,'For QBR'!$AH$11,'For QBR'!$AK$11,'For QBR'!$AM$11)</c:f>
              <c:strCache>
                <c:ptCount val="5"/>
                <c:pt idx="0">
                  <c:v>Qtr 1-19</c:v>
                </c:pt>
                <c:pt idx="1">
                  <c:v>Qtr 2-19</c:v>
                </c:pt>
                <c:pt idx="2">
                  <c:v>Qtr 3-19</c:v>
                </c:pt>
                <c:pt idx="3">
                  <c:v>Qtr 4-19</c:v>
                </c:pt>
                <c:pt idx="4">
                  <c:v>Qtr 1-20</c:v>
                </c:pt>
              </c:strCache>
            </c:strRef>
          </c:cat>
          <c:val>
            <c:numRef>
              <c:f>('For QBR'!$W$13,'For QBR'!$AE$13,'For QBR'!$AH$13,'For QBR'!$AK$13,'For QBR'!$AM$13)</c:f>
              <c:numCache>
                <c:formatCode>0.00%</c:formatCode>
                <c:ptCount val="5"/>
                <c:pt idx="0">
                  <c:v>1.9004180919802356E-4</c:v>
                </c:pt>
                <c:pt idx="1">
                  <c:v>5.681495369581274E-5</c:v>
                </c:pt>
                <c:pt idx="2">
                  <c:v>5.5632823365785815E-5</c:v>
                </c:pt>
                <c:pt idx="3">
                  <c:v>0</c:v>
                </c:pt>
                <c:pt idx="4">
                  <c:v>0</c:v>
                </c:pt>
              </c:numCache>
            </c:numRef>
          </c:val>
          <c:extLst>
            <c:ext xmlns:c16="http://schemas.microsoft.com/office/drawing/2014/chart" uri="{C3380CC4-5D6E-409C-BE32-E72D297353CC}">
              <c16:uniqueId val="{00000000-0374-4610-B68B-207A19FD08D7}"/>
            </c:ext>
          </c:extLst>
        </c:ser>
        <c:ser>
          <c:idx val="2"/>
          <c:order val="2"/>
          <c:tx>
            <c:strRef>
              <c:f>'For QBR'!$O$14</c:f>
              <c:strCache>
                <c:ptCount val="1"/>
                <c:pt idx="0">
                  <c:v>Customer caused (B)</c:v>
                </c:pt>
              </c:strCache>
            </c:strRef>
          </c:tx>
          <c:spPr>
            <a:solidFill>
              <a:schemeClr val="accent3"/>
            </a:solidFill>
            <a:ln>
              <a:noFill/>
            </a:ln>
            <a:effectLst/>
          </c:spPr>
          <c:invertIfNegative val="0"/>
          <c:dLbls>
            <c:delete val="1"/>
          </c:dLbls>
          <c:cat>
            <c:strRef>
              <c:f>('For QBR'!$W$11,'For QBR'!$AE$11,'For QBR'!$AH$11,'For QBR'!$AK$11,'For QBR'!$AM$11)</c:f>
              <c:strCache>
                <c:ptCount val="5"/>
                <c:pt idx="0">
                  <c:v>Qtr 1-19</c:v>
                </c:pt>
                <c:pt idx="1">
                  <c:v>Qtr 2-19</c:v>
                </c:pt>
                <c:pt idx="2">
                  <c:v>Qtr 3-19</c:v>
                </c:pt>
                <c:pt idx="3">
                  <c:v>Qtr 4-19</c:v>
                </c:pt>
                <c:pt idx="4">
                  <c:v>Qtr 1-20</c:v>
                </c:pt>
              </c:strCache>
            </c:strRef>
          </c:cat>
          <c:val>
            <c:numRef>
              <c:f>('For QBR'!$W$14,'For QBR'!$AE$14,'For QBR'!$AH$14,'For QBR'!$AK$14,'For QBR'!$AM$14)</c:f>
              <c:numCache>
                <c:formatCode>0.00%</c:formatCode>
                <c:ptCount val="5"/>
                <c:pt idx="0">
                  <c:v>1.1402508551881414E-3</c:v>
                </c:pt>
                <c:pt idx="1">
                  <c:v>5.6814953695812737E-4</c:v>
                </c:pt>
                <c:pt idx="2">
                  <c:v>1.1126564673157163E-4</c:v>
                </c:pt>
                <c:pt idx="3">
                  <c:v>1E-4</c:v>
                </c:pt>
                <c:pt idx="4">
                  <c:v>5.0000000000000001E-4</c:v>
                </c:pt>
              </c:numCache>
            </c:numRef>
          </c:val>
          <c:extLst>
            <c:ext xmlns:c16="http://schemas.microsoft.com/office/drawing/2014/chart" uri="{C3380CC4-5D6E-409C-BE32-E72D297353CC}">
              <c16:uniqueId val="{00000001-0374-4610-B68B-207A19FD08D7}"/>
            </c:ext>
          </c:extLst>
        </c:ser>
        <c:ser>
          <c:idx val="3"/>
          <c:order val="3"/>
          <c:tx>
            <c:strRef>
              <c:f>'For QBR'!$O$15</c:f>
              <c:strCache>
                <c:ptCount val="1"/>
                <c:pt idx="0">
                  <c:v>Mechanical Damage (C1)</c:v>
                </c:pt>
              </c:strCache>
            </c:strRef>
          </c:tx>
          <c:spPr>
            <a:solidFill>
              <a:schemeClr val="accent4"/>
            </a:solidFill>
            <a:ln>
              <a:noFill/>
            </a:ln>
            <a:effectLst/>
          </c:spPr>
          <c:invertIfNegative val="0"/>
          <c:dLbls>
            <c:delete val="1"/>
          </c:dLbls>
          <c:cat>
            <c:strRef>
              <c:f>('For QBR'!$W$11,'For QBR'!$AE$11,'For QBR'!$AH$11,'For QBR'!$AK$11,'For QBR'!$AM$11)</c:f>
              <c:strCache>
                <c:ptCount val="5"/>
                <c:pt idx="0">
                  <c:v>Qtr 1-19</c:v>
                </c:pt>
                <c:pt idx="1">
                  <c:v>Qtr 2-19</c:v>
                </c:pt>
                <c:pt idx="2">
                  <c:v>Qtr 3-19</c:v>
                </c:pt>
                <c:pt idx="3">
                  <c:v>Qtr 4-19</c:v>
                </c:pt>
                <c:pt idx="4">
                  <c:v>Qtr 1-20</c:v>
                </c:pt>
              </c:strCache>
            </c:strRef>
          </c:cat>
          <c:val>
            <c:numRef>
              <c:f>('For QBR'!$W$15,'For QBR'!$AE$15,'For QBR'!$AH$15,'For QBR'!$AK$15,'For QBR'!$AM$15)</c:f>
              <c:numCache>
                <c:formatCode>0.00%</c:formatCode>
                <c:ptCount val="5"/>
                <c:pt idx="0">
                  <c:v>6.081337894336754E-3</c:v>
                </c:pt>
                <c:pt idx="1">
                  <c:v>1.1362990739162548E-4</c:v>
                </c:pt>
                <c:pt idx="2">
                  <c:v>5.5632823365785815E-5</c:v>
                </c:pt>
                <c:pt idx="3">
                  <c:v>1E-4</c:v>
                </c:pt>
                <c:pt idx="4">
                  <c:v>2.9999999999999997E-4</c:v>
                </c:pt>
              </c:numCache>
            </c:numRef>
          </c:val>
          <c:extLst>
            <c:ext xmlns:c16="http://schemas.microsoft.com/office/drawing/2014/chart" uri="{C3380CC4-5D6E-409C-BE32-E72D297353CC}">
              <c16:uniqueId val="{00000002-0374-4610-B68B-207A19FD08D7}"/>
            </c:ext>
          </c:extLst>
        </c:ser>
        <c:ser>
          <c:idx val="4"/>
          <c:order val="4"/>
          <c:tx>
            <c:strRef>
              <c:f>'For QBR'!$O$16</c:f>
              <c:strCache>
                <c:ptCount val="1"/>
                <c:pt idx="0">
                  <c:v>Bad Component (C2)</c:v>
                </c:pt>
              </c:strCache>
            </c:strRef>
          </c:tx>
          <c:spPr>
            <a:solidFill>
              <a:schemeClr val="accent5"/>
            </a:solidFill>
            <a:ln>
              <a:noFill/>
            </a:ln>
            <a:effectLst/>
          </c:spPr>
          <c:invertIfNegative val="0"/>
          <c:dLbls>
            <c:delete val="1"/>
          </c:dLbls>
          <c:cat>
            <c:strRef>
              <c:f>('For QBR'!$W$11,'For QBR'!$AE$11,'For QBR'!$AH$11,'For QBR'!$AK$11,'For QBR'!$AM$11)</c:f>
              <c:strCache>
                <c:ptCount val="5"/>
                <c:pt idx="0">
                  <c:v>Qtr 1-19</c:v>
                </c:pt>
                <c:pt idx="1">
                  <c:v>Qtr 2-19</c:v>
                </c:pt>
                <c:pt idx="2">
                  <c:v>Qtr 3-19</c:v>
                </c:pt>
                <c:pt idx="3">
                  <c:v>Qtr 4-19</c:v>
                </c:pt>
                <c:pt idx="4">
                  <c:v>Qtr 1-20</c:v>
                </c:pt>
              </c:strCache>
            </c:strRef>
          </c:cat>
          <c:val>
            <c:numRef>
              <c:f>('For QBR'!$W$16,'For QBR'!$AE$16,'For QBR'!$AH$16,'For QBR'!$AK$16,'For QBR'!$AM$16)</c:f>
              <c:numCache>
                <c:formatCode>0.00%</c:formatCode>
                <c:ptCount val="5"/>
                <c:pt idx="0">
                  <c:v>5.067781578613962E-4</c:v>
                </c:pt>
                <c:pt idx="1">
                  <c:v>1.3635588886995057E-3</c:v>
                </c:pt>
                <c:pt idx="2">
                  <c:v>8.9012517385257304E-4</c:v>
                </c:pt>
                <c:pt idx="3">
                  <c:v>8.9999999999999998E-4</c:v>
                </c:pt>
                <c:pt idx="4">
                  <c:v>8.0000000000000004E-4</c:v>
                </c:pt>
              </c:numCache>
            </c:numRef>
          </c:val>
          <c:extLst>
            <c:ext xmlns:c16="http://schemas.microsoft.com/office/drawing/2014/chart" uri="{C3380CC4-5D6E-409C-BE32-E72D297353CC}">
              <c16:uniqueId val="{00000003-0374-4610-B68B-207A19FD08D7}"/>
            </c:ext>
          </c:extLst>
        </c:ser>
        <c:ser>
          <c:idx val="5"/>
          <c:order val="5"/>
          <c:tx>
            <c:strRef>
              <c:f>'For QBR'!$O$17</c:f>
              <c:strCache>
                <c:ptCount val="1"/>
                <c:pt idx="0">
                  <c:v>No Fault Found (D)</c:v>
                </c:pt>
              </c:strCache>
            </c:strRef>
          </c:tx>
          <c:spPr>
            <a:solidFill>
              <a:schemeClr val="accent6"/>
            </a:solidFill>
            <a:ln>
              <a:noFill/>
            </a:ln>
            <a:effectLst/>
          </c:spPr>
          <c:invertIfNegative val="0"/>
          <c:dLbls>
            <c:delete val="1"/>
          </c:dLbls>
          <c:cat>
            <c:strRef>
              <c:f>('For QBR'!$W$11,'For QBR'!$AE$11,'For QBR'!$AH$11,'For QBR'!$AK$11,'For QBR'!$AM$11)</c:f>
              <c:strCache>
                <c:ptCount val="5"/>
                <c:pt idx="0">
                  <c:v>Qtr 1-19</c:v>
                </c:pt>
                <c:pt idx="1">
                  <c:v>Qtr 2-19</c:v>
                </c:pt>
                <c:pt idx="2">
                  <c:v>Qtr 3-19</c:v>
                </c:pt>
                <c:pt idx="3">
                  <c:v>Qtr 4-19</c:v>
                </c:pt>
                <c:pt idx="4">
                  <c:v>Qtr 1-20</c:v>
                </c:pt>
              </c:strCache>
            </c:strRef>
          </c:cat>
          <c:val>
            <c:numRef>
              <c:f>('For QBR'!$W$17,'For QBR'!$AE$17,'For QBR'!$AH$17,'For QBR'!$AK$17,'For QBR'!$AM$17)</c:f>
              <c:numCache>
                <c:formatCode>0.00%</c:formatCode>
                <c:ptCount val="5"/>
                <c:pt idx="0">
                  <c:v>1.8370708222475612E-3</c:v>
                </c:pt>
                <c:pt idx="1">
                  <c:v>1.4771887960911311E-3</c:v>
                </c:pt>
                <c:pt idx="2">
                  <c:v>7.2322670375521555E-4</c:v>
                </c:pt>
                <c:pt idx="3">
                  <c:v>4.0000000000000002E-4</c:v>
                </c:pt>
                <c:pt idx="4">
                  <c:v>5.0000000000000001E-4</c:v>
                </c:pt>
              </c:numCache>
            </c:numRef>
          </c:val>
          <c:extLst>
            <c:ext xmlns:c16="http://schemas.microsoft.com/office/drawing/2014/chart" uri="{C3380CC4-5D6E-409C-BE32-E72D297353CC}">
              <c16:uniqueId val="{00000004-0374-4610-B68B-207A19FD08D7}"/>
            </c:ext>
          </c:extLst>
        </c:ser>
        <c:dLbls>
          <c:dLblPos val="outEnd"/>
          <c:showLegendKey val="0"/>
          <c:showVal val="1"/>
          <c:showCatName val="0"/>
          <c:showSerName val="0"/>
          <c:showPercent val="0"/>
          <c:showBubbleSize val="0"/>
        </c:dLbls>
        <c:gapWidth val="103"/>
        <c:axId val="300847864"/>
        <c:axId val="300851000"/>
        <c:extLst>
          <c:ext xmlns:c15="http://schemas.microsoft.com/office/drawing/2012/chart" uri="{02D57815-91ED-43cb-92C2-25804820EDAC}">
            <c15:filteredBarSeries>
              <c15:ser>
                <c:idx val="0"/>
                <c:order val="0"/>
                <c:tx>
                  <c:strRef>
                    <c:extLst>
                      <c:ext uri="{02D57815-91ED-43cb-92C2-25804820EDAC}">
                        <c15:formulaRef>
                          <c15:sqref>'For QBR'!$O$12</c15:sqref>
                        </c15:formulaRef>
                      </c:ext>
                    </c:extLst>
                    <c:strCache>
                      <c:ptCount val="1"/>
                      <c:pt idx="0">
                        <c:v>TOTAL LC PCBA Shipped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('For QBR'!$W$11,'For QBR'!$AE$11,'For QBR'!$AH$11,'For QBR'!$AK$11,'For QBR'!$AM$11)</c15:sqref>
                        </c15:formulaRef>
                      </c:ext>
                    </c:extLst>
                    <c:strCache>
                      <c:ptCount val="5"/>
                      <c:pt idx="0">
                        <c:v>Qtr 1-19</c:v>
                      </c:pt>
                      <c:pt idx="1">
                        <c:v>Qtr 2-19</c:v>
                      </c:pt>
                      <c:pt idx="2">
                        <c:v>Qtr 3-19</c:v>
                      </c:pt>
                      <c:pt idx="3">
                        <c:v>Qtr 4-19</c:v>
                      </c:pt>
                      <c:pt idx="4">
                        <c:v>Qtr 1-20</c:v>
                      </c:pt>
                    </c:strCache>
                  </c:strRef>
                </c:cat>
                <c:val>
                  <c:numRef>
                    <c:extLst>
                      <c:ext uri="{02D57815-91ED-43cb-92C2-25804820EDAC}">
                        <c15:formulaRef>
                          <c15:sqref>('For QBR'!$W$12,'For QBR'!$AE$12,'For QBR'!$AH$12,'For QBR'!$AK$12,'For QBR'!$AM$12)</c15:sqref>
                        </c15:formulaRef>
                      </c:ext>
                    </c:extLst>
                    <c:numCache>
                      <c:formatCode>General</c:formatCode>
                      <c:ptCount val="5"/>
                    </c:numCache>
                  </c:numRef>
                </c:val>
                <c:extLst>
                  <c:ext xmlns:c16="http://schemas.microsoft.com/office/drawing/2014/chart" uri="{C3380CC4-5D6E-409C-BE32-E72D297353CC}">
                    <c16:uniqueId val="{00000005-0374-4610-B68B-207A19FD08D7}"/>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'For QBR'!$O$18</c15:sqref>
                        </c15:formulaRef>
                      </c:ext>
                    </c:extLst>
                    <c:strCache>
                      <c:ptCount val="1"/>
                      <c:pt idx="0">
                        <c:v>Total LC RMA Qty</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('For QBR'!$W$11,'For QBR'!$AE$11,'For QBR'!$AH$11,'For QBR'!$AK$11,'For QBR'!$AM$11)</c15:sqref>
                        </c15:formulaRef>
                      </c:ext>
                    </c:extLst>
                    <c:strCache>
                      <c:ptCount val="5"/>
                      <c:pt idx="0">
                        <c:v>Qtr 1-19</c:v>
                      </c:pt>
                      <c:pt idx="1">
                        <c:v>Qtr 2-19</c:v>
                      </c:pt>
                      <c:pt idx="2">
                        <c:v>Qtr 3-19</c:v>
                      </c:pt>
                      <c:pt idx="3">
                        <c:v>Qtr 4-19</c:v>
                      </c:pt>
                      <c:pt idx="4">
                        <c:v>Qtr 1-20</c:v>
                      </c:pt>
                    </c:strCache>
                  </c:strRef>
                </c:cat>
                <c:val>
                  <c:numRef>
                    <c:extLst xmlns:c15="http://schemas.microsoft.com/office/drawing/2012/chart">
                      <c:ext xmlns:c15="http://schemas.microsoft.com/office/drawing/2012/chart" uri="{02D57815-91ED-43cb-92C2-25804820EDAC}">
                        <c15:formulaRef>
                          <c15:sqref>('For QBR'!$W$18,'For QBR'!$AE$18,'For QBR'!$AH$18,'For QBR'!$AK$18,'For QBR'!$AM$18)</c15:sqref>
                        </c15:formulaRef>
                      </c:ext>
                    </c:extLst>
                    <c:numCache>
                      <c:formatCode>0.00%</c:formatCode>
                      <c:ptCount val="5"/>
                      <c:pt idx="0">
                        <c:v>9.7554795388318759E-3</c:v>
                      </c:pt>
                      <c:pt idx="1">
                        <c:v>3.5793420828362024E-3</c:v>
                      </c:pt>
                      <c:pt idx="2">
                        <c:v>1.8358831710709319E-3</c:v>
                      </c:pt>
                      <c:pt idx="3">
                        <c:v>1.5E-3</c:v>
                      </c:pt>
                      <c:pt idx="4">
                        <c:v>2E-3</c:v>
                      </c:pt>
                    </c:numCache>
                  </c:numRef>
                </c:val>
                <c:extLst xmlns:c15="http://schemas.microsoft.com/office/drawing/2012/chart">
                  <c:ext xmlns:c16="http://schemas.microsoft.com/office/drawing/2014/chart" uri="{C3380CC4-5D6E-409C-BE32-E72D297353CC}">
                    <c16:uniqueId val="{00000006-0374-4610-B68B-207A19FD08D7}"/>
                  </c:ext>
                </c:extLst>
              </c15:ser>
            </c15:filteredBarSeries>
          </c:ext>
        </c:extLst>
      </c:barChart>
      <c:catAx>
        <c:axId val="300847864"/>
        <c:scaling>
          <c:orientation val="minMax"/>
        </c:scaling>
        <c:delete val="0"/>
        <c:axPos val="l"/>
        <c:numFmt formatCode="General" sourceLinked="1"/>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en-US"/>
          </a:p>
        </c:txPr>
        <c:crossAx val="300851000"/>
        <c:crosses val="autoZero"/>
        <c:auto val="1"/>
        <c:lblAlgn val="ctr"/>
        <c:lblOffset val="100"/>
        <c:noMultiLvlLbl val="0"/>
      </c:catAx>
      <c:valAx>
        <c:axId val="300851000"/>
        <c:scaling>
          <c:orientation val="minMax"/>
          <c:max val="3.0000000000000009E-3"/>
        </c:scaling>
        <c:delete val="0"/>
        <c:axPos val="b"/>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en-US"/>
          </a:p>
        </c:txPr>
        <c:crossAx val="300847864"/>
        <c:crosses val="autoZero"/>
        <c:crossBetween val="between"/>
      </c:valAx>
      <c:spPr>
        <a:noFill/>
        <a:ln>
          <a:noFill/>
        </a:ln>
        <a:effectLst/>
      </c:spPr>
    </c:plotArea>
    <c:legend>
      <c:legendPos val="b"/>
      <c:layout>
        <c:manualLayout>
          <c:xMode val="edge"/>
          <c:yMode val="edge"/>
          <c:x val="1.6679141722821134E-2"/>
          <c:y val="0.88043274441827424"/>
          <c:w val="0.95072411308868177"/>
          <c:h val="0.11690288207587805"/>
        </c:manualLayout>
      </c:layout>
      <c:overlay val="0"/>
      <c:spPr>
        <a:noFill/>
        <a:ln>
          <a:noFill/>
        </a:ln>
        <a:effectLst/>
      </c:spPr>
      <c:txPr>
        <a:bodyPr rot="0" spcFirstLastPara="1" vertOverflow="ellipsis" vert="horz" wrap="square" anchor="ctr" anchorCtr="1"/>
        <a:lstStyle/>
        <a:p>
          <a:pPr>
            <a:defRPr sz="7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bg1">
          <a:lumMod val="50000"/>
        </a:schemeClr>
      </a:solidFill>
      <a:round/>
    </a:ln>
    <a:effectLst/>
  </c:spPr>
  <c:txPr>
    <a:bodyPr/>
    <a:lstStyle/>
    <a:p>
      <a:pPr>
        <a:defRPr>
          <a:solidFill>
            <a:sysClr val="windowText" lastClr="000000"/>
          </a:solidFill>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ysClr val="windowText" lastClr="000000"/>
                </a:solidFill>
                <a:latin typeface="+mj-lt"/>
                <a:ea typeface="+mn-ea"/>
                <a:cs typeface="+mn-cs"/>
              </a:defRPr>
            </a:pPr>
            <a:r>
              <a:rPr lang="en-US" sz="1100" dirty="0">
                <a:latin typeface="+mj-lt"/>
              </a:rPr>
              <a:t>Top 5 PCBA – </a:t>
            </a:r>
          </a:p>
          <a:p>
            <a:pPr>
              <a:defRPr sz="1100">
                <a:latin typeface="+mj-lt"/>
              </a:defRPr>
            </a:pPr>
            <a:r>
              <a:rPr lang="en-US" sz="1100" dirty="0">
                <a:latin typeface="+mj-lt"/>
              </a:rPr>
              <a:t>RMA Defect Distribution</a:t>
            </a:r>
          </a:p>
        </c:rich>
      </c:tx>
      <c:overlay val="0"/>
      <c:spPr>
        <a:noFill/>
        <a:ln>
          <a:noFill/>
        </a:ln>
        <a:effectLst/>
      </c:spPr>
      <c:txPr>
        <a:bodyPr rot="0" spcFirstLastPara="1" vertOverflow="ellipsis" vert="horz" wrap="square" anchor="ctr" anchorCtr="1"/>
        <a:lstStyle/>
        <a:p>
          <a:pPr>
            <a:defRPr sz="1100" b="0" i="0" u="none" strike="noStrike" kern="1200" spc="0" baseline="0">
              <a:solidFill>
                <a:sysClr val="windowText" lastClr="000000"/>
              </a:solidFill>
              <a:latin typeface="+mj-lt"/>
              <a:ea typeface="+mn-ea"/>
              <a:cs typeface="+mn-cs"/>
            </a:defRPr>
          </a:pPr>
          <a:endParaRPr lang="en-US"/>
        </a:p>
      </c:txPr>
    </c:title>
    <c:autoTitleDeleted val="0"/>
    <c:plotArea>
      <c:layout>
        <c:manualLayout>
          <c:layoutTarget val="inner"/>
          <c:xMode val="edge"/>
          <c:yMode val="edge"/>
          <c:x val="0.18572145597536627"/>
          <c:y val="0.16742971111184454"/>
          <c:w val="0.75044691037142874"/>
          <c:h val="0.6221363329888524"/>
        </c:manualLayout>
      </c:layout>
      <c:barChart>
        <c:barDir val="bar"/>
        <c:grouping val="clustered"/>
        <c:varyColors val="0"/>
        <c:ser>
          <c:idx val="0"/>
          <c:order val="0"/>
          <c:tx>
            <c:strRef>
              <c:f>'For QBR'!$O$21</c:f>
              <c:strCache>
                <c:ptCount val="1"/>
                <c:pt idx="0">
                  <c:v>Workmanship (A)</c:v>
                </c:pt>
              </c:strCache>
            </c:strRef>
          </c:tx>
          <c:spPr>
            <a:solidFill>
              <a:srgbClr val="EE853E"/>
            </a:solidFill>
            <a:ln>
              <a:noFill/>
            </a:ln>
            <a:effectLst/>
          </c:spPr>
          <c:invertIfNegative val="0"/>
          <c:dLbls>
            <c:delete val="1"/>
          </c:dLbls>
          <c:cat>
            <c:strRef>
              <c:f>('For QBR'!$W$20,'For QBR'!$AE$20,'For QBR'!$AH$20,'For QBR'!$AK$20,'For QBR'!$AN$20)</c:f>
              <c:strCache>
                <c:ptCount val="5"/>
                <c:pt idx="0">
                  <c:v>Qtr 1-19</c:v>
                </c:pt>
                <c:pt idx="1">
                  <c:v>Qtr 2-19</c:v>
                </c:pt>
                <c:pt idx="2">
                  <c:v>Qtr 3-19</c:v>
                </c:pt>
                <c:pt idx="3">
                  <c:v>Qtr 4-19</c:v>
                </c:pt>
                <c:pt idx="4">
                  <c:v>Qtr 1-20</c:v>
                </c:pt>
              </c:strCache>
            </c:strRef>
          </c:cat>
          <c:val>
            <c:numRef>
              <c:f>('For QBR'!$W$21,'For QBR'!$AE$21,'For QBR'!$AH$21,'For QBR'!$AK$21,'For QBR'!$AN$21)</c:f>
              <c:numCache>
                <c:formatCode>0.00%</c:formatCode>
                <c:ptCount val="5"/>
                <c:pt idx="0">
                  <c:v>6.3347269732674525E-5</c:v>
                </c:pt>
                <c:pt idx="1">
                  <c:v>0</c:v>
                </c:pt>
                <c:pt idx="2">
                  <c:v>1E-4</c:v>
                </c:pt>
                <c:pt idx="3">
                  <c:v>0</c:v>
                </c:pt>
                <c:pt idx="4">
                  <c:v>0</c:v>
                </c:pt>
              </c:numCache>
            </c:numRef>
          </c:val>
          <c:extLst>
            <c:ext xmlns:c16="http://schemas.microsoft.com/office/drawing/2014/chart" uri="{C3380CC4-5D6E-409C-BE32-E72D297353CC}">
              <c16:uniqueId val="{00000000-9AD5-4125-869B-C4275EA5EE72}"/>
            </c:ext>
          </c:extLst>
        </c:ser>
        <c:ser>
          <c:idx val="1"/>
          <c:order val="1"/>
          <c:tx>
            <c:strRef>
              <c:f>'For QBR'!$O$22</c:f>
              <c:strCache>
                <c:ptCount val="1"/>
                <c:pt idx="0">
                  <c:v>Customer caused (B)</c:v>
                </c:pt>
              </c:strCache>
            </c:strRef>
          </c:tx>
          <c:spPr>
            <a:solidFill>
              <a:schemeClr val="bg1">
                <a:lumMod val="65000"/>
              </a:schemeClr>
            </a:solidFill>
            <a:ln>
              <a:noFill/>
            </a:ln>
            <a:effectLst/>
          </c:spPr>
          <c:invertIfNegative val="0"/>
          <c:dLbls>
            <c:delete val="1"/>
          </c:dLbls>
          <c:cat>
            <c:strRef>
              <c:f>('For QBR'!$W$20,'For QBR'!$AE$20,'For QBR'!$AH$20,'For QBR'!$AK$20,'For QBR'!$AN$20)</c:f>
              <c:strCache>
                <c:ptCount val="5"/>
                <c:pt idx="0">
                  <c:v>Qtr 1-19</c:v>
                </c:pt>
                <c:pt idx="1">
                  <c:v>Qtr 2-19</c:v>
                </c:pt>
                <c:pt idx="2">
                  <c:v>Qtr 3-19</c:v>
                </c:pt>
                <c:pt idx="3">
                  <c:v>Qtr 4-19</c:v>
                </c:pt>
                <c:pt idx="4">
                  <c:v>Qtr 1-20</c:v>
                </c:pt>
              </c:strCache>
            </c:strRef>
          </c:cat>
          <c:val>
            <c:numRef>
              <c:f>('For QBR'!$W$22,'For QBR'!$AE$22,'For QBR'!$AH$22,'For QBR'!$AK$22,'For QBR'!$AN$22)</c:f>
              <c:numCache>
                <c:formatCode>0.00%</c:formatCode>
                <c:ptCount val="5"/>
                <c:pt idx="0">
                  <c:v>1.9004180919802356E-4</c:v>
                </c:pt>
                <c:pt idx="1">
                  <c:v>1.2669453946534905E-4</c:v>
                </c:pt>
                <c:pt idx="2">
                  <c:v>1E-4</c:v>
                </c:pt>
                <c:pt idx="3">
                  <c:v>1E-4</c:v>
                </c:pt>
                <c:pt idx="4">
                  <c:v>5.0000000000000001E-4</c:v>
                </c:pt>
              </c:numCache>
            </c:numRef>
          </c:val>
          <c:extLst>
            <c:ext xmlns:c16="http://schemas.microsoft.com/office/drawing/2014/chart" uri="{C3380CC4-5D6E-409C-BE32-E72D297353CC}">
              <c16:uniqueId val="{00000001-9AD5-4125-869B-C4275EA5EE72}"/>
            </c:ext>
          </c:extLst>
        </c:ser>
        <c:ser>
          <c:idx val="2"/>
          <c:order val="2"/>
          <c:tx>
            <c:strRef>
              <c:f>'For QBR'!$O$23</c:f>
              <c:strCache>
                <c:ptCount val="1"/>
                <c:pt idx="0">
                  <c:v>Mechanical Damage (C1)</c:v>
                </c:pt>
              </c:strCache>
            </c:strRef>
          </c:tx>
          <c:spPr>
            <a:solidFill>
              <a:srgbClr val="FFC000"/>
            </a:solidFill>
            <a:ln>
              <a:noFill/>
            </a:ln>
            <a:effectLst/>
          </c:spPr>
          <c:invertIfNegative val="0"/>
          <c:dLbls>
            <c:delete val="1"/>
          </c:dLbls>
          <c:cat>
            <c:strRef>
              <c:f>('For QBR'!$W$20,'For QBR'!$AE$20,'For QBR'!$AH$20,'For QBR'!$AK$20,'For QBR'!$AN$20)</c:f>
              <c:strCache>
                <c:ptCount val="5"/>
                <c:pt idx="0">
                  <c:v>Qtr 1-19</c:v>
                </c:pt>
                <c:pt idx="1">
                  <c:v>Qtr 2-19</c:v>
                </c:pt>
                <c:pt idx="2">
                  <c:v>Qtr 3-19</c:v>
                </c:pt>
                <c:pt idx="3">
                  <c:v>Qtr 4-19</c:v>
                </c:pt>
                <c:pt idx="4">
                  <c:v>Qtr 1-20</c:v>
                </c:pt>
              </c:strCache>
            </c:strRef>
          </c:cat>
          <c:val>
            <c:numRef>
              <c:f>('For QBR'!$W$23,'For QBR'!$AE$23,'For QBR'!$AH$23,'For QBR'!$AK$23,'For QBR'!$AN$23)</c:f>
              <c:numCache>
                <c:formatCode>0.00%</c:formatCode>
                <c:ptCount val="5"/>
                <c:pt idx="0">
                  <c:v>0</c:v>
                </c:pt>
                <c:pt idx="1">
                  <c:v>1.2669453946534905E-4</c:v>
                </c:pt>
                <c:pt idx="2">
                  <c:v>1E-4</c:v>
                </c:pt>
                <c:pt idx="3">
                  <c:v>1E-4</c:v>
                </c:pt>
                <c:pt idx="4">
                  <c:v>2.9999999999999997E-4</c:v>
                </c:pt>
              </c:numCache>
            </c:numRef>
          </c:val>
          <c:extLst>
            <c:ext xmlns:c16="http://schemas.microsoft.com/office/drawing/2014/chart" uri="{C3380CC4-5D6E-409C-BE32-E72D297353CC}">
              <c16:uniqueId val="{00000002-9AD5-4125-869B-C4275EA5EE72}"/>
            </c:ext>
          </c:extLst>
        </c:ser>
        <c:ser>
          <c:idx val="3"/>
          <c:order val="3"/>
          <c:tx>
            <c:strRef>
              <c:f>'For QBR'!$O$24</c:f>
              <c:strCache>
                <c:ptCount val="1"/>
                <c:pt idx="0">
                  <c:v>Bad Component (C2)</c:v>
                </c:pt>
              </c:strCache>
            </c:strRef>
          </c:tx>
          <c:spPr>
            <a:solidFill>
              <a:srgbClr val="0070C0"/>
            </a:solidFill>
            <a:ln>
              <a:noFill/>
            </a:ln>
            <a:effectLst/>
          </c:spPr>
          <c:invertIfNegative val="0"/>
          <c:dLbls>
            <c:delete val="1"/>
          </c:dLbls>
          <c:cat>
            <c:strRef>
              <c:f>('For QBR'!$W$20,'For QBR'!$AE$20,'For QBR'!$AH$20,'For QBR'!$AK$20,'For QBR'!$AN$20)</c:f>
              <c:strCache>
                <c:ptCount val="5"/>
                <c:pt idx="0">
                  <c:v>Qtr 1-19</c:v>
                </c:pt>
                <c:pt idx="1">
                  <c:v>Qtr 2-19</c:v>
                </c:pt>
                <c:pt idx="2">
                  <c:v>Qtr 3-19</c:v>
                </c:pt>
                <c:pt idx="3">
                  <c:v>Qtr 4-19</c:v>
                </c:pt>
                <c:pt idx="4">
                  <c:v>Qtr 1-20</c:v>
                </c:pt>
              </c:strCache>
            </c:strRef>
          </c:cat>
          <c:val>
            <c:numRef>
              <c:f>('For QBR'!$W$24,'For QBR'!$AE$24,'For QBR'!$AH$24,'For QBR'!$AK$24,'For QBR'!$AN$24)</c:f>
              <c:numCache>
                <c:formatCode>0.00%</c:formatCode>
                <c:ptCount val="5"/>
                <c:pt idx="0">
                  <c:v>1.2669453946534905E-4</c:v>
                </c:pt>
                <c:pt idx="1">
                  <c:v>9.5020904599011778E-4</c:v>
                </c:pt>
                <c:pt idx="2">
                  <c:v>8.0000000000000004E-4</c:v>
                </c:pt>
                <c:pt idx="3">
                  <c:v>4.0000000000000002E-4</c:v>
                </c:pt>
                <c:pt idx="4">
                  <c:v>5.0000000000000001E-4</c:v>
                </c:pt>
              </c:numCache>
            </c:numRef>
          </c:val>
          <c:extLst>
            <c:ext xmlns:c16="http://schemas.microsoft.com/office/drawing/2014/chart" uri="{C3380CC4-5D6E-409C-BE32-E72D297353CC}">
              <c16:uniqueId val="{00000003-9AD5-4125-869B-C4275EA5EE72}"/>
            </c:ext>
          </c:extLst>
        </c:ser>
        <c:ser>
          <c:idx val="4"/>
          <c:order val="4"/>
          <c:tx>
            <c:strRef>
              <c:f>'For QBR'!$O$25</c:f>
              <c:strCache>
                <c:ptCount val="1"/>
                <c:pt idx="0">
                  <c:v>No Fault Found (D)</c:v>
                </c:pt>
              </c:strCache>
            </c:strRef>
          </c:tx>
          <c:spPr>
            <a:solidFill>
              <a:srgbClr val="00B050"/>
            </a:solidFill>
            <a:ln>
              <a:noFill/>
            </a:ln>
            <a:effectLst/>
          </c:spPr>
          <c:invertIfNegative val="0"/>
          <c:dLbls>
            <c:delete val="1"/>
          </c:dLbls>
          <c:cat>
            <c:strRef>
              <c:f>('For QBR'!$W$20,'For QBR'!$AE$20,'For QBR'!$AH$20,'For QBR'!$AK$20,'For QBR'!$AN$20)</c:f>
              <c:strCache>
                <c:ptCount val="5"/>
                <c:pt idx="0">
                  <c:v>Qtr 1-19</c:v>
                </c:pt>
                <c:pt idx="1">
                  <c:v>Qtr 2-19</c:v>
                </c:pt>
                <c:pt idx="2">
                  <c:v>Qtr 3-19</c:v>
                </c:pt>
                <c:pt idx="3">
                  <c:v>Qtr 4-19</c:v>
                </c:pt>
                <c:pt idx="4">
                  <c:v>Qtr 1-20</c:v>
                </c:pt>
              </c:strCache>
            </c:strRef>
          </c:cat>
          <c:val>
            <c:numRef>
              <c:f>('For QBR'!$W$25,'For QBR'!$AE$25,'For QBR'!$AH$25,'For QBR'!$AK$25,'For QBR'!$AN$25)</c:f>
              <c:numCache>
                <c:formatCode>0.00%</c:formatCode>
                <c:ptCount val="5"/>
                <c:pt idx="0">
                  <c:v>1.5203344735841885E-3</c:v>
                </c:pt>
                <c:pt idx="1">
                  <c:v>1.0135563157227924E-3</c:v>
                </c:pt>
                <c:pt idx="2">
                  <c:v>2.9999999999999997E-4</c:v>
                </c:pt>
                <c:pt idx="3">
                  <c:v>2.9999999999999997E-4</c:v>
                </c:pt>
                <c:pt idx="4">
                  <c:v>2.9999999999999997E-4</c:v>
                </c:pt>
              </c:numCache>
            </c:numRef>
          </c:val>
          <c:extLst>
            <c:ext xmlns:c16="http://schemas.microsoft.com/office/drawing/2014/chart" uri="{C3380CC4-5D6E-409C-BE32-E72D297353CC}">
              <c16:uniqueId val="{00000004-9AD5-4125-869B-C4275EA5EE72}"/>
            </c:ext>
          </c:extLst>
        </c:ser>
        <c:dLbls>
          <c:dLblPos val="outEnd"/>
          <c:showLegendKey val="0"/>
          <c:showVal val="1"/>
          <c:showCatName val="0"/>
          <c:showSerName val="0"/>
          <c:showPercent val="0"/>
          <c:showBubbleSize val="0"/>
        </c:dLbls>
        <c:gapWidth val="174"/>
        <c:axId val="300848648"/>
        <c:axId val="300847080"/>
        <c:extLst>
          <c:ext xmlns:c15="http://schemas.microsoft.com/office/drawing/2012/chart" uri="{02D57815-91ED-43cb-92C2-25804820EDAC}">
            <c15:filteredBarSeries>
              <c15:ser>
                <c:idx val="5"/>
                <c:order val="5"/>
                <c:tx>
                  <c:strRef>
                    <c:extLst>
                      <c:ext uri="{02D57815-91ED-43cb-92C2-25804820EDAC}">
                        <c15:formulaRef>
                          <c15:sqref>'For QBR'!$O$26</c15:sqref>
                        </c15:formulaRef>
                      </c:ext>
                    </c:extLst>
                    <c:strCache>
                      <c:ptCount val="1"/>
                      <c:pt idx="0">
                        <c:v>Total </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('For QBR'!$W$20,'For QBR'!$AE$20,'For QBR'!$AH$20,'For QBR'!$AK$20,'For QBR'!$AN$20)</c15:sqref>
                        </c15:formulaRef>
                      </c:ext>
                    </c:extLst>
                    <c:strCache>
                      <c:ptCount val="5"/>
                      <c:pt idx="0">
                        <c:v>Qtr 1-19</c:v>
                      </c:pt>
                      <c:pt idx="1">
                        <c:v>Qtr 2-19</c:v>
                      </c:pt>
                      <c:pt idx="2">
                        <c:v>Qtr 3-19</c:v>
                      </c:pt>
                      <c:pt idx="3">
                        <c:v>Qtr 4-19</c:v>
                      </c:pt>
                      <c:pt idx="4">
                        <c:v>Qtr 1-20</c:v>
                      </c:pt>
                    </c:strCache>
                  </c:strRef>
                </c:cat>
                <c:val>
                  <c:numRef>
                    <c:extLst>
                      <c:ext uri="{02D57815-91ED-43cb-92C2-25804820EDAC}">
                        <c15:formulaRef>
                          <c15:sqref>('For QBR'!$W$26,'For QBR'!$AE$26,'For QBR'!$AH$26,'For QBR'!$AK$26,'For QBR'!$AN$26)</c15:sqref>
                        </c15:formulaRef>
                      </c:ext>
                    </c:extLst>
                    <c:numCache>
                      <c:formatCode>0.00%</c:formatCode>
                      <c:ptCount val="5"/>
                      <c:pt idx="0">
                        <c:v>1.9004180919802356E-3</c:v>
                      </c:pt>
                      <c:pt idx="1">
                        <c:v>2.2171544406436082E-3</c:v>
                      </c:pt>
                      <c:pt idx="2">
                        <c:v>1.2999999999999999E-3</c:v>
                      </c:pt>
                      <c:pt idx="3">
                        <c:v>8.9999999999999998E-4</c:v>
                      </c:pt>
                      <c:pt idx="4">
                        <c:v>1.5E-3</c:v>
                      </c:pt>
                    </c:numCache>
                  </c:numRef>
                </c:val>
                <c:extLst>
                  <c:ext xmlns:c16="http://schemas.microsoft.com/office/drawing/2014/chart" uri="{C3380CC4-5D6E-409C-BE32-E72D297353CC}">
                    <c16:uniqueId val="{00000005-9AD5-4125-869B-C4275EA5EE72}"/>
                  </c:ext>
                </c:extLst>
              </c15:ser>
            </c15:filteredBarSeries>
          </c:ext>
        </c:extLst>
      </c:barChart>
      <c:catAx>
        <c:axId val="300848648"/>
        <c:scaling>
          <c:orientation val="minMax"/>
        </c:scaling>
        <c:delete val="0"/>
        <c:axPos val="l"/>
        <c:numFmt formatCode="General" sourceLinked="1"/>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en-US"/>
          </a:p>
        </c:txPr>
        <c:crossAx val="300847080"/>
        <c:crosses val="autoZero"/>
        <c:auto val="1"/>
        <c:lblAlgn val="ctr"/>
        <c:lblOffset val="100"/>
        <c:noMultiLvlLbl val="0"/>
      </c:catAx>
      <c:valAx>
        <c:axId val="300847080"/>
        <c:scaling>
          <c:orientation val="minMax"/>
          <c:max val="3.0000000000000009E-3"/>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en-US"/>
          </a:p>
        </c:txPr>
        <c:crossAx val="300848648"/>
        <c:crosses val="autoZero"/>
        <c:crossBetween val="between"/>
      </c:valAx>
      <c:spPr>
        <a:noFill/>
        <a:ln>
          <a:noFill/>
        </a:ln>
        <a:effectLst/>
      </c:spPr>
    </c:plotArea>
    <c:legend>
      <c:legendPos val="b"/>
      <c:layout>
        <c:manualLayout>
          <c:xMode val="edge"/>
          <c:yMode val="edge"/>
          <c:x val="0"/>
          <c:y val="0.86547336003060338"/>
          <c:w val="1"/>
          <c:h val="0.12813721170095829"/>
        </c:manualLayout>
      </c:layout>
      <c:overlay val="0"/>
      <c:spPr>
        <a:noFill/>
        <a:ln>
          <a:noFill/>
        </a:ln>
        <a:effectLst/>
      </c:spPr>
      <c:txPr>
        <a:bodyPr rot="0" spcFirstLastPara="1" vertOverflow="ellipsis" vert="horz" wrap="square" anchor="ctr" anchorCtr="1"/>
        <a:lstStyle/>
        <a:p>
          <a:pPr>
            <a:defRPr sz="7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bg1">
          <a:lumMod val="50000"/>
        </a:schemeClr>
      </a:solidFill>
      <a:round/>
    </a:ln>
    <a:effectLst/>
  </c:spPr>
  <c:txPr>
    <a:bodyPr/>
    <a:lstStyle/>
    <a:p>
      <a:pPr>
        <a:defRPr>
          <a:solidFill>
            <a:sysClr val="windowText" lastClr="000000"/>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n-SG" sz="1400" b="0" dirty="0">
                <a:solidFill>
                  <a:schemeClr val="tx1"/>
                </a:solidFill>
                <a:latin typeface="Arial" panose="020B0604020202020204" pitchFamily="34" charset="0"/>
                <a:cs typeface="Arial" panose="020B0604020202020204" pitchFamily="34" charset="0"/>
              </a:rPr>
              <a:t>210000520 PCA RMA with NDF return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Sheet1!$A$3</c:f>
              <c:strCache>
                <c:ptCount val="1"/>
                <c:pt idx="0">
                  <c:v>Total RMA</c:v>
                </c:pt>
              </c:strCache>
            </c:strRef>
          </c:tx>
          <c:spPr>
            <a:solidFill>
              <a:schemeClr val="accent1"/>
            </a:solidFill>
            <a:ln>
              <a:noFill/>
            </a:ln>
            <a:effectLst/>
          </c:spPr>
          <c:invertIfNegative val="0"/>
          <c:cat>
            <c:multiLvlStrRef>
              <c:f>Sheet1!$B$1:$S$2</c:f>
              <c:multiLvlStrCache>
                <c:ptCount val="18"/>
                <c:lvl>
                  <c:pt idx="0">
                    <c:v>Jan</c:v>
                  </c:pt>
                  <c:pt idx="1">
                    <c:v>Feb</c:v>
                  </c:pt>
                  <c:pt idx="2">
                    <c:v>Mar</c:v>
                  </c:pt>
                  <c:pt idx="3">
                    <c:v>Apr</c:v>
                  </c:pt>
                  <c:pt idx="4">
                    <c:v>May</c:v>
                  </c:pt>
                  <c:pt idx="5">
                    <c:v>June</c:v>
                  </c:pt>
                  <c:pt idx="6">
                    <c:v>July</c:v>
                  </c:pt>
                  <c:pt idx="7">
                    <c:v>Aug</c:v>
                  </c:pt>
                  <c:pt idx="8">
                    <c:v>Sep</c:v>
                  </c:pt>
                  <c:pt idx="9">
                    <c:v>Oct</c:v>
                  </c:pt>
                  <c:pt idx="10">
                    <c:v>Nov</c:v>
                  </c:pt>
                  <c:pt idx="11">
                    <c:v>Dec</c:v>
                  </c:pt>
                  <c:pt idx="12">
                    <c:v>Jan</c:v>
                  </c:pt>
                  <c:pt idx="13">
                    <c:v>Feb</c:v>
                  </c:pt>
                  <c:pt idx="14">
                    <c:v>Mar</c:v>
                  </c:pt>
                  <c:pt idx="15">
                    <c:v>Apr</c:v>
                  </c:pt>
                  <c:pt idx="16">
                    <c:v>May</c:v>
                  </c:pt>
                  <c:pt idx="17">
                    <c:v>Jun</c:v>
                  </c:pt>
                </c:lvl>
                <c:lvl>
                  <c:pt idx="0">
                    <c:v>Q1-2019</c:v>
                  </c:pt>
                  <c:pt idx="3">
                    <c:v>Q2-2019</c:v>
                  </c:pt>
                  <c:pt idx="6">
                    <c:v>Q3-2019</c:v>
                  </c:pt>
                  <c:pt idx="9">
                    <c:v>Q4-2019</c:v>
                  </c:pt>
                  <c:pt idx="12">
                    <c:v>Q1-2020</c:v>
                  </c:pt>
                  <c:pt idx="15">
                    <c:v>Q2-2020</c:v>
                  </c:pt>
                </c:lvl>
              </c:multiLvlStrCache>
            </c:multiLvlStrRef>
          </c:cat>
          <c:val>
            <c:numRef>
              <c:f>Sheet1!$B$3:$S$3</c:f>
              <c:numCache>
                <c:formatCode>General</c:formatCode>
                <c:ptCount val="18"/>
                <c:pt idx="0">
                  <c:v>5</c:v>
                </c:pt>
                <c:pt idx="1">
                  <c:v>10</c:v>
                </c:pt>
                <c:pt idx="2">
                  <c:v>10</c:v>
                </c:pt>
                <c:pt idx="3">
                  <c:v>12</c:v>
                </c:pt>
                <c:pt idx="4">
                  <c:v>4</c:v>
                </c:pt>
                <c:pt idx="5">
                  <c:v>9</c:v>
                </c:pt>
                <c:pt idx="6">
                  <c:v>4</c:v>
                </c:pt>
                <c:pt idx="7">
                  <c:v>12</c:v>
                </c:pt>
                <c:pt idx="8">
                  <c:v>2</c:v>
                </c:pt>
                <c:pt idx="9">
                  <c:v>2</c:v>
                </c:pt>
                <c:pt idx="10">
                  <c:v>3</c:v>
                </c:pt>
                <c:pt idx="11">
                  <c:v>4</c:v>
                </c:pt>
                <c:pt idx="12">
                  <c:v>0</c:v>
                </c:pt>
                <c:pt idx="13">
                  <c:v>5</c:v>
                </c:pt>
                <c:pt idx="14">
                  <c:v>5</c:v>
                </c:pt>
                <c:pt idx="15">
                  <c:v>0</c:v>
                </c:pt>
                <c:pt idx="16">
                  <c:v>1</c:v>
                </c:pt>
                <c:pt idx="17">
                  <c:v>0</c:v>
                </c:pt>
              </c:numCache>
            </c:numRef>
          </c:val>
          <c:extLst>
            <c:ext xmlns:c16="http://schemas.microsoft.com/office/drawing/2014/chart" uri="{C3380CC4-5D6E-409C-BE32-E72D297353CC}">
              <c16:uniqueId val="{00000000-6F76-4748-A50F-5CEB2F1B63D7}"/>
            </c:ext>
          </c:extLst>
        </c:ser>
        <c:ser>
          <c:idx val="1"/>
          <c:order val="1"/>
          <c:tx>
            <c:strRef>
              <c:f>Sheet1!$A$4</c:f>
              <c:strCache>
                <c:ptCount val="1"/>
                <c:pt idx="0">
                  <c:v>NDF BY ICT</c:v>
                </c:pt>
              </c:strCache>
            </c:strRef>
          </c:tx>
          <c:spPr>
            <a:solidFill>
              <a:srgbClr val="FFC000"/>
            </a:solidFill>
            <a:ln>
              <a:noFill/>
            </a:ln>
            <a:effectLst/>
          </c:spPr>
          <c:invertIfNegative val="0"/>
          <c:cat>
            <c:multiLvlStrRef>
              <c:f>Sheet1!$B$1:$S$2</c:f>
              <c:multiLvlStrCache>
                <c:ptCount val="18"/>
                <c:lvl>
                  <c:pt idx="0">
                    <c:v>Jan</c:v>
                  </c:pt>
                  <c:pt idx="1">
                    <c:v>Feb</c:v>
                  </c:pt>
                  <c:pt idx="2">
                    <c:v>Mar</c:v>
                  </c:pt>
                  <c:pt idx="3">
                    <c:v>Apr</c:v>
                  </c:pt>
                  <c:pt idx="4">
                    <c:v>May</c:v>
                  </c:pt>
                  <c:pt idx="5">
                    <c:v>June</c:v>
                  </c:pt>
                  <c:pt idx="6">
                    <c:v>July</c:v>
                  </c:pt>
                  <c:pt idx="7">
                    <c:v>Aug</c:v>
                  </c:pt>
                  <c:pt idx="8">
                    <c:v>Sep</c:v>
                  </c:pt>
                  <c:pt idx="9">
                    <c:v>Oct</c:v>
                  </c:pt>
                  <c:pt idx="10">
                    <c:v>Nov</c:v>
                  </c:pt>
                  <c:pt idx="11">
                    <c:v>Dec</c:v>
                  </c:pt>
                  <c:pt idx="12">
                    <c:v>Jan</c:v>
                  </c:pt>
                  <c:pt idx="13">
                    <c:v>Feb</c:v>
                  </c:pt>
                  <c:pt idx="14">
                    <c:v>Mar</c:v>
                  </c:pt>
                  <c:pt idx="15">
                    <c:v>Apr</c:v>
                  </c:pt>
                  <c:pt idx="16">
                    <c:v>May</c:v>
                  </c:pt>
                  <c:pt idx="17">
                    <c:v>Jun</c:v>
                  </c:pt>
                </c:lvl>
                <c:lvl>
                  <c:pt idx="0">
                    <c:v>Q1-2019</c:v>
                  </c:pt>
                  <c:pt idx="3">
                    <c:v>Q2-2019</c:v>
                  </c:pt>
                  <c:pt idx="6">
                    <c:v>Q3-2019</c:v>
                  </c:pt>
                  <c:pt idx="9">
                    <c:v>Q4-2019</c:v>
                  </c:pt>
                  <c:pt idx="12">
                    <c:v>Q1-2020</c:v>
                  </c:pt>
                  <c:pt idx="15">
                    <c:v>Q2-2020</c:v>
                  </c:pt>
                </c:lvl>
              </c:multiLvlStrCache>
            </c:multiLvlStrRef>
          </c:cat>
          <c:val>
            <c:numRef>
              <c:f>Sheet1!$B$4:$S$4</c:f>
              <c:numCache>
                <c:formatCode>General</c:formatCode>
                <c:ptCount val="18"/>
                <c:pt idx="0">
                  <c:v>2</c:v>
                </c:pt>
                <c:pt idx="1">
                  <c:v>8</c:v>
                </c:pt>
                <c:pt idx="2">
                  <c:v>10</c:v>
                </c:pt>
                <c:pt idx="3">
                  <c:v>10</c:v>
                </c:pt>
                <c:pt idx="4">
                  <c:v>1</c:v>
                </c:pt>
                <c:pt idx="5">
                  <c:v>4</c:v>
                </c:pt>
                <c:pt idx="6">
                  <c:v>0</c:v>
                </c:pt>
                <c:pt idx="7">
                  <c:v>0</c:v>
                </c:pt>
                <c:pt idx="8">
                  <c:v>0</c:v>
                </c:pt>
                <c:pt idx="9">
                  <c:v>0</c:v>
                </c:pt>
                <c:pt idx="10">
                  <c:v>0</c:v>
                </c:pt>
                <c:pt idx="11">
                  <c:v>0</c:v>
                </c:pt>
                <c:pt idx="12">
                  <c:v>0</c:v>
                </c:pt>
                <c:pt idx="13">
                  <c:v>0</c:v>
                </c:pt>
                <c:pt idx="14">
                  <c:v>0</c:v>
                </c:pt>
                <c:pt idx="15">
                  <c:v>0</c:v>
                </c:pt>
                <c:pt idx="16">
                  <c:v>0</c:v>
                </c:pt>
                <c:pt idx="17">
                  <c:v>0</c:v>
                </c:pt>
              </c:numCache>
            </c:numRef>
          </c:val>
          <c:extLst>
            <c:ext xmlns:c16="http://schemas.microsoft.com/office/drawing/2014/chart" uri="{C3380CC4-5D6E-409C-BE32-E72D297353CC}">
              <c16:uniqueId val="{00000001-6F76-4748-A50F-5CEB2F1B63D7}"/>
            </c:ext>
          </c:extLst>
        </c:ser>
        <c:dLbls>
          <c:showLegendKey val="0"/>
          <c:showVal val="0"/>
          <c:showCatName val="0"/>
          <c:showSerName val="0"/>
          <c:showPercent val="0"/>
          <c:showBubbleSize val="0"/>
        </c:dLbls>
        <c:gapWidth val="193"/>
        <c:overlap val="-100"/>
        <c:axId val="517588896"/>
        <c:axId val="625656080"/>
      </c:barChart>
      <c:barChart>
        <c:barDir val="col"/>
        <c:grouping val="stacked"/>
        <c:varyColors val="0"/>
        <c:ser>
          <c:idx val="2"/>
          <c:order val="2"/>
          <c:tx>
            <c:strRef>
              <c:f>Sheet1!$A$5</c:f>
              <c:strCache>
                <c:ptCount val="1"/>
                <c:pt idx="0">
                  <c:v>C1/C2 after CPSO</c:v>
                </c:pt>
              </c:strCache>
            </c:strRef>
          </c:tx>
          <c:spPr>
            <a:solidFill>
              <a:srgbClr val="92D050"/>
            </a:solidFill>
            <a:ln>
              <a:noFill/>
            </a:ln>
            <a:effectLst/>
          </c:spPr>
          <c:invertIfNegative val="0"/>
          <c:cat>
            <c:multiLvlStrRef>
              <c:f>Sheet1!$B$1:$S$2</c:f>
              <c:multiLvlStrCache>
                <c:ptCount val="18"/>
                <c:lvl>
                  <c:pt idx="0">
                    <c:v>Jan</c:v>
                  </c:pt>
                  <c:pt idx="1">
                    <c:v>Feb</c:v>
                  </c:pt>
                  <c:pt idx="2">
                    <c:v>Mar</c:v>
                  </c:pt>
                  <c:pt idx="3">
                    <c:v>Apr</c:v>
                  </c:pt>
                  <c:pt idx="4">
                    <c:v>May</c:v>
                  </c:pt>
                  <c:pt idx="5">
                    <c:v>June</c:v>
                  </c:pt>
                  <c:pt idx="6">
                    <c:v>July</c:v>
                  </c:pt>
                  <c:pt idx="7">
                    <c:v>Aug</c:v>
                  </c:pt>
                  <c:pt idx="8">
                    <c:v>Sep</c:v>
                  </c:pt>
                  <c:pt idx="9">
                    <c:v>Oct</c:v>
                  </c:pt>
                  <c:pt idx="10">
                    <c:v>Nov</c:v>
                  </c:pt>
                  <c:pt idx="11">
                    <c:v>Dec</c:v>
                  </c:pt>
                  <c:pt idx="12">
                    <c:v>Jan</c:v>
                  </c:pt>
                  <c:pt idx="13">
                    <c:v>Feb</c:v>
                  </c:pt>
                  <c:pt idx="14">
                    <c:v>Mar</c:v>
                  </c:pt>
                  <c:pt idx="15">
                    <c:v>Apr</c:v>
                  </c:pt>
                  <c:pt idx="16">
                    <c:v>May</c:v>
                  </c:pt>
                  <c:pt idx="17">
                    <c:v>Jun</c:v>
                  </c:pt>
                </c:lvl>
                <c:lvl>
                  <c:pt idx="0">
                    <c:v>Q1-2019</c:v>
                  </c:pt>
                  <c:pt idx="3">
                    <c:v>Q2-2019</c:v>
                  </c:pt>
                  <c:pt idx="6">
                    <c:v>Q3-2019</c:v>
                  </c:pt>
                  <c:pt idx="9">
                    <c:v>Q4-2019</c:v>
                  </c:pt>
                  <c:pt idx="12">
                    <c:v>Q1-2020</c:v>
                  </c:pt>
                  <c:pt idx="15">
                    <c:v>Q2-2020</c:v>
                  </c:pt>
                </c:lvl>
              </c:multiLvlStrCache>
            </c:multiLvlStrRef>
          </c:cat>
          <c:val>
            <c:numRef>
              <c:f>Sheet1!$B$5:$S$5</c:f>
              <c:numCache>
                <c:formatCode>General</c:formatCode>
                <c:ptCount val="18"/>
                <c:pt idx="0">
                  <c:v>0</c:v>
                </c:pt>
                <c:pt idx="1">
                  <c:v>0</c:v>
                </c:pt>
                <c:pt idx="2">
                  <c:v>0</c:v>
                </c:pt>
                <c:pt idx="3">
                  <c:v>0</c:v>
                </c:pt>
                <c:pt idx="4">
                  <c:v>0</c:v>
                </c:pt>
                <c:pt idx="5">
                  <c:v>0</c:v>
                </c:pt>
                <c:pt idx="6">
                  <c:v>4</c:v>
                </c:pt>
                <c:pt idx="7">
                  <c:v>10</c:v>
                </c:pt>
                <c:pt idx="8">
                  <c:v>2</c:v>
                </c:pt>
                <c:pt idx="9">
                  <c:v>2</c:v>
                </c:pt>
                <c:pt idx="10">
                  <c:v>3</c:v>
                </c:pt>
                <c:pt idx="11">
                  <c:v>2</c:v>
                </c:pt>
                <c:pt idx="12">
                  <c:v>0</c:v>
                </c:pt>
                <c:pt idx="13">
                  <c:v>1</c:v>
                </c:pt>
                <c:pt idx="14">
                  <c:v>3</c:v>
                </c:pt>
                <c:pt idx="15">
                  <c:v>0</c:v>
                </c:pt>
                <c:pt idx="16">
                  <c:v>0</c:v>
                </c:pt>
                <c:pt idx="17">
                  <c:v>0</c:v>
                </c:pt>
              </c:numCache>
            </c:numRef>
          </c:val>
          <c:extLst>
            <c:ext xmlns:c16="http://schemas.microsoft.com/office/drawing/2014/chart" uri="{C3380CC4-5D6E-409C-BE32-E72D297353CC}">
              <c16:uniqueId val="{00000002-6F76-4748-A50F-5CEB2F1B63D7}"/>
            </c:ext>
          </c:extLst>
        </c:ser>
        <c:ser>
          <c:idx val="4"/>
          <c:order val="4"/>
          <c:tx>
            <c:strRef>
              <c:f>Sheet1!$A$7</c:f>
              <c:strCache>
                <c:ptCount val="1"/>
                <c:pt idx="0">
                  <c:v>NDF after CPSO</c:v>
                </c:pt>
              </c:strCache>
            </c:strRef>
          </c:tx>
          <c:spPr>
            <a:solidFill>
              <a:srgbClr val="C00000"/>
            </a:solidFill>
            <a:ln>
              <a:noFill/>
            </a:ln>
            <a:effectLst/>
          </c:spPr>
          <c:invertIfNegative val="0"/>
          <c:cat>
            <c:multiLvlStrRef>
              <c:f>Sheet1!$B$1:$S$2</c:f>
              <c:multiLvlStrCache>
                <c:ptCount val="18"/>
                <c:lvl>
                  <c:pt idx="0">
                    <c:v>Jan</c:v>
                  </c:pt>
                  <c:pt idx="1">
                    <c:v>Feb</c:v>
                  </c:pt>
                  <c:pt idx="2">
                    <c:v>Mar</c:v>
                  </c:pt>
                  <c:pt idx="3">
                    <c:v>Apr</c:v>
                  </c:pt>
                  <c:pt idx="4">
                    <c:v>May</c:v>
                  </c:pt>
                  <c:pt idx="5">
                    <c:v>June</c:v>
                  </c:pt>
                  <c:pt idx="6">
                    <c:v>July</c:v>
                  </c:pt>
                  <c:pt idx="7">
                    <c:v>Aug</c:v>
                  </c:pt>
                  <c:pt idx="8">
                    <c:v>Sep</c:v>
                  </c:pt>
                  <c:pt idx="9">
                    <c:v>Oct</c:v>
                  </c:pt>
                  <c:pt idx="10">
                    <c:v>Nov</c:v>
                  </c:pt>
                  <c:pt idx="11">
                    <c:v>Dec</c:v>
                  </c:pt>
                  <c:pt idx="12">
                    <c:v>Jan</c:v>
                  </c:pt>
                  <c:pt idx="13">
                    <c:v>Feb</c:v>
                  </c:pt>
                  <c:pt idx="14">
                    <c:v>Mar</c:v>
                  </c:pt>
                  <c:pt idx="15">
                    <c:v>Apr</c:v>
                  </c:pt>
                  <c:pt idx="16">
                    <c:v>May</c:v>
                  </c:pt>
                  <c:pt idx="17">
                    <c:v>Jun</c:v>
                  </c:pt>
                </c:lvl>
                <c:lvl>
                  <c:pt idx="0">
                    <c:v>Q1-2019</c:v>
                  </c:pt>
                  <c:pt idx="3">
                    <c:v>Q2-2019</c:v>
                  </c:pt>
                  <c:pt idx="6">
                    <c:v>Q3-2019</c:v>
                  </c:pt>
                  <c:pt idx="9">
                    <c:v>Q4-2019</c:v>
                  </c:pt>
                  <c:pt idx="12">
                    <c:v>Q1-2020</c:v>
                  </c:pt>
                  <c:pt idx="15">
                    <c:v>Q2-2020</c:v>
                  </c:pt>
                </c:lvl>
              </c:multiLvlStrCache>
            </c:multiLvlStrRef>
          </c:cat>
          <c:val>
            <c:numRef>
              <c:f>Sheet1!$B$7:$S$7</c:f>
              <c:numCache>
                <c:formatCode>General</c:formatCode>
                <c:ptCount val="18"/>
                <c:pt idx="0">
                  <c:v>0</c:v>
                </c:pt>
                <c:pt idx="1">
                  <c:v>0</c:v>
                </c:pt>
                <c:pt idx="2">
                  <c:v>0</c:v>
                </c:pt>
                <c:pt idx="3">
                  <c:v>0</c:v>
                </c:pt>
                <c:pt idx="4">
                  <c:v>0</c:v>
                </c:pt>
                <c:pt idx="5">
                  <c:v>0</c:v>
                </c:pt>
                <c:pt idx="6">
                  <c:v>0</c:v>
                </c:pt>
                <c:pt idx="7">
                  <c:v>2</c:v>
                </c:pt>
                <c:pt idx="8">
                  <c:v>0</c:v>
                </c:pt>
                <c:pt idx="9">
                  <c:v>0</c:v>
                </c:pt>
                <c:pt idx="10">
                  <c:v>0</c:v>
                </c:pt>
                <c:pt idx="11">
                  <c:v>0</c:v>
                </c:pt>
                <c:pt idx="12">
                  <c:v>0</c:v>
                </c:pt>
                <c:pt idx="13">
                  <c:v>1</c:v>
                </c:pt>
                <c:pt idx="14">
                  <c:v>2</c:v>
                </c:pt>
                <c:pt idx="15">
                  <c:v>0</c:v>
                </c:pt>
                <c:pt idx="16">
                  <c:v>1</c:v>
                </c:pt>
                <c:pt idx="17">
                  <c:v>0</c:v>
                </c:pt>
              </c:numCache>
            </c:numRef>
          </c:val>
          <c:extLst>
            <c:ext xmlns:c16="http://schemas.microsoft.com/office/drawing/2014/chart" uri="{C3380CC4-5D6E-409C-BE32-E72D297353CC}">
              <c16:uniqueId val="{00000004-6F76-4748-A50F-5CEB2F1B63D7}"/>
            </c:ext>
          </c:extLst>
        </c:ser>
        <c:ser>
          <c:idx val="5"/>
          <c:order val="5"/>
          <c:tx>
            <c:strRef>
              <c:f>Sheet1!$A$8</c:f>
              <c:strCache>
                <c:ptCount val="1"/>
                <c:pt idx="0">
                  <c:v>Caused by Customer "B"</c:v>
                </c:pt>
              </c:strCache>
            </c:strRef>
          </c:tx>
          <c:spPr>
            <a:solidFill>
              <a:srgbClr val="7030A0"/>
            </a:solidFill>
            <a:ln>
              <a:noFill/>
            </a:ln>
            <a:effectLst/>
          </c:spPr>
          <c:invertIfNegative val="0"/>
          <c:cat>
            <c:multiLvlStrRef>
              <c:f>Sheet1!$B$1:$S$2</c:f>
              <c:multiLvlStrCache>
                <c:ptCount val="18"/>
                <c:lvl>
                  <c:pt idx="0">
                    <c:v>Jan</c:v>
                  </c:pt>
                  <c:pt idx="1">
                    <c:v>Feb</c:v>
                  </c:pt>
                  <c:pt idx="2">
                    <c:v>Mar</c:v>
                  </c:pt>
                  <c:pt idx="3">
                    <c:v>Apr</c:v>
                  </c:pt>
                  <c:pt idx="4">
                    <c:v>May</c:v>
                  </c:pt>
                  <c:pt idx="5">
                    <c:v>June</c:v>
                  </c:pt>
                  <c:pt idx="6">
                    <c:v>July</c:v>
                  </c:pt>
                  <c:pt idx="7">
                    <c:v>Aug</c:v>
                  </c:pt>
                  <c:pt idx="8">
                    <c:v>Sep</c:v>
                  </c:pt>
                  <c:pt idx="9">
                    <c:v>Oct</c:v>
                  </c:pt>
                  <c:pt idx="10">
                    <c:v>Nov</c:v>
                  </c:pt>
                  <c:pt idx="11">
                    <c:v>Dec</c:v>
                  </c:pt>
                  <c:pt idx="12">
                    <c:v>Jan</c:v>
                  </c:pt>
                  <c:pt idx="13">
                    <c:v>Feb</c:v>
                  </c:pt>
                  <c:pt idx="14">
                    <c:v>Mar</c:v>
                  </c:pt>
                  <c:pt idx="15">
                    <c:v>Apr</c:v>
                  </c:pt>
                  <c:pt idx="16">
                    <c:v>May</c:v>
                  </c:pt>
                  <c:pt idx="17">
                    <c:v>Jun</c:v>
                  </c:pt>
                </c:lvl>
                <c:lvl>
                  <c:pt idx="0">
                    <c:v>Q1-2019</c:v>
                  </c:pt>
                  <c:pt idx="3">
                    <c:v>Q2-2019</c:v>
                  </c:pt>
                  <c:pt idx="6">
                    <c:v>Q3-2019</c:v>
                  </c:pt>
                  <c:pt idx="9">
                    <c:v>Q4-2019</c:v>
                  </c:pt>
                  <c:pt idx="12">
                    <c:v>Q1-2020</c:v>
                  </c:pt>
                  <c:pt idx="15">
                    <c:v>Q2-2020</c:v>
                  </c:pt>
                </c:lvl>
              </c:multiLvlStrCache>
            </c:multiLvlStrRef>
          </c:cat>
          <c:val>
            <c:numRef>
              <c:f>Sheet1!$B$8:$S$8</c:f>
              <c:numCache>
                <c:formatCode>General</c:formatCode>
                <c:ptCount val="18"/>
                <c:pt idx="0">
                  <c:v>0</c:v>
                </c:pt>
                <c:pt idx="1">
                  <c:v>0</c:v>
                </c:pt>
                <c:pt idx="2">
                  <c:v>0</c:v>
                </c:pt>
                <c:pt idx="3">
                  <c:v>0</c:v>
                </c:pt>
                <c:pt idx="4">
                  <c:v>0</c:v>
                </c:pt>
                <c:pt idx="5">
                  <c:v>0</c:v>
                </c:pt>
                <c:pt idx="6">
                  <c:v>0</c:v>
                </c:pt>
                <c:pt idx="7">
                  <c:v>0</c:v>
                </c:pt>
                <c:pt idx="8">
                  <c:v>0</c:v>
                </c:pt>
                <c:pt idx="9">
                  <c:v>0</c:v>
                </c:pt>
                <c:pt idx="10">
                  <c:v>0</c:v>
                </c:pt>
                <c:pt idx="11">
                  <c:v>2</c:v>
                </c:pt>
                <c:pt idx="12">
                  <c:v>0</c:v>
                </c:pt>
                <c:pt idx="13">
                  <c:v>3</c:v>
                </c:pt>
                <c:pt idx="14">
                  <c:v>0</c:v>
                </c:pt>
                <c:pt idx="15">
                  <c:v>0</c:v>
                </c:pt>
                <c:pt idx="16">
                  <c:v>0</c:v>
                </c:pt>
                <c:pt idx="17">
                  <c:v>0</c:v>
                </c:pt>
              </c:numCache>
            </c:numRef>
          </c:val>
          <c:extLst>
            <c:ext xmlns:c16="http://schemas.microsoft.com/office/drawing/2014/chart" uri="{C3380CC4-5D6E-409C-BE32-E72D297353CC}">
              <c16:uniqueId val="{00000000-8678-478C-8CB1-09FEF6D72E06}"/>
            </c:ext>
          </c:extLst>
        </c:ser>
        <c:dLbls>
          <c:showLegendKey val="0"/>
          <c:showVal val="0"/>
          <c:showCatName val="0"/>
          <c:showSerName val="0"/>
          <c:showPercent val="0"/>
          <c:showBubbleSize val="0"/>
        </c:dLbls>
        <c:gapWidth val="372"/>
        <c:overlap val="100"/>
        <c:axId val="633203744"/>
        <c:axId val="633497184"/>
        <c:extLst>
          <c:ext xmlns:c15="http://schemas.microsoft.com/office/drawing/2012/chart" uri="{02D57815-91ED-43cb-92C2-25804820EDAC}">
            <c15:filteredBarSeries>
              <c15:ser>
                <c:idx val="3"/>
                <c:order val="3"/>
                <c:tx>
                  <c:strRef>
                    <c:extLst>
                      <c:ext uri="{02D57815-91ED-43cb-92C2-25804820EDAC}">
                        <c15:formulaRef>
                          <c15:sqref>Sheet1!$A$6</c15:sqref>
                        </c15:formulaRef>
                      </c:ext>
                    </c:extLst>
                    <c:strCache>
                      <c:ptCount val="1"/>
                      <c:pt idx="0">
                        <c:v>Under Investigate by CPSO</c:v>
                      </c:pt>
                    </c:strCache>
                  </c:strRef>
                </c:tx>
                <c:spPr>
                  <a:solidFill>
                    <a:schemeClr val="bg1">
                      <a:lumMod val="65000"/>
                    </a:schemeClr>
                  </a:solidFill>
                  <a:ln>
                    <a:noFill/>
                  </a:ln>
                  <a:effectLst/>
                </c:spPr>
                <c:invertIfNegative val="0"/>
                <c:cat>
                  <c:multiLvlStrRef>
                    <c:extLst>
                      <c:ext uri="{02D57815-91ED-43cb-92C2-25804820EDAC}">
                        <c15:formulaRef>
                          <c15:sqref>Sheet1!$B$1:$S$2</c15:sqref>
                        </c15:formulaRef>
                      </c:ext>
                    </c:extLst>
                    <c:multiLvlStrCache>
                      <c:ptCount val="18"/>
                      <c:lvl>
                        <c:pt idx="0">
                          <c:v>Jan</c:v>
                        </c:pt>
                        <c:pt idx="1">
                          <c:v>Feb</c:v>
                        </c:pt>
                        <c:pt idx="2">
                          <c:v>Mar</c:v>
                        </c:pt>
                        <c:pt idx="3">
                          <c:v>Apr</c:v>
                        </c:pt>
                        <c:pt idx="4">
                          <c:v>May</c:v>
                        </c:pt>
                        <c:pt idx="5">
                          <c:v>June</c:v>
                        </c:pt>
                        <c:pt idx="6">
                          <c:v>July</c:v>
                        </c:pt>
                        <c:pt idx="7">
                          <c:v>Aug</c:v>
                        </c:pt>
                        <c:pt idx="8">
                          <c:v>Sep</c:v>
                        </c:pt>
                        <c:pt idx="9">
                          <c:v>Oct</c:v>
                        </c:pt>
                        <c:pt idx="10">
                          <c:v>Nov</c:v>
                        </c:pt>
                        <c:pt idx="11">
                          <c:v>Dec</c:v>
                        </c:pt>
                        <c:pt idx="12">
                          <c:v>Jan</c:v>
                        </c:pt>
                        <c:pt idx="13">
                          <c:v>Feb</c:v>
                        </c:pt>
                        <c:pt idx="14">
                          <c:v>Mar</c:v>
                        </c:pt>
                        <c:pt idx="15">
                          <c:v>Apr</c:v>
                        </c:pt>
                        <c:pt idx="16">
                          <c:v>May</c:v>
                        </c:pt>
                        <c:pt idx="17">
                          <c:v>Jun</c:v>
                        </c:pt>
                      </c:lvl>
                      <c:lvl>
                        <c:pt idx="0">
                          <c:v>Q1-2019</c:v>
                        </c:pt>
                        <c:pt idx="3">
                          <c:v>Q2-2019</c:v>
                        </c:pt>
                        <c:pt idx="6">
                          <c:v>Q3-2019</c:v>
                        </c:pt>
                        <c:pt idx="9">
                          <c:v>Q4-2019</c:v>
                        </c:pt>
                        <c:pt idx="12">
                          <c:v>Q1-2020</c:v>
                        </c:pt>
                        <c:pt idx="15">
                          <c:v>Q2-2020</c:v>
                        </c:pt>
                      </c:lvl>
                    </c:multiLvlStrCache>
                  </c:multiLvlStrRef>
                </c:cat>
                <c:val>
                  <c:numRef>
                    <c:extLst>
                      <c:ext uri="{02D57815-91ED-43cb-92C2-25804820EDAC}">
                        <c15:formulaRef>
                          <c15:sqref>Sheet1!$B$6:$S$6</c15:sqref>
                        </c15:formulaRef>
                      </c:ext>
                    </c:extLst>
                    <c:numCache>
                      <c:formatCode>General</c:formatCode>
                      <c:ptCount val="1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numCache>
                  </c:numRef>
                </c:val>
                <c:extLst>
                  <c:ext xmlns:c16="http://schemas.microsoft.com/office/drawing/2014/chart" uri="{C3380CC4-5D6E-409C-BE32-E72D297353CC}">
                    <c16:uniqueId val="{00000003-6F76-4748-A50F-5CEB2F1B63D7}"/>
                  </c:ext>
                </c:extLst>
              </c15:ser>
            </c15:filteredBarSeries>
          </c:ext>
        </c:extLst>
      </c:barChart>
      <c:catAx>
        <c:axId val="517588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25656080"/>
        <c:crosses val="autoZero"/>
        <c:auto val="1"/>
        <c:lblAlgn val="ctr"/>
        <c:lblOffset val="100"/>
        <c:noMultiLvlLbl val="0"/>
      </c:catAx>
      <c:valAx>
        <c:axId val="625656080"/>
        <c:scaling>
          <c:orientation val="minMax"/>
          <c:max val="15"/>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17588896"/>
        <c:crosses val="autoZero"/>
        <c:crossBetween val="between"/>
        <c:majorUnit val="5"/>
      </c:valAx>
      <c:valAx>
        <c:axId val="633497184"/>
        <c:scaling>
          <c:orientation val="minMax"/>
        </c:scaling>
        <c:delete val="1"/>
        <c:axPos val="r"/>
        <c:numFmt formatCode="General" sourceLinked="1"/>
        <c:majorTickMark val="out"/>
        <c:minorTickMark val="none"/>
        <c:tickLblPos val="nextTo"/>
        <c:crossAx val="633203744"/>
        <c:crosses val="max"/>
        <c:crossBetween val="between"/>
      </c:valAx>
      <c:catAx>
        <c:axId val="633203744"/>
        <c:scaling>
          <c:orientation val="minMax"/>
        </c:scaling>
        <c:delete val="1"/>
        <c:axPos val="b"/>
        <c:numFmt formatCode="General" sourceLinked="1"/>
        <c:majorTickMark val="out"/>
        <c:minorTickMark val="none"/>
        <c:tickLblPos val="nextTo"/>
        <c:crossAx val="633497184"/>
        <c:crosses val="autoZero"/>
        <c:auto val="1"/>
        <c:lblAlgn val="ctr"/>
        <c:lblOffset val="100"/>
        <c:noMultiLvlLbl val="0"/>
      </c:catAx>
      <c:spPr>
        <a:noFill/>
        <a:ln>
          <a:noFill/>
        </a:ln>
        <a:effectLst/>
      </c:spPr>
    </c:plotArea>
    <c:legend>
      <c:legendPos val="b"/>
      <c:legendEntry>
        <c:idx val="2"/>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4.4193019355244216E-2"/>
          <c:y val="0.8880056756452589"/>
          <c:w val="0.94058526620823968"/>
          <c:h val="8.200934307176238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solidFill>
                <a:latin typeface="Arial" panose="020B0604020202020204" pitchFamily="34" charset="0"/>
                <a:ea typeface="+mn-ea"/>
                <a:cs typeface="Arial" panose="020B0604020202020204" pitchFamily="34" charset="0"/>
              </a:defRPr>
            </a:pPr>
            <a:r>
              <a:rPr lang="en-US" sz="1200" b="0" dirty="0">
                <a:solidFill>
                  <a:schemeClr val="tx1"/>
                </a:solidFill>
                <a:latin typeface="Arial" panose="020B0604020202020204" pitchFamily="34" charset="0"/>
                <a:cs typeface="Arial" panose="020B0604020202020204" pitchFamily="34" charset="0"/>
              </a:rPr>
              <a:t>Venture</a:t>
            </a:r>
            <a:r>
              <a:rPr lang="en-US" sz="1200" b="0" baseline="0" dirty="0">
                <a:solidFill>
                  <a:schemeClr val="tx1"/>
                </a:solidFill>
                <a:latin typeface="Arial" panose="020B0604020202020204" pitchFamily="34" charset="0"/>
                <a:cs typeface="Arial" panose="020B0604020202020204" pitchFamily="34" charset="0"/>
              </a:rPr>
              <a:t> (GES) / FLEX RMA </a:t>
            </a:r>
            <a:r>
              <a:rPr lang="en-US" sz="1200" b="0" i="0" u="none" strike="noStrike" baseline="0" dirty="0">
                <a:solidFill>
                  <a:schemeClr val="tx1"/>
                </a:solidFill>
                <a:effectLst/>
                <a:latin typeface="Arial" panose="020B0604020202020204" pitchFamily="34" charset="0"/>
                <a:cs typeface="Arial" panose="020B0604020202020204" pitchFamily="34" charset="0"/>
              </a:rPr>
              <a:t>PCBA FAILURE RATE AGAINST INSTRUMENT BUILD</a:t>
            </a:r>
            <a:endParaRPr lang="en-SG" sz="1200" b="0" dirty="0">
              <a:solidFill>
                <a:schemeClr val="tx1"/>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Sheet2!$B$16</c:f>
              <c:strCache>
                <c:ptCount val="1"/>
                <c:pt idx="0">
                  <c:v>Venture/GES Reject rate</c:v>
                </c:pt>
              </c:strCache>
            </c:strRef>
          </c:tx>
          <c:spPr>
            <a:ln w="28575" cap="rnd">
              <a:solidFill>
                <a:schemeClr val="accent1"/>
              </a:solidFill>
              <a:round/>
            </a:ln>
            <a:effectLst/>
          </c:spPr>
          <c:marker>
            <c:symbol val="none"/>
          </c:marker>
          <c:trendline>
            <c:spPr>
              <a:ln w="28575" cap="rnd">
                <a:solidFill>
                  <a:schemeClr val="accent1"/>
                </a:solidFill>
                <a:prstDash val="sysDash"/>
              </a:ln>
              <a:effectLst/>
            </c:spPr>
            <c:trendlineType val="linear"/>
            <c:dispRSqr val="0"/>
            <c:dispEq val="0"/>
          </c:trendline>
          <c:cat>
            <c:numRef>
              <c:f>Sheet2!$C$15:$X$15</c:f>
              <c:numCache>
                <c:formatCode>mmm\-yy</c:formatCode>
                <c:ptCount val="22"/>
                <c:pt idx="0">
                  <c:v>43344</c:v>
                </c:pt>
                <c:pt idx="1">
                  <c:v>43374</c:v>
                </c:pt>
                <c:pt idx="2">
                  <c:v>43405</c:v>
                </c:pt>
                <c:pt idx="3">
                  <c:v>43435</c:v>
                </c:pt>
                <c:pt idx="4">
                  <c:v>43466</c:v>
                </c:pt>
                <c:pt idx="5">
                  <c:v>43497</c:v>
                </c:pt>
                <c:pt idx="6">
                  <c:v>43525</c:v>
                </c:pt>
                <c:pt idx="7">
                  <c:v>43556</c:v>
                </c:pt>
                <c:pt idx="8">
                  <c:v>43586</c:v>
                </c:pt>
                <c:pt idx="9">
                  <c:v>43617</c:v>
                </c:pt>
                <c:pt idx="10">
                  <c:v>43647</c:v>
                </c:pt>
                <c:pt idx="11">
                  <c:v>43678</c:v>
                </c:pt>
                <c:pt idx="12">
                  <c:v>43709</c:v>
                </c:pt>
                <c:pt idx="13">
                  <c:v>43739</c:v>
                </c:pt>
                <c:pt idx="14">
                  <c:v>43770</c:v>
                </c:pt>
                <c:pt idx="15">
                  <c:v>43800</c:v>
                </c:pt>
                <c:pt idx="16">
                  <c:v>43831</c:v>
                </c:pt>
                <c:pt idx="17">
                  <c:v>43862</c:v>
                </c:pt>
                <c:pt idx="18">
                  <c:v>43891</c:v>
                </c:pt>
                <c:pt idx="19">
                  <c:v>43922</c:v>
                </c:pt>
                <c:pt idx="20">
                  <c:v>43952</c:v>
                </c:pt>
                <c:pt idx="21">
                  <c:v>43983</c:v>
                </c:pt>
              </c:numCache>
            </c:numRef>
          </c:cat>
          <c:val>
            <c:numRef>
              <c:f>Sheet2!$C$16:$X$16</c:f>
              <c:numCache>
                <c:formatCode>0.00%</c:formatCode>
                <c:ptCount val="22"/>
                <c:pt idx="0">
                  <c:v>5.2316890881913304E-3</c:v>
                </c:pt>
                <c:pt idx="1">
                  <c:v>4.9291435613062198E-3</c:v>
                </c:pt>
                <c:pt idx="2">
                  <c:v>2.0891364902507E-3</c:v>
                </c:pt>
                <c:pt idx="3" formatCode="0%">
                  <c:v>0</c:v>
                </c:pt>
                <c:pt idx="4">
                  <c:v>1.8951358180669599E-3</c:v>
                </c:pt>
                <c:pt idx="5">
                  <c:v>3.8400000000000001E-3</c:v>
                </c:pt>
                <c:pt idx="6">
                  <c:v>1.7825311942959001E-3</c:v>
                </c:pt>
                <c:pt idx="7">
                  <c:v>2.2686025408348502E-3</c:v>
                </c:pt>
                <c:pt idx="8" formatCode="0%">
                  <c:v>0</c:v>
                </c:pt>
                <c:pt idx="9">
                  <c:v>8.3402835696413696E-4</c:v>
                </c:pt>
                <c:pt idx="10">
                  <c:v>4.7000000000000002E-3</c:v>
                </c:pt>
                <c:pt idx="11">
                  <c:v>1E-3</c:v>
                </c:pt>
                <c:pt idx="12">
                  <c:v>1.2999999999999999E-3</c:v>
                </c:pt>
                <c:pt idx="13">
                  <c:v>1.5E-3</c:v>
                </c:pt>
                <c:pt idx="14">
                  <c:v>1.1999999999999999E-3</c:v>
                </c:pt>
                <c:pt idx="15">
                  <c:v>8.0000000000000004E-4</c:v>
                </c:pt>
                <c:pt idx="16">
                  <c:v>1.5E-3</c:v>
                </c:pt>
                <c:pt idx="17">
                  <c:v>2E-3</c:v>
                </c:pt>
                <c:pt idx="18">
                  <c:v>5.0000000000000001E-4</c:v>
                </c:pt>
                <c:pt idx="19">
                  <c:v>0</c:v>
                </c:pt>
                <c:pt idx="20">
                  <c:v>0</c:v>
                </c:pt>
                <c:pt idx="21">
                  <c:v>0</c:v>
                </c:pt>
              </c:numCache>
            </c:numRef>
          </c:val>
          <c:smooth val="0"/>
          <c:extLst>
            <c:ext xmlns:c16="http://schemas.microsoft.com/office/drawing/2014/chart" uri="{C3380CC4-5D6E-409C-BE32-E72D297353CC}">
              <c16:uniqueId val="{00000000-F6F3-496E-9394-1AAE5A7D339B}"/>
            </c:ext>
          </c:extLst>
        </c:ser>
        <c:ser>
          <c:idx val="1"/>
          <c:order val="1"/>
          <c:tx>
            <c:strRef>
              <c:f>Sheet2!$B$17</c:f>
              <c:strCache>
                <c:ptCount val="1"/>
                <c:pt idx="0">
                  <c:v>FLEX Reject rate</c:v>
                </c:pt>
              </c:strCache>
            </c:strRef>
          </c:tx>
          <c:spPr>
            <a:ln w="28575" cap="rnd">
              <a:solidFill>
                <a:schemeClr val="accent2"/>
              </a:solidFill>
              <a:round/>
            </a:ln>
            <a:effectLst/>
          </c:spPr>
          <c:marker>
            <c:symbol val="none"/>
          </c:marker>
          <c:trendline>
            <c:spPr>
              <a:ln w="28575" cap="rnd">
                <a:solidFill>
                  <a:schemeClr val="accent2"/>
                </a:solidFill>
                <a:prstDash val="sysDash"/>
              </a:ln>
              <a:effectLst/>
            </c:spPr>
            <c:trendlineType val="linear"/>
            <c:dispRSqr val="0"/>
            <c:dispEq val="0"/>
          </c:trendline>
          <c:cat>
            <c:numRef>
              <c:f>Sheet2!$C$15:$X$15</c:f>
              <c:numCache>
                <c:formatCode>mmm\-yy</c:formatCode>
                <c:ptCount val="22"/>
                <c:pt idx="0">
                  <c:v>43344</c:v>
                </c:pt>
                <c:pt idx="1">
                  <c:v>43374</c:v>
                </c:pt>
                <c:pt idx="2">
                  <c:v>43405</c:v>
                </c:pt>
                <c:pt idx="3">
                  <c:v>43435</c:v>
                </c:pt>
                <c:pt idx="4">
                  <c:v>43466</c:v>
                </c:pt>
                <c:pt idx="5">
                  <c:v>43497</c:v>
                </c:pt>
                <c:pt idx="6">
                  <c:v>43525</c:v>
                </c:pt>
                <c:pt idx="7">
                  <c:v>43556</c:v>
                </c:pt>
                <c:pt idx="8">
                  <c:v>43586</c:v>
                </c:pt>
                <c:pt idx="9">
                  <c:v>43617</c:v>
                </c:pt>
                <c:pt idx="10">
                  <c:v>43647</c:v>
                </c:pt>
                <c:pt idx="11">
                  <c:v>43678</c:v>
                </c:pt>
                <c:pt idx="12">
                  <c:v>43709</c:v>
                </c:pt>
                <c:pt idx="13">
                  <c:v>43739</c:v>
                </c:pt>
                <c:pt idx="14">
                  <c:v>43770</c:v>
                </c:pt>
                <c:pt idx="15">
                  <c:v>43800</c:v>
                </c:pt>
                <c:pt idx="16">
                  <c:v>43831</c:v>
                </c:pt>
                <c:pt idx="17">
                  <c:v>43862</c:v>
                </c:pt>
                <c:pt idx="18">
                  <c:v>43891</c:v>
                </c:pt>
                <c:pt idx="19">
                  <c:v>43922</c:v>
                </c:pt>
                <c:pt idx="20">
                  <c:v>43952</c:v>
                </c:pt>
                <c:pt idx="21">
                  <c:v>43983</c:v>
                </c:pt>
              </c:numCache>
            </c:numRef>
          </c:cat>
          <c:val>
            <c:numRef>
              <c:f>Sheet2!$C$17:$X$17</c:f>
              <c:numCache>
                <c:formatCode>General</c:formatCode>
                <c:ptCount val="22"/>
                <c:pt idx="4" formatCode="0.00%">
                  <c:v>2.6420079260237781E-3</c:v>
                </c:pt>
                <c:pt idx="5" formatCode="0.00%">
                  <c:v>3.7209302325581397E-3</c:v>
                </c:pt>
                <c:pt idx="6" formatCode="0.00%">
                  <c:v>8.7500000000000008E-3</c:v>
                </c:pt>
                <c:pt idx="7" formatCode="0.00%">
                  <c:v>5.3583389149363695E-3</c:v>
                </c:pt>
                <c:pt idx="8" formatCode="0.00%">
                  <c:v>1.0405827263267431E-3</c:v>
                </c:pt>
                <c:pt idx="9" formatCode="0.00%">
                  <c:v>4.7619047619047623E-3</c:v>
                </c:pt>
                <c:pt idx="10" formatCode="0.00%">
                  <c:v>1.6077170418006431E-3</c:v>
                </c:pt>
                <c:pt idx="11" formatCode="0.00%">
                  <c:v>3.2000000000000002E-3</c:v>
                </c:pt>
                <c:pt idx="12" formatCode="0.00%">
                  <c:v>1.0952902519167579E-3</c:v>
                </c:pt>
                <c:pt idx="13" formatCode="0.00%">
                  <c:v>8.9999999999999998E-4</c:v>
                </c:pt>
                <c:pt idx="14" formatCode="0.00%">
                  <c:v>0</c:v>
                </c:pt>
                <c:pt idx="15" formatCode="0.00%">
                  <c:v>3.2000000000000002E-3</c:v>
                </c:pt>
                <c:pt idx="16" formatCode="0.00%">
                  <c:v>0</c:v>
                </c:pt>
                <c:pt idx="17" formatCode="0.00%">
                  <c:v>1.1000000000000001E-3</c:v>
                </c:pt>
                <c:pt idx="18" formatCode="0.00%">
                  <c:v>0</c:v>
                </c:pt>
                <c:pt idx="19" formatCode="0.00%">
                  <c:v>0</c:v>
                </c:pt>
                <c:pt idx="20" formatCode="0.00%">
                  <c:v>0</c:v>
                </c:pt>
                <c:pt idx="21" formatCode="0.00%">
                  <c:v>0</c:v>
                </c:pt>
              </c:numCache>
            </c:numRef>
          </c:val>
          <c:smooth val="0"/>
          <c:extLst>
            <c:ext xmlns:c16="http://schemas.microsoft.com/office/drawing/2014/chart" uri="{C3380CC4-5D6E-409C-BE32-E72D297353CC}">
              <c16:uniqueId val="{00000001-F6F3-496E-9394-1AAE5A7D339B}"/>
            </c:ext>
          </c:extLst>
        </c:ser>
        <c:dLbls>
          <c:showLegendKey val="0"/>
          <c:showVal val="0"/>
          <c:showCatName val="0"/>
          <c:showSerName val="0"/>
          <c:showPercent val="0"/>
          <c:showBubbleSize val="0"/>
        </c:dLbls>
        <c:smooth val="0"/>
        <c:axId val="1522323536"/>
        <c:axId val="1275979152"/>
      </c:lineChart>
      <c:dateAx>
        <c:axId val="152232353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75979152"/>
        <c:crosses val="autoZero"/>
        <c:auto val="1"/>
        <c:lblOffset val="100"/>
        <c:baseTimeUnit val="months"/>
      </c:dateAx>
      <c:valAx>
        <c:axId val="1275979152"/>
        <c:scaling>
          <c:orientation val="minMax"/>
          <c:max val="1.0000000000000002E-2"/>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522323536"/>
        <c:crosses val="autoZero"/>
        <c:crossBetween val="between"/>
      </c:valAx>
      <c:spPr>
        <a:noFill/>
        <a:ln>
          <a:noFill/>
        </a:ln>
        <a:effectLst/>
      </c:spPr>
    </c:plotArea>
    <c:legend>
      <c:legendPos val="b"/>
      <c:layout>
        <c:manualLayout>
          <c:xMode val="edge"/>
          <c:yMode val="edge"/>
          <c:x val="6.0627576721052595E-2"/>
          <c:y val="0.8820160036258532"/>
          <c:w val="0.92279875490853136"/>
          <c:h val="8.70375341598989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6581459926204872E-2"/>
          <c:y val="1.5501041566493862E-2"/>
          <c:w val="0.84640571518348273"/>
          <c:h val="0.82825786136780721"/>
        </c:manualLayout>
      </c:layout>
      <c:barChart>
        <c:barDir val="col"/>
        <c:grouping val="clustered"/>
        <c:varyColors val="0"/>
        <c:ser>
          <c:idx val="0"/>
          <c:order val="0"/>
          <c:tx>
            <c:strRef>
              <c:f>'[Working files for Charts.xlsx]EQM '!$A$43</c:f>
              <c:strCache>
                <c:ptCount val="1"/>
                <c:pt idx="0">
                  <c:v>Revenue (,000K USD)</c:v>
                </c:pt>
              </c:strCache>
            </c:strRef>
          </c:tx>
          <c:spPr>
            <a:solidFill>
              <a:schemeClr val="accent1"/>
            </a:solidFill>
            <a:ln>
              <a:noFill/>
            </a:ln>
            <a:effectLst/>
          </c:spPr>
          <c:invertIfNegative val="0"/>
          <c:dPt>
            <c:idx val="5"/>
            <c:invertIfNegative val="0"/>
            <c:bubble3D val="0"/>
            <c:extLst>
              <c:ext xmlns:c16="http://schemas.microsoft.com/office/drawing/2014/chart" uri="{C3380CC4-5D6E-409C-BE32-E72D297353CC}">
                <c16:uniqueId val="{00000000-DD33-40FA-AE5A-7D6C50D03FB5}"/>
              </c:ext>
            </c:extLst>
          </c:dPt>
          <c:dLbls>
            <c:dLbl>
              <c:idx val="0"/>
              <c:layout>
                <c:manualLayout>
                  <c:x val="-2.63042464869156E-17"/>
                  <c:y val="0.2735321791910536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D33-40FA-AE5A-7D6C50D03FB5}"/>
                </c:ext>
              </c:extLst>
            </c:dLbl>
            <c:dLbl>
              <c:idx val="1"/>
              <c:layout>
                <c:manualLayout>
                  <c:x val="-4.2867567302837606E-3"/>
                  <c:y val="0.146562214872776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D33-40FA-AE5A-7D6C50D03FB5}"/>
                </c:ext>
              </c:extLst>
            </c:dLbl>
            <c:dLbl>
              <c:idx val="2"/>
              <c:layout>
                <c:manualLayout>
                  <c:x val="0"/>
                  <c:y val="0.2853874075362172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D33-40FA-AE5A-7D6C50D03FB5}"/>
                </c:ext>
              </c:extLst>
            </c:dLbl>
            <c:dLbl>
              <c:idx val="3"/>
              <c:layout>
                <c:manualLayout>
                  <c:x val="-2.8695873115435252E-3"/>
                  <c:y val="0.400502143509330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D33-40FA-AE5A-7D6C50D03FB5}"/>
                </c:ext>
              </c:extLst>
            </c:dLbl>
            <c:dLbl>
              <c:idx val="4"/>
              <c:layout>
                <c:manualLayout>
                  <c:x val="1.4347936557717626E-3"/>
                  <c:y val="0.3362932342398347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D33-40FA-AE5A-7D6C50D03FB5}"/>
                </c:ext>
              </c:extLst>
            </c:dLbl>
            <c:dLbl>
              <c:idx val="5"/>
              <c:layout>
                <c:manualLayout>
                  <c:x val="0"/>
                  <c:y val="5.7692325164241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D33-40FA-AE5A-7D6C50D03FB5}"/>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'[Working files for Charts.xlsx]EQM '!$B$42:$F$42</c:f>
              <c:strCache>
                <c:ptCount val="5"/>
                <c:pt idx="0">
                  <c:v>2016</c:v>
                </c:pt>
                <c:pt idx="1">
                  <c:v>2017</c:v>
                </c:pt>
                <c:pt idx="2">
                  <c:v>2018</c:v>
                </c:pt>
                <c:pt idx="3">
                  <c:v>2019</c:v>
                </c:pt>
                <c:pt idx="4">
                  <c:v>2020(Projection)</c:v>
                </c:pt>
              </c:strCache>
            </c:strRef>
          </c:cat>
          <c:val>
            <c:numRef>
              <c:f>'[Working files for Charts.xlsx]EQM '!$B$43:$F$43</c:f>
              <c:numCache>
                <c:formatCode>General</c:formatCode>
                <c:ptCount val="5"/>
                <c:pt idx="0">
                  <c:v>4.41</c:v>
                </c:pt>
                <c:pt idx="1">
                  <c:v>3.99</c:v>
                </c:pt>
                <c:pt idx="2">
                  <c:v>4.3099999999999996</c:v>
                </c:pt>
                <c:pt idx="3">
                  <c:v>4.4400000000000004</c:v>
                </c:pt>
                <c:pt idx="4">
                  <c:v>3.42</c:v>
                </c:pt>
              </c:numCache>
            </c:numRef>
          </c:val>
          <c:extLst>
            <c:ext xmlns:c16="http://schemas.microsoft.com/office/drawing/2014/chart" uri="{C3380CC4-5D6E-409C-BE32-E72D297353CC}">
              <c16:uniqueId val="{00000006-DD33-40FA-AE5A-7D6C50D03FB5}"/>
            </c:ext>
          </c:extLst>
        </c:ser>
        <c:dLbls>
          <c:showLegendKey val="0"/>
          <c:showVal val="0"/>
          <c:showCatName val="0"/>
          <c:showSerName val="0"/>
          <c:showPercent val="0"/>
          <c:showBubbleSize val="0"/>
        </c:dLbls>
        <c:gapWidth val="269"/>
        <c:axId val="295901440"/>
        <c:axId val="83013760"/>
      </c:barChart>
      <c:lineChart>
        <c:grouping val="standard"/>
        <c:varyColors val="0"/>
        <c:ser>
          <c:idx val="3"/>
          <c:order val="1"/>
          <c:tx>
            <c:strRef>
              <c:f>'[Working files for Charts.xlsx]EQM '!$A$44</c:f>
              <c:strCache>
                <c:ptCount val="1"/>
                <c:pt idx="0">
                  <c:v>Year to Year Comparison (%)</c:v>
                </c:pt>
              </c:strCache>
            </c:strRef>
          </c:tx>
          <c:spPr>
            <a:ln w="38100" cap="rnd">
              <a:solidFill>
                <a:srgbClr val="FFC000"/>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3-B3B0-4503-99DE-7FC0FCDB3046}"/>
                </c:ext>
              </c:extLst>
            </c:dLbl>
            <c:dLbl>
              <c:idx val="1"/>
              <c:layout>
                <c:manualLayout>
                  <c:x val="2.1476847225884686E-2"/>
                  <c:y val="-3.992417550290314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D33-40FA-AE5A-7D6C50D03FB5}"/>
                </c:ext>
              </c:extLst>
            </c:dLbl>
            <c:dLbl>
              <c:idx val="2"/>
              <c:layout>
                <c:manualLayout>
                  <c:x val="2.0171254479964085E-2"/>
                  <c:y val="-1.20797874718336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3B0-4503-99DE-7FC0FCDB3046}"/>
                </c:ext>
              </c:extLst>
            </c:dLbl>
            <c:dLbl>
              <c:idx val="3"/>
              <c:layout>
                <c:manualLayout>
                  <c:x val="3.3618757466606912E-2"/>
                  <c:y val="1.50997343397920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3B0-4503-99DE-7FC0FCDB3046}"/>
                </c:ext>
              </c:extLst>
            </c:dLbl>
            <c:dLbl>
              <c:idx val="4"/>
              <c:layout>
                <c:manualLayout>
                  <c:x val="1.512844085997311E-2"/>
                  <c:y val="-3.01994686795852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3B0-4503-99DE-7FC0FCDB3046}"/>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'[Working files for Charts.xlsx]EQM '!$B$42:$F$42</c:f>
              <c:strCache>
                <c:ptCount val="5"/>
                <c:pt idx="0">
                  <c:v>2016</c:v>
                </c:pt>
                <c:pt idx="1">
                  <c:v>2017</c:v>
                </c:pt>
                <c:pt idx="2">
                  <c:v>2018</c:v>
                </c:pt>
                <c:pt idx="3">
                  <c:v>2019</c:v>
                </c:pt>
                <c:pt idx="4">
                  <c:v>2020(Projection)</c:v>
                </c:pt>
              </c:strCache>
            </c:strRef>
          </c:cat>
          <c:val>
            <c:numRef>
              <c:f>'[Working files for Charts.xlsx]EQM '!$B$44:$F$44</c:f>
              <c:numCache>
                <c:formatCode>0.00%</c:formatCode>
                <c:ptCount val="5"/>
                <c:pt idx="0">
                  <c:v>0</c:v>
                </c:pt>
                <c:pt idx="1">
                  <c:v>-9.5238095238095219E-2</c:v>
                </c:pt>
                <c:pt idx="2">
                  <c:v>8.0200501253132675E-2</c:v>
                </c:pt>
                <c:pt idx="3">
                  <c:v>3.0162412993039626E-2</c:v>
                </c:pt>
                <c:pt idx="4">
                  <c:v>-0.22972972972972983</c:v>
                </c:pt>
              </c:numCache>
            </c:numRef>
          </c:val>
          <c:smooth val="0"/>
          <c:extLst>
            <c:ext xmlns:c16="http://schemas.microsoft.com/office/drawing/2014/chart" uri="{C3380CC4-5D6E-409C-BE32-E72D297353CC}">
              <c16:uniqueId val="{00000008-DD33-40FA-AE5A-7D6C50D03FB5}"/>
            </c:ext>
          </c:extLst>
        </c:ser>
        <c:dLbls>
          <c:showLegendKey val="0"/>
          <c:showVal val="0"/>
          <c:showCatName val="0"/>
          <c:showSerName val="0"/>
          <c:showPercent val="0"/>
          <c:showBubbleSize val="0"/>
        </c:dLbls>
        <c:marker val="1"/>
        <c:smooth val="0"/>
        <c:axId val="951807231"/>
        <c:axId val="881295439"/>
      </c:lineChart>
      <c:valAx>
        <c:axId val="83013760"/>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no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95901440"/>
        <c:crosses val="autoZero"/>
        <c:crossBetween val="between"/>
        <c:majorUnit val="0.5"/>
      </c:valAx>
      <c:catAx>
        <c:axId val="29590144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tx1">
                    <a:lumMod val="65000"/>
                    <a:lumOff val="35000"/>
                  </a:schemeClr>
                </a:solidFill>
                <a:latin typeface="+mn-lt"/>
                <a:ea typeface="+mn-ea"/>
                <a:cs typeface="+mn-cs"/>
              </a:defRPr>
            </a:pPr>
            <a:endParaRPr lang="en-US"/>
          </a:p>
        </c:txPr>
        <c:crossAx val="83013760"/>
        <c:crosses val="autoZero"/>
        <c:auto val="1"/>
        <c:lblAlgn val="ctr"/>
        <c:lblOffset val="100"/>
        <c:noMultiLvlLbl val="0"/>
      </c:catAx>
      <c:valAx>
        <c:axId val="881295439"/>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951807231"/>
        <c:crosses val="max"/>
        <c:crossBetween val="between"/>
      </c:valAx>
      <c:catAx>
        <c:axId val="951807231"/>
        <c:scaling>
          <c:orientation val="minMax"/>
        </c:scaling>
        <c:delete val="1"/>
        <c:axPos val="b"/>
        <c:numFmt formatCode="General" sourceLinked="1"/>
        <c:majorTickMark val="out"/>
        <c:minorTickMark val="none"/>
        <c:tickLblPos val="nextTo"/>
        <c:crossAx val="881295439"/>
        <c:crosses val="autoZero"/>
        <c:auto val="1"/>
        <c:lblAlgn val="ctr"/>
        <c:lblOffset val="100"/>
        <c:noMultiLvlLbl val="0"/>
      </c:catAx>
      <c:spPr>
        <a:noFill/>
        <a:ln>
          <a:noFill/>
        </a:ln>
        <a:effectLst/>
      </c:spPr>
    </c:plotArea>
    <c:legend>
      <c:legendPos val="t"/>
      <c:layout>
        <c:manualLayout>
          <c:xMode val="edge"/>
          <c:yMode val="edge"/>
          <c:x val="0.34288034616254076"/>
          <c:y val="0.96277974933014265"/>
          <c:w val="0.5528630486129934"/>
          <c:h val="3.414287389341619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SG"/>
              <a:t>OTD</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4864519338557399E-2"/>
          <c:y val="0.12497659092278986"/>
          <c:w val="0.8625903612692013"/>
          <c:h val="0.64614468211843046"/>
        </c:manualLayout>
      </c:layout>
      <c:lineChart>
        <c:grouping val="standard"/>
        <c:varyColors val="0"/>
        <c:ser>
          <c:idx val="0"/>
          <c:order val="0"/>
          <c:tx>
            <c:strRef>
              <c:f>'[Working files for Charts.xlsx]OTD'!$A$2</c:f>
              <c:strCache>
                <c:ptCount val="1"/>
                <c:pt idx="0">
                  <c:v>Target</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cat>
            <c:strRef>
              <c:f>'[Working files for Charts.xlsx]OTD'!$B$1:$E$1</c:f>
              <c:strCache>
                <c:ptCount val="4"/>
                <c:pt idx="0">
                  <c:v>Q2-19</c:v>
                </c:pt>
                <c:pt idx="1">
                  <c:v>Q3-19</c:v>
                </c:pt>
                <c:pt idx="2">
                  <c:v>Q4-19</c:v>
                </c:pt>
                <c:pt idx="3">
                  <c:v>Q1-20</c:v>
                </c:pt>
              </c:strCache>
            </c:strRef>
          </c:cat>
          <c:val>
            <c:numRef>
              <c:f>'[Working files for Charts.xlsx]OTD'!$B$2:$E$2</c:f>
              <c:numCache>
                <c:formatCode>0%</c:formatCode>
                <c:ptCount val="4"/>
                <c:pt idx="0">
                  <c:v>1</c:v>
                </c:pt>
                <c:pt idx="1">
                  <c:v>1</c:v>
                </c:pt>
                <c:pt idx="2">
                  <c:v>1</c:v>
                </c:pt>
                <c:pt idx="3">
                  <c:v>1</c:v>
                </c:pt>
              </c:numCache>
            </c:numRef>
          </c:val>
          <c:smooth val="0"/>
          <c:extLst>
            <c:ext xmlns:c16="http://schemas.microsoft.com/office/drawing/2014/chart" uri="{C3380CC4-5D6E-409C-BE32-E72D297353CC}">
              <c16:uniqueId val="{00000000-ADDF-4B78-BAD3-5D86297E33A5}"/>
            </c:ext>
          </c:extLst>
        </c:ser>
        <c:ser>
          <c:idx val="1"/>
          <c:order val="1"/>
          <c:tx>
            <c:strRef>
              <c:f>'[Working files for Charts.xlsx]OTD'!$A$3</c:f>
              <c:strCache>
                <c:ptCount val="1"/>
                <c:pt idx="0">
                  <c:v>Instruments</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cat>
            <c:strRef>
              <c:f>'[Working files for Charts.xlsx]OTD'!$B$1:$E$1</c:f>
              <c:strCache>
                <c:ptCount val="4"/>
                <c:pt idx="0">
                  <c:v>Q2-19</c:v>
                </c:pt>
                <c:pt idx="1">
                  <c:v>Q3-19</c:v>
                </c:pt>
                <c:pt idx="2">
                  <c:v>Q4-19</c:v>
                </c:pt>
                <c:pt idx="3">
                  <c:v>Q1-20</c:v>
                </c:pt>
              </c:strCache>
            </c:strRef>
          </c:cat>
          <c:val>
            <c:numRef>
              <c:f>'[Working files for Charts.xlsx]OTD'!$B$3:$E$3</c:f>
              <c:numCache>
                <c:formatCode>0%</c:formatCode>
                <c:ptCount val="4"/>
                <c:pt idx="0">
                  <c:v>1</c:v>
                </c:pt>
                <c:pt idx="1">
                  <c:v>1</c:v>
                </c:pt>
                <c:pt idx="2">
                  <c:v>1</c:v>
                </c:pt>
                <c:pt idx="3">
                  <c:v>1</c:v>
                </c:pt>
              </c:numCache>
            </c:numRef>
          </c:val>
          <c:smooth val="0"/>
          <c:extLst>
            <c:ext xmlns:c16="http://schemas.microsoft.com/office/drawing/2014/chart" uri="{C3380CC4-5D6E-409C-BE32-E72D297353CC}">
              <c16:uniqueId val="{00000001-ADDF-4B78-BAD3-5D86297E33A5}"/>
            </c:ext>
          </c:extLst>
        </c:ser>
        <c:ser>
          <c:idx val="2"/>
          <c:order val="2"/>
          <c:tx>
            <c:strRef>
              <c:f>'[Working files for Charts.xlsx]OTD'!$A$4</c:f>
              <c:strCache>
                <c:ptCount val="1"/>
                <c:pt idx="0">
                  <c:v>Spares</c:v>
                </c:pt>
              </c:strCache>
            </c:strRef>
          </c:tx>
          <c:spPr>
            <a:ln w="50800" cap="rnd">
              <a:solidFill>
                <a:schemeClr val="accent3"/>
              </a:solidFill>
              <a:round/>
            </a:ln>
            <a:effectLst/>
          </c:spPr>
          <c:marker>
            <c:symbol val="triangle"/>
            <c:size val="6"/>
            <c:spPr>
              <a:solidFill>
                <a:schemeClr val="accent3"/>
              </a:solidFill>
              <a:ln w="9525">
                <a:solidFill>
                  <a:schemeClr val="accent3"/>
                </a:solidFill>
                <a:round/>
              </a:ln>
              <a:effectLst/>
            </c:spPr>
          </c:marker>
          <c:cat>
            <c:strRef>
              <c:f>'[Working files for Charts.xlsx]OTD'!$B$1:$E$1</c:f>
              <c:strCache>
                <c:ptCount val="4"/>
                <c:pt idx="0">
                  <c:v>Q2-19</c:v>
                </c:pt>
                <c:pt idx="1">
                  <c:v>Q3-19</c:v>
                </c:pt>
                <c:pt idx="2">
                  <c:v>Q4-19</c:v>
                </c:pt>
                <c:pt idx="3">
                  <c:v>Q1-20</c:v>
                </c:pt>
              </c:strCache>
            </c:strRef>
          </c:cat>
          <c:val>
            <c:numRef>
              <c:f>'[Working files for Charts.xlsx]OTD'!$B$4:$E$4</c:f>
              <c:numCache>
                <c:formatCode>0%</c:formatCode>
                <c:ptCount val="4"/>
                <c:pt idx="0">
                  <c:v>1</c:v>
                </c:pt>
                <c:pt idx="1">
                  <c:v>1</c:v>
                </c:pt>
                <c:pt idx="2">
                  <c:v>1</c:v>
                </c:pt>
                <c:pt idx="3">
                  <c:v>1</c:v>
                </c:pt>
              </c:numCache>
            </c:numRef>
          </c:val>
          <c:smooth val="0"/>
          <c:extLst>
            <c:ext xmlns:c16="http://schemas.microsoft.com/office/drawing/2014/chart" uri="{C3380CC4-5D6E-409C-BE32-E72D297353CC}">
              <c16:uniqueId val="{00000002-ADDF-4B78-BAD3-5D86297E33A5}"/>
            </c:ext>
          </c:extLst>
        </c:ser>
        <c:dLbls>
          <c:showLegendKey val="0"/>
          <c:showVal val="0"/>
          <c:showCatName val="0"/>
          <c:showSerName val="0"/>
          <c:showPercent val="0"/>
          <c:showBubbleSize val="0"/>
        </c:dLbls>
        <c:marker val="1"/>
        <c:smooth val="0"/>
        <c:axId val="870285440"/>
        <c:axId val="710027328"/>
      </c:lineChart>
      <c:catAx>
        <c:axId val="87028544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cap="all" spc="120" normalizeH="0" baseline="0">
                <a:solidFill>
                  <a:schemeClr val="tx1">
                    <a:lumMod val="65000"/>
                    <a:lumOff val="35000"/>
                  </a:schemeClr>
                </a:solidFill>
                <a:latin typeface="Arial" panose="020B0604020202020204" pitchFamily="34" charset="0"/>
                <a:ea typeface="+mn-ea"/>
                <a:cs typeface="+mn-cs"/>
              </a:defRPr>
            </a:pPr>
            <a:endParaRPr lang="en-US"/>
          </a:p>
        </c:txPr>
        <c:crossAx val="710027328"/>
        <c:crosses val="autoZero"/>
        <c:auto val="1"/>
        <c:lblAlgn val="ctr"/>
        <c:lblOffset val="100"/>
        <c:noMultiLvlLbl val="1"/>
      </c:catAx>
      <c:valAx>
        <c:axId val="710027328"/>
        <c:scaling>
          <c:orientation val="minMax"/>
          <c:max val="1"/>
          <c:min val="0.9"/>
        </c:scaling>
        <c:delete val="0"/>
        <c:axPos val="l"/>
        <c:majorGridlines>
          <c:spPr>
            <a:ln w="0" cap="flat" cmpd="sng" algn="ctr">
              <a:solidFill>
                <a:schemeClr val="bg1">
                  <a:lumMod val="75000"/>
                </a:schemeClr>
              </a:solidFill>
              <a:round/>
            </a:ln>
            <a:effectLst/>
          </c:spPr>
        </c:majorGridlines>
        <c:numFmt formatCode="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mn-cs"/>
              </a:defRPr>
            </a:pPr>
            <a:endParaRPr lang="en-US"/>
          </a:p>
        </c:txPr>
        <c:crossAx val="870285440"/>
        <c:crosses val="autoZero"/>
        <c:crossBetween val="between"/>
        <c:majorUnit val="2.0000000000000004E-2"/>
      </c:valAx>
      <c:spPr>
        <a:solidFill>
          <a:schemeClr val="bg1">
            <a:lumMod val="85000"/>
            <a:alpha val="99000"/>
          </a:schemeClr>
        </a:soli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png"/></Relationships>
</file>

<file path=ppt/drawings/drawing1.xml><?xml version="1.0" encoding="utf-8"?>
<c:userShapes xmlns:c="http://schemas.openxmlformats.org/drawingml/2006/chart">
  <cdr:relSizeAnchor xmlns:cdr="http://schemas.openxmlformats.org/drawingml/2006/chartDrawing">
    <cdr:from>
      <cdr:x>0.67925</cdr:x>
      <cdr:y>0.49716</cdr:y>
    </cdr:from>
    <cdr:to>
      <cdr:x>1</cdr:x>
      <cdr:y>0.64096</cdr:y>
    </cdr:to>
    <cdr:sp macro="" textlink="">
      <cdr:nvSpPr>
        <cdr:cNvPr id="2" name="Rectangular Callout 1"/>
        <cdr:cNvSpPr/>
      </cdr:nvSpPr>
      <cdr:spPr>
        <a:xfrm xmlns:a="http://schemas.openxmlformats.org/drawingml/2006/main">
          <a:off x="2207245" y="1182586"/>
          <a:ext cx="1042288" cy="342057"/>
        </a:xfrm>
        <a:prstGeom xmlns:a="http://schemas.openxmlformats.org/drawingml/2006/main" prst="wedgeRectCallout">
          <a:avLst>
            <a:gd name="adj1" fmla="val -20376"/>
            <a:gd name="adj2" fmla="val 90734"/>
          </a:avLst>
        </a:prstGeom>
        <a:solidFill xmlns:a="http://schemas.openxmlformats.org/drawingml/2006/main">
          <a:schemeClr val="bg1">
            <a:lumMod val="95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700" dirty="0">
              <a:solidFill>
                <a:sysClr val="windowText" lastClr="000000"/>
              </a:solidFill>
            </a:rPr>
            <a:t>Mar '19 - 210000368</a:t>
          </a:r>
          <a:r>
            <a:rPr lang="en-US" sz="700" baseline="0" dirty="0">
              <a:solidFill>
                <a:sysClr val="windowText" lastClr="000000"/>
              </a:solidFill>
            </a:rPr>
            <a:t> damage connector  96 pcs (0.61%)</a:t>
          </a:r>
          <a:endParaRPr lang="en-US" sz="700" dirty="0">
            <a:solidFill>
              <a:sysClr val="windowText" lastClr="000000"/>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6402B0B-6419-4503-9D4F-E70E1060D440}"/>
              </a:ext>
            </a:extLst>
          </p:cNvPr>
          <p:cNvSpPr>
            <a:spLocks noChangeArrowheads="1"/>
          </p:cNvSpPr>
          <p:nvPr/>
        </p:nvSpPr>
        <p:spPr bwMode="auto">
          <a:xfrm>
            <a:off x="6103545" y="9426943"/>
            <a:ext cx="648504" cy="454504"/>
          </a:xfrm>
          <a:prstGeom prst="rect">
            <a:avLst/>
          </a:prstGeom>
          <a:noFill/>
          <a:ln w="12700">
            <a:noFill/>
            <a:miter lim="800000"/>
            <a:headEnd/>
            <a:tailEnd/>
          </a:ln>
          <a:effectLst/>
        </p:spPr>
        <p:txBody>
          <a:bodyPr wrap="none" lIns="187747" tIns="87885" rIns="187747" bIns="87885" anchor="ctr">
            <a:spAutoFit/>
          </a:bodyPr>
          <a:lstStyle>
            <a:lvl1pPr defTabSz="1873250">
              <a:defRPr sz="1400" b="1">
                <a:solidFill>
                  <a:srgbClr val="000000"/>
                </a:solidFill>
                <a:latin typeface="Times New Roman" panose="02020603050405020304" pitchFamily="18" charset="0"/>
                <a:cs typeface="Arial" panose="020B0604020202020204" pitchFamily="34" charset="0"/>
              </a:defRPr>
            </a:lvl1pPr>
            <a:lvl2pPr marL="742950" indent="-285750" defTabSz="1873250">
              <a:defRPr sz="1400" b="1">
                <a:solidFill>
                  <a:srgbClr val="000000"/>
                </a:solidFill>
                <a:latin typeface="Times New Roman" panose="02020603050405020304" pitchFamily="18" charset="0"/>
                <a:cs typeface="Arial" panose="020B0604020202020204" pitchFamily="34" charset="0"/>
              </a:defRPr>
            </a:lvl2pPr>
            <a:lvl3pPr marL="1143000" indent="-228600" defTabSz="1873250">
              <a:defRPr sz="1400" b="1">
                <a:solidFill>
                  <a:srgbClr val="000000"/>
                </a:solidFill>
                <a:latin typeface="Times New Roman" panose="02020603050405020304" pitchFamily="18" charset="0"/>
                <a:cs typeface="Arial" panose="020B0604020202020204" pitchFamily="34" charset="0"/>
              </a:defRPr>
            </a:lvl3pPr>
            <a:lvl4pPr marL="1600200" indent="-228600" defTabSz="1873250">
              <a:defRPr sz="1400" b="1">
                <a:solidFill>
                  <a:srgbClr val="000000"/>
                </a:solidFill>
                <a:latin typeface="Times New Roman" panose="02020603050405020304" pitchFamily="18" charset="0"/>
                <a:cs typeface="Arial" panose="020B0604020202020204" pitchFamily="34" charset="0"/>
              </a:defRPr>
            </a:lvl4pPr>
            <a:lvl5pPr marL="2057400" indent="-228600" defTabSz="1873250">
              <a:defRPr sz="1400" b="1">
                <a:solidFill>
                  <a:srgbClr val="000000"/>
                </a:solidFill>
                <a:latin typeface="Times New Roman" panose="02020603050405020304" pitchFamily="18" charset="0"/>
                <a:cs typeface="Arial" panose="020B0604020202020204" pitchFamily="34" charset="0"/>
              </a:defRPr>
            </a:lvl5pPr>
            <a:lvl6pPr marL="2514600" indent="-228600" defTabSz="1873250" eaLnBrk="0" fontAlgn="base" hangingPunct="0">
              <a:spcBef>
                <a:spcPct val="0"/>
              </a:spcBef>
              <a:spcAft>
                <a:spcPct val="0"/>
              </a:spcAft>
              <a:defRPr sz="1400" b="1">
                <a:solidFill>
                  <a:srgbClr val="000000"/>
                </a:solidFill>
                <a:latin typeface="Times New Roman" panose="02020603050405020304" pitchFamily="18" charset="0"/>
                <a:cs typeface="Arial" panose="020B0604020202020204" pitchFamily="34" charset="0"/>
              </a:defRPr>
            </a:lvl6pPr>
            <a:lvl7pPr marL="2971800" indent="-228600" defTabSz="1873250" eaLnBrk="0" fontAlgn="base" hangingPunct="0">
              <a:spcBef>
                <a:spcPct val="0"/>
              </a:spcBef>
              <a:spcAft>
                <a:spcPct val="0"/>
              </a:spcAft>
              <a:defRPr sz="1400" b="1">
                <a:solidFill>
                  <a:srgbClr val="000000"/>
                </a:solidFill>
                <a:latin typeface="Times New Roman" panose="02020603050405020304" pitchFamily="18" charset="0"/>
                <a:cs typeface="Arial" panose="020B0604020202020204" pitchFamily="34" charset="0"/>
              </a:defRPr>
            </a:lvl7pPr>
            <a:lvl8pPr marL="3429000" indent="-228600" defTabSz="1873250" eaLnBrk="0" fontAlgn="base" hangingPunct="0">
              <a:spcBef>
                <a:spcPct val="0"/>
              </a:spcBef>
              <a:spcAft>
                <a:spcPct val="0"/>
              </a:spcAft>
              <a:defRPr sz="1400" b="1">
                <a:solidFill>
                  <a:srgbClr val="000000"/>
                </a:solidFill>
                <a:latin typeface="Times New Roman" panose="02020603050405020304" pitchFamily="18" charset="0"/>
                <a:cs typeface="Arial" panose="020B0604020202020204" pitchFamily="34" charset="0"/>
              </a:defRPr>
            </a:lvl8pPr>
            <a:lvl9pPr marL="3886200" indent="-228600" defTabSz="1873250" eaLnBrk="0" fontAlgn="base" hangingPunct="0">
              <a:spcBef>
                <a:spcPct val="0"/>
              </a:spcBef>
              <a:spcAft>
                <a:spcPct val="0"/>
              </a:spcAft>
              <a:defRPr sz="1400" b="1">
                <a:solidFill>
                  <a:srgbClr val="000000"/>
                </a:solidFill>
                <a:latin typeface="Times New Roman" panose="02020603050405020304" pitchFamily="18" charset="0"/>
                <a:cs typeface="Arial" panose="020B0604020202020204" pitchFamily="34" charset="0"/>
              </a:defRPr>
            </a:lvl9pPr>
          </a:lstStyle>
          <a:p>
            <a:pPr algn="r">
              <a:defRPr/>
            </a:pPr>
            <a:fld id="{C2DEAC26-15DA-40E6-96C6-F53E199974E6}" type="slidenum">
              <a:rPr lang="en-US" altLang="en-US" sz="1800" b="0">
                <a:solidFill>
                  <a:schemeClr val="tx1"/>
                </a:solidFill>
                <a:effectLst>
                  <a:outerShdw blurRad="38100" dist="38100" dir="2700000" algn="tl">
                    <a:srgbClr val="C0C0C0"/>
                  </a:outerShdw>
                </a:effectLst>
              </a:rPr>
              <a:pPr algn="r">
                <a:defRPr/>
              </a:pPr>
              <a:t>‹#›</a:t>
            </a:fld>
            <a:endParaRPr lang="en-US" altLang="en-US" sz="1800" b="0" dirty="0">
              <a:solidFill>
                <a:schemeClr val="tx1"/>
              </a:solidFill>
              <a:effectLst>
                <a:outerShdw blurRad="38100" dist="38100" dir="2700000" algn="tl">
                  <a:srgbClr val="C0C0C0"/>
                </a:outerShdw>
              </a:effectLst>
            </a:endParaRPr>
          </a:p>
        </p:txBody>
      </p:sp>
    </p:spTree>
    <p:extLst>
      <p:ext uri="{BB962C8B-B14F-4D97-AF65-F5344CB8AC3E}">
        <p14:creationId xmlns:p14="http://schemas.microsoft.com/office/powerpoint/2010/main" val="18742284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479EDF6-7394-4F85-9322-DC5EFC8DA797}"/>
              </a:ext>
            </a:extLst>
          </p:cNvPr>
          <p:cNvSpPr>
            <a:spLocks noGrp="1" noRot="1" noChangeAspect="1" noChangeArrowheads="1" noTextEdit="1"/>
          </p:cNvSpPr>
          <p:nvPr>
            <p:ph type="sldImg" idx="2"/>
          </p:nvPr>
        </p:nvSpPr>
        <p:spPr bwMode="auto">
          <a:xfrm>
            <a:off x="604838" y="500063"/>
            <a:ext cx="5616575" cy="42132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a:extLst>
              <a:ext uri="{FF2B5EF4-FFF2-40B4-BE49-F238E27FC236}">
                <a16:creationId xmlns:a16="http://schemas.microsoft.com/office/drawing/2014/main" id="{A14EDBE1-D56B-485E-B93A-89DF38BDB2D3}"/>
              </a:ext>
            </a:extLst>
          </p:cNvPr>
          <p:cNvSpPr>
            <a:spLocks noGrp="1" noChangeArrowheads="1"/>
          </p:cNvSpPr>
          <p:nvPr>
            <p:ph type="body" sz="quarter" idx="3"/>
          </p:nvPr>
        </p:nvSpPr>
        <p:spPr bwMode="auto">
          <a:xfrm>
            <a:off x="907627" y="4725259"/>
            <a:ext cx="4965160" cy="4182126"/>
          </a:xfrm>
          <a:prstGeom prst="rect">
            <a:avLst/>
          </a:prstGeom>
          <a:noFill/>
          <a:ln w="12700">
            <a:noFill/>
            <a:miter lim="800000"/>
            <a:headEnd/>
            <a:tailEnd/>
          </a:ln>
          <a:effectLst/>
        </p:spPr>
        <p:txBody>
          <a:bodyPr vert="horz" wrap="square" lIns="187747" tIns="87885" rIns="187747" bIns="87885" numCol="1" anchor="t" anchorCtr="0" compatLnSpc="1">
            <a:prstTxWarp prst="textNoShape">
              <a:avLst/>
            </a:prstTxWarp>
          </a:bodyPr>
          <a:lstStyle/>
          <a:p>
            <a:pPr lvl="0"/>
            <a:r>
              <a:rPr lang="en-US" noProof="0"/>
              <a:t>Click to edit Master notes styles</a:t>
            </a:r>
          </a:p>
          <a:p>
            <a:pPr lvl="0"/>
            <a:r>
              <a:rPr lang="en-US" noProof="0"/>
              <a:t>Second Level</a:t>
            </a:r>
          </a:p>
          <a:p>
            <a:pPr lvl="0"/>
            <a:r>
              <a:rPr lang="en-US" noProof="0"/>
              <a:t>Third Level</a:t>
            </a:r>
          </a:p>
          <a:p>
            <a:pPr lvl="0"/>
            <a:r>
              <a:rPr lang="en-US" noProof="0"/>
              <a:t>Fourth Level</a:t>
            </a:r>
          </a:p>
          <a:p>
            <a:pPr lvl="0"/>
            <a:r>
              <a:rPr lang="en-US" noProof="0"/>
              <a:t>Fifth Level</a:t>
            </a:r>
          </a:p>
        </p:txBody>
      </p:sp>
      <p:sp>
        <p:nvSpPr>
          <p:cNvPr id="2052" name="Rectangle 4">
            <a:extLst>
              <a:ext uri="{FF2B5EF4-FFF2-40B4-BE49-F238E27FC236}">
                <a16:creationId xmlns:a16="http://schemas.microsoft.com/office/drawing/2014/main" id="{ADA07606-842B-468A-9BE8-30C251008FAD}"/>
              </a:ext>
            </a:extLst>
          </p:cNvPr>
          <p:cNvSpPr>
            <a:spLocks noChangeArrowheads="1"/>
          </p:cNvSpPr>
          <p:nvPr/>
        </p:nvSpPr>
        <p:spPr bwMode="auto">
          <a:xfrm>
            <a:off x="6103545" y="9426943"/>
            <a:ext cx="648504" cy="454504"/>
          </a:xfrm>
          <a:prstGeom prst="rect">
            <a:avLst/>
          </a:prstGeom>
          <a:noFill/>
          <a:ln w="12700">
            <a:noFill/>
            <a:miter lim="800000"/>
            <a:headEnd/>
            <a:tailEnd/>
          </a:ln>
          <a:effectLst/>
        </p:spPr>
        <p:txBody>
          <a:bodyPr wrap="none" lIns="187747" tIns="87885" rIns="187747" bIns="87885" anchor="ctr">
            <a:spAutoFit/>
          </a:bodyPr>
          <a:lstStyle>
            <a:lvl1pPr defTabSz="1873250">
              <a:defRPr sz="1400" b="1">
                <a:solidFill>
                  <a:srgbClr val="000000"/>
                </a:solidFill>
                <a:latin typeface="Times New Roman" panose="02020603050405020304" pitchFamily="18" charset="0"/>
                <a:cs typeface="Arial" panose="020B0604020202020204" pitchFamily="34" charset="0"/>
              </a:defRPr>
            </a:lvl1pPr>
            <a:lvl2pPr marL="742950" indent="-285750" defTabSz="1873250">
              <a:defRPr sz="1400" b="1">
                <a:solidFill>
                  <a:srgbClr val="000000"/>
                </a:solidFill>
                <a:latin typeface="Times New Roman" panose="02020603050405020304" pitchFamily="18" charset="0"/>
                <a:cs typeface="Arial" panose="020B0604020202020204" pitchFamily="34" charset="0"/>
              </a:defRPr>
            </a:lvl2pPr>
            <a:lvl3pPr marL="1143000" indent="-228600" defTabSz="1873250">
              <a:defRPr sz="1400" b="1">
                <a:solidFill>
                  <a:srgbClr val="000000"/>
                </a:solidFill>
                <a:latin typeface="Times New Roman" panose="02020603050405020304" pitchFamily="18" charset="0"/>
                <a:cs typeface="Arial" panose="020B0604020202020204" pitchFamily="34" charset="0"/>
              </a:defRPr>
            </a:lvl3pPr>
            <a:lvl4pPr marL="1600200" indent="-228600" defTabSz="1873250">
              <a:defRPr sz="1400" b="1">
                <a:solidFill>
                  <a:srgbClr val="000000"/>
                </a:solidFill>
                <a:latin typeface="Times New Roman" panose="02020603050405020304" pitchFamily="18" charset="0"/>
                <a:cs typeface="Arial" panose="020B0604020202020204" pitchFamily="34" charset="0"/>
              </a:defRPr>
            </a:lvl4pPr>
            <a:lvl5pPr marL="2057400" indent="-228600" defTabSz="1873250">
              <a:defRPr sz="1400" b="1">
                <a:solidFill>
                  <a:srgbClr val="000000"/>
                </a:solidFill>
                <a:latin typeface="Times New Roman" panose="02020603050405020304" pitchFamily="18" charset="0"/>
                <a:cs typeface="Arial" panose="020B0604020202020204" pitchFamily="34" charset="0"/>
              </a:defRPr>
            </a:lvl5pPr>
            <a:lvl6pPr marL="2514600" indent="-228600" defTabSz="1873250" eaLnBrk="0" fontAlgn="base" hangingPunct="0">
              <a:spcBef>
                <a:spcPct val="0"/>
              </a:spcBef>
              <a:spcAft>
                <a:spcPct val="0"/>
              </a:spcAft>
              <a:defRPr sz="1400" b="1">
                <a:solidFill>
                  <a:srgbClr val="000000"/>
                </a:solidFill>
                <a:latin typeface="Times New Roman" panose="02020603050405020304" pitchFamily="18" charset="0"/>
                <a:cs typeface="Arial" panose="020B0604020202020204" pitchFamily="34" charset="0"/>
              </a:defRPr>
            </a:lvl6pPr>
            <a:lvl7pPr marL="2971800" indent="-228600" defTabSz="1873250" eaLnBrk="0" fontAlgn="base" hangingPunct="0">
              <a:spcBef>
                <a:spcPct val="0"/>
              </a:spcBef>
              <a:spcAft>
                <a:spcPct val="0"/>
              </a:spcAft>
              <a:defRPr sz="1400" b="1">
                <a:solidFill>
                  <a:srgbClr val="000000"/>
                </a:solidFill>
                <a:latin typeface="Times New Roman" panose="02020603050405020304" pitchFamily="18" charset="0"/>
                <a:cs typeface="Arial" panose="020B0604020202020204" pitchFamily="34" charset="0"/>
              </a:defRPr>
            </a:lvl7pPr>
            <a:lvl8pPr marL="3429000" indent="-228600" defTabSz="1873250" eaLnBrk="0" fontAlgn="base" hangingPunct="0">
              <a:spcBef>
                <a:spcPct val="0"/>
              </a:spcBef>
              <a:spcAft>
                <a:spcPct val="0"/>
              </a:spcAft>
              <a:defRPr sz="1400" b="1">
                <a:solidFill>
                  <a:srgbClr val="000000"/>
                </a:solidFill>
                <a:latin typeface="Times New Roman" panose="02020603050405020304" pitchFamily="18" charset="0"/>
                <a:cs typeface="Arial" panose="020B0604020202020204" pitchFamily="34" charset="0"/>
              </a:defRPr>
            </a:lvl8pPr>
            <a:lvl9pPr marL="3886200" indent="-228600" defTabSz="1873250" eaLnBrk="0" fontAlgn="base" hangingPunct="0">
              <a:spcBef>
                <a:spcPct val="0"/>
              </a:spcBef>
              <a:spcAft>
                <a:spcPct val="0"/>
              </a:spcAft>
              <a:defRPr sz="1400" b="1">
                <a:solidFill>
                  <a:srgbClr val="000000"/>
                </a:solidFill>
                <a:latin typeface="Times New Roman" panose="02020603050405020304" pitchFamily="18" charset="0"/>
                <a:cs typeface="Arial" panose="020B0604020202020204" pitchFamily="34" charset="0"/>
              </a:defRPr>
            </a:lvl9pPr>
          </a:lstStyle>
          <a:p>
            <a:pPr algn="r">
              <a:defRPr/>
            </a:pPr>
            <a:fld id="{B3D8A271-8C9C-4DFA-9B9C-A25431C14277}" type="slidenum">
              <a:rPr lang="en-US" altLang="en-US" sz="1800" b="0" smtClean="0">
                <a:solidFill>
                  <a:schemeClr val="tx1"/>
                </a:solidFill>
                <a:effectLst>
                  <a:outerShdw blurRad="38100" dist="38100" dir="2700000" algn="tl">
                    <a:srgbClr val="C0C0C0"/>
                  </a:outerShdw>
                </a:effectLst>
              </a:rPr>
              <a:pPr algn="r">
                <a:defRPr/>
              </a:pPr>
              <a:t>‹#›</a:t>
            </a:fld>
            <a:endParaRPr lang="en-US" altLang="en-US" sz="1800" b="0" dirty="0">
              <a:solidFill>
                <a:schemeClr val="tx1"/>
              </a:solidFill>
              <a:effectLst>
                <a:outerShdw blurRad="38100" dist="38100" dir="2700000" algn="tl">
                  <a:srgbClr val="C0C0C0"/>
                </a:outerShdw>
              </a:effectLst>
            </a:endParaRPr>
          </a:p>
        </p:txBody>
      </p:sp>
    </p:spTree>
    <p:extLst>
      <p:ext uri="{BB962C8B-B14F-4D97-AF65-F5344CB8AC3E}">
        <p14:creationId xmlns:p14="http://schemas.microsoft.com/office/powerpoint/2010/main" val="1523243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0429B2E6-F73F-4A52-90FC-C66419275904}"/>
              </a:ext>
            </a:extLst>
          </p:cNvPr>
          <p:cNvSpPr>
            <a:spLocks noGrp="1" noRot="1" noChangeAspect="1" noChangeArrowheads="1" noTextEdit="1"/>
          </p:cNvSpPr>
          <p:nvPr>
            <p:ph type="sldImg"/>
          </p:nvPr>
        </p:nvSpPr>
        <p:spPr>
          <a:ln/>
        </p:spPr>
      </p:sp>
      <p:sp>
        <p:nvSpPr>
          <p:cNvPr id="18435" name="Notes Placeholder 2">
            <a:extLst>
              <a:ext uri="{FF2B5EF4-FFF2-40B4-BE49-F238E27FC236}">
                <a16:creationId xmlns:a16="http://schemas.microsoft.com/office/drawing/2014/main" id="{11317E23-7241-48AE-A599-AFE9BF52D96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415770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Tree>
    <p:extLst>
      <p:ext uri="{BB962C8B-B14F-4D97-AF65-F5344CB8AC3E}">
        <p14:creationId xmlns:p14="http://schemas.microsoft.com/office/powerpoint/2010/main" val="554799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Tree>
    <p:extLst>
      <p:ext uri="{BB962C8B-B14F-4D97-AF65-F5344CB8AC3E}">
        <p14:creationId xmlns:p14="http://schemas.microsoft.com/office/powerpoint/2010/main" val="4039757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Tree>
    <p:extLst>
      <p:ext uri="{BB962C8B-B14F-4D97-AF65-F5344CB8AC3E}">
        <p14:creationId xmlns:p14="http://schemas.microsoft.com/office/powerpoint/2010/main" val="3515300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E07440C7-E1E2-496A-A511-1BB143704E85}"/>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759E2533-1CC2-4F7F-BD69-261B20E6D1E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SG" altLang="en-US" dirty="0"/>
          </a:p>
        </p:txBody>
      </p:sp>
    </p:spTree>
    <p:extLst>
      <p:ext uri="{BB962C8B-B14F-4D97-AF65-F5344CB8AC3E}">
        <p14:creationId xmlns:p14="http://schemas.microsoft.com/office/powerpoint/2010/main" val="3078607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DBC2982C-5041-4AA7-8083-D093AF88B109}"/>
              </a:ext>
            </a:extLst>
          </p:cNvPr>
          <p:cNvSpPr>
            <a:spLocks noGrp="1" noRot="1" noChangeAspect="1" noChangeArrowheads="1" noTextEdit="1"/>
          </p:cNvSpPr>
          <p:nvPr>
            <p:ph type="sldImg"/>
          </p:nvPr>
        </p:nvSpPr>
        <p:spPr>
          <a:ln/>
        </p:spPr>
      </p:sp>
      <p:sp>
        <p:nvSpPr>
          <p:cNvPr id="9219" name="Notes Placeholder 2">
            <a:extLst>
              <a:ext uri="{FF2B5EF4-FFF2-40B4-BE49-F238E27FC236}">
                <a16:creationId xmlns:a16="http://schemas.microsoft.com/office/drawing/2014/main" id="{86BFD571-6BCB-4B2B-990B-27E936CBA5DE}"/>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SG" altLang="en-US" dirty="0"/>
          </a:p>
        </p:txBody>
      </p:sp>
    </p:spTree>
    <p:extLst>
      <p:ext uri="{BB962C8B-B14F-4D97-AF65-F5344CB8AC3E}">
        <p14:creationId xmlns:p14="http://schemas.microsoft.com/office/powerpoint/2010/main" val="2865662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E07440C7-E1E2-496A-A511-1BB143704E85}"/>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759E2533-1CC2-4F7F-BD69-261B20E6D1E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marL="228600" indent="-228600">
              <a:buAutoNum type="arabicPeriod"/>
            </a:pPr>
            <a:endParaRPr lang="en-SG" altLang="en-US" dirty="0"/>
          </a:p>
        </p:txBody>
      </p:sp>
    </p:spTree>
    <p:extLst>
      <p:ext uri="{BB962C8B-B14F-4D97-AF65-F5344CB8AC3E}">
        <p14:creationId xmlns:p14="http://schemas.microsoft.com/office/powerpoint/2010/main" val="401347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E07440C7-E1E2-496A-A511-1BB143704E85}"/>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759E2533-1CC2-4F7F-BD69-261B20E6D1E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marL="342900" indent="-342900" eaLnBrk="1" hangingPunct="1">
              <a:lnSpc>
                <a:spcPct val="150000"/>
              </a:lnSpc>
              <a:spcBef>
                <a:spcPct val="0"/>
              </a:spcBef>
              <a:buClrTx/>
              <a:buSzTx/>
              <a:buAutoNum type="arabicPeriod"/>
            </a:pPr>
            <a:r>
              <a:rPr lang="en-US" altLang="en-US" sz="1200" b="0" dirty="0">
                <a:highlight>
                  <a:srgbClr val="FFFF00"/>
                </a:highlight>
                <a:latin typeface="Calibri" panose="020F0502020204030204" pitchFamily="34" charset="0"/>
                <a:cs typeface="Calibri" panose="020F0502020204030204" pitchFamily="34" charset="0"/>
              </a:rPr>
              <a:t>F6 fuse failure on 210000422 PCBA identified to be caused by defective cable at Intelligent Intake Valve (I2V) assembly. </a:t>
            </a:r>
          </a:p>
          <a:p>
            <a:pPr marL="342900" indent="-342900" eaLnBrk="1" hangingPunct="1">
              <a:lnSpc>
                <a:spcPct val="150000"/>
              </a:lnSpc>
              <a:spcBef>
                <a:spcPct val="0"/>
              </a:spcBef>
              <a:buClrTx/>
              <a:buSzTx/>
              <a:buAutoNum type="arabicPeriod"/>
            </a:pPr>
            <a:r>
              <a:rPr lang="en-US" altLang="en-US" sz="1200" b="0" dirty="0">
                <a:highlight>
                  <a:srgbClr val="FFFF00"/>
                </a:highlight>
                <a:latin typeface="Calibri" panose="020F0502020204030204" pitchFamily="34" charset="0"/>
                <a:cs typeface="Calibri" panose="020F0502020204030204" pitchFamily="34" charset="0"/>
              </a:rPr>
              <a:t>Damaged to chip components at solder-side on 210000422 PCBA cause by inserting PCBA during instrument assembly. </a:t>
            </a:r>
          </a:p>
          <a:p>
            <a:pPr marL="342900" indent="-342900" eaLnBrk="1" hangingPunct="1">
              <a:lnSpc>
                <a:spcPct val="150000"/>
              </a:lnSpc>
              <a:spcBef>
                <a:spcPct val="0"/>
              </a:spcBef>
              <a:buClrTx/>
              <a:buSzTx/>
              <a:buAutoNum type="arabicPeriod"/>
            </a:pPr>
            <a:endParaRPr lang="en-US" altLang="en-US" sz="1200" b="0" dirty="0">
              <a:highlight>
                <a:srgbClr val="FFFF00"/>
              </a:highlight>
              <a:latin typeface="Calibri" panose="020F0502020204030204" pitchFamily="34" charset="0"/>
              <a:cs typeface="Calibri" panose="020F0502020204030204" pitchFamily="34" charset="0"/>
            </a:endParaRPr>
          </a:p>
          <a:p>
            <a:pPr marL="342900" indent="-342900" eaLnBrk="1" hangingPunct="1">
              <a:lnSpc>
                <a:spcPct val="150000"/>
              </a:lnSpc>
              <a:spcBef>
                <a:spcPct val="0"/>
              </a:spcBef>
              <a:buClrTx/>
              <a:buSzTx/>
              <a:buAutoNum type="arabicPeriod"/>
            </a:pPr>
            <a:r>
              <a:rPr lang="en-US" altLang="en-US" sz="1200" b="0" dirty="0">
                <a:highlight>
                  <a:srgbClr val="FFFF00"/>
                </a:highlight>
                <a:latin typeface="Calibri" panose="020F0502020204030204" pitchFamily="34" charset="0"/>
                <a:cs typeface="Calibri" panose="020F0502020204030204" pitchFamily="34" charset="0"/>
              </a:rPr>
              <a:t> add 520 PCA able to verify those Fake NDF</a:t>
            </a:r>
          </a:p>
          <a:p>
            <a:pPr marL="228600" indent="-228600">
              <a:buAutoNum type="arabicPeriod"/>
            </a:pPr>
            <a:endParaRPr lang="en-SG" altLang="en-US" dirty="0"/>
          </a:p>
        </p:txBody>
      </p:sp>
    </p:spTree>
    <p:extLst>
      <p:ext uri="{BB962C8B-B14F-4D97-AF65-F5344CB8AC3E}">
        <p14:creationId xmlns:p14="http://schemas.microsoft.com/office/powerpoint/2010/main" val="676407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EF1707CC-7BFE-4FED-90C8-CFD6A369D802}"/>
              </a:ext>
            </a:extLst>
          </p:cNvPr>
          <p:cNvSpPr>
            <a:spLocks noGrp="1" noRot="1" noChangeAspect="1" noChangeArrowheads="1" noTextEdit="1"/>
          </p:cNvSpPr>
          <p:nvPr>
            <p:ph type="sldImg"/>
          </p:nvPr>
        </p:nvSpPr>
        <p:spPr>
          <a:ln/>
        </p:spPr>
      </p:sp>
      <p:sp>
        <p:nvSpPr>
          <p:cNvPr id="35843" name="Notes Placeholder 2">
            <a:extLst>
              <a:ext uri="{FF2B5EF4-FFF2-40B4-BE49-F238E27FC236}">
                <a16:creationId xmlns:a16="http://schemas.microsoft.com/office/drawing/2014/main" id="{83AA5725-A73B-4AB6-B81E-4C18173301D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SG" altLang="en-US"/>
          </a:p>
        </p:txBody>
      </p:sp>
    </p:spTree>
    <p:extLst>
      <p:ext uri="{BB962C8B-B14F-4D97-AF65-F5344CB8AC3E}">
        <p14:creationId xmlns:p14="http://schemas.microsoft.com/office/powerpoint/2010/main" val="7075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Tree>
    <p:extLst>
      <p:ext uri="{BB962C8B-B14F-4D97-AF65-F5344CB8AC3E}">
        <p14:creationId xmlns:p14="http://schemas.microsoft.com/office/powerpoint/2010/main" val="2408626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Tree>
    <p:extLst>
      <p:ext uri="{BB962C8B-B14F-4D97-AF65-F5344CB8AC3E}">
        <p14:creationId xmlns:p14="http://schemas.microsoft.com/office/powerpoint/2010/main" val="600639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Tree>
    <p:extLst>
      <p:ext uri="{BB962C8B-B14F-4D97-AF65-F5344CB8AC3E}">
        <p14:creationId xmlns:p14="http://schemas.microsoft.com/office/powerpoint/2010/main" val="1743869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2EC6BAF7-B69C-466D-B961-C781C4214655}"/>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B8039C46-838F-49F1-89C5-442EB6986D5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SG" altLang="en-US" sz="1100" dirty="0"/>
          </a:p>
        </p:txBody>
      </p:sp>
    </p:spTree>
    <p:extLst>
      <p:ext uri="{BB962C8B-B14F-4D97-AF65-F5344CB8AC3E}">
        <p14:creationId xmlns:p14="http://schemas.microsoft.com/office/powerpoint/2010/main" val="3394358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vmlDrawing" Target="../drawings/vmlDrawing2.v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4.jpeg"/><Relationship Id="rId2" Type="http://schemas.openxmlformats.org/officeDocument/2006/relationships/slideMaster" Target="../slideMasters/slideMaster5.xml"/><Relationship Id="rId1" Type="http://schemas.openxmlformats.org/officeDocument/2006/relationships/vmlDrawing" Target="../drawings/vmlDrawing5.v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oleObject" Target="../embeddings/oleObject7.bin"/><Relationship Id="rId7" Type="http://schemas.openxmlformats.org/officeDocument/2006/relationships/oleObject" Target="../embeddings/oleObject8.bin"/><Relationship Id="rId2" Type="http://schemas.openxmlformats.org/officeDocument/2006/relationships/slideMaster" Target="../slideMasters/slideMaster6.xml"/><Relationship Id="rId1" Type="http://schemas.openxmlformats.org/officeDocument/2006/relationships/vmlDrawing" Target="../drawings/vmlDrawing7.vml"/><Relationship Id="rId6" Type="http://schemas.openxmlformats.org/officeDocument/2006/relationships/image" Target="../media/image7.jpeg"/><Relationship Id="rId5" Type="http://schemas.openxmlformats.org/officeDocument/2006/relationships/image" Target="../media/image2.jpeg"/><Relationship Id="rId4" Type="http://schemas.openxmlformats.org/officeDocument/2006/relationships/image" Target="../media/image1.png"/><Relationship Id="rId9" Type="http://schemas.openxmlformats.org/officeDocument/2006/relationships/image" Target="../media/image8.jpe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oleObject" Target="../embeddings/oleObject9.bin"/><Relationship Id="rId7" Type="http://schemas.openxmlformats.org/officeDocument/2006/relationships/oleObject" Target="../embeddings/oleObject10.bin"/><Relationship Id="rId2" Type="http://schemas.openxmlformats.org/officeDocument/2006/relationships/slideMaster" Target="../slideMasters/slideMaster6.xml"/><Relationship Id="rId1" Type="http://schemas.openxmlformats.org/officeDocument/2006/relationships/vmlDrawing" Target="../drawings/vmlDrawing8.vml"/><Relationship Id="rId6" Type="http://schemas.openxmlformats.org/officeDocument/2006/relationships/image" Target="../media/image7.jpeg"/><Relationship Id="rId5" Type="http://schemas.openxmlformats.org/officeDocument/2006/relationships/image" Target="../media/image2.jpeg"/><Relationship Id="rId4" Type="http://schemas.openxmlformats.org/officeDocument/2006/relationships/image" Target="../media/image1.png"/></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oleObject" Target="../embeddings/oleObject11.bin"/><Relationship Id="rId7" Type="http://schemas.openxmlformats.org/officeDocument/2006/relationships/oleObject" Target="../embeddings/oleObject12.bin"/><Relationship Id="rId2" Type="http://schemas.openxmlformats.org/officeDocument/2006/relationships/slideMaster" Target="../slideMasters/slideMaster6.xml"/><Relationship Id="rId1" Type="http://schemas.openxmlformats.org/officeDocument/2006/relationships/vmlDrawing" Target="../drawings/vmlDrawing9.vml"/><Relationship Id="rId6" Type="http://schemas.openxmlformats.org/officeDocument/2006/relationships/image" Target="../media/image7.jpeg"/><Relationship Id="rId5" Type="http://schemas.openxmlformats.org/officeDocument/2006/relationships/image" Target="../media/image2.jpe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189083278"/>
      </p:ext>
    </p:extLst>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1325615"/>
      </p:ext>
    </p:extLst>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642550899"/>
      </p:ext>
    </p:extLst>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275836"/>
      </p:ext>
    </p:extLst>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1878671"/>
      </p:ext>
    </p:extLst>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28888275"/>
      </p:ext>
    </p:extLst>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graphicFrame>
        <p:nvGraphicFramePr>
          <p:cNvPr id="2" name="Object 42">
            <a:extLst>
              <a:ext uri="{FF2B5EF4-FFF2-40B4-BE49-F238E27FC236}">
                <a16:creationId xmlns:a16="http://schemas.microsoft.com/office/drawing/2014/main" id="{BEE75DB8-D5A8-4B35-87BB-07E1FF1CC27F}"/>
              </a:ext>
            </a:extLst>
          </p:cNvPr>
          <p:cNvGraphicFramePr>
            <a:graphicFrameLocks noChangeAspect="1"/>
          </p:cNvGraphicFramePr>
          <p:nvPr/>
        </p:nvGraphicFramePr>
        <p:xfrm>
          <a:off x="0" y="3175"/>
          <a:ext cx="9144000" cy="6854825"/>
        </p:xfrm>
        <a:graphic>
          <a:graphicData uri="http://schemas.openxmlformats.org/presentationml/2006/ole">
            <mc:AlternateContent xmlns:mc="http://schemas.openxmlformats.org/markup-compatibility/2006">
              <mc:Choice xmlns:v="urn:schemas-microsoft-com:vml" Requires="v">
                <p:oleObj spid="_x0000_s64066" name="Bitmap Image" r:id="rId3" imgW="9678751" imgH="7257143" progId="Paint.Picture">
                  <p:embed/>
                </p:oleObj>
              </mc:Choice>
              <mc:Fallback>
                <p:oleObj name="Bitmap Image" r:id="rId3" imgW="9678751" imgH="7257143" progId="Paint.Picture">
                  <p:embed/>
                  <p:pic>
                    <p:nvPicPr>
                      <p:cNvPr id="3074" name="Object 42">
                        <a:extLst>
                          <a:ext uri="{FF2B5EF4-FFF2-40B4-BE49-F238E27FC236}">
                            <a16:creationId xmlns:a16="http://schemas.microsoft.com/office/drawing/2014/main" id="{509671ED-5A32-425B-B824-562F48E4B3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75"/>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 name="Picture 10" descr="LOGO2">
            <a:extLst>
              <a:ext uri="{FF2B5EF4-FFF2-40B4-BE49-F238E27FC236}">
                <a16:creationId xmlns:a16="http://schemas.microsoft.com/office/drawing/2014/main" id="{0267F51A-ED3F-484C-863B-06A75838DF4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43800" y="0"/>
            <a:ext cx="152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0">
            <a:extLst>
              <a:ext uri="{FF2B5EF4-FFF2-40B4-BE49-F238E27FC236}">
                <a16:creationId xmlns:a16="http://schemas.microsoft.com/office/drawing/2014/main" id="{0E63A7B8-7FB4-4EC1-BC15-30C1A2B0D678}"/>
              </a:ext>
            </a:extLst>
          </p:cNvPr>
          <p:cNvSpPr>
            <a:spLocks noChangeArrowheads="1"/>
          </p:cNvSpPr>
          <p:nvPr/>
        </p:nvSpPr>
        <p:spPr bwMode="auto">
          <a:xfrm>
            <a:off x="7239000" y="6324600"/>
            <a:ext cx="1704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400" b="1">
                <a:solidFill>
                  <a:srgbClr val="000000"/>
                </a:solidFill>
                <a:latin typeface="Times New Roman" pitchFamily="18" charset="0"/>
                <a:cs typeface="Arial" charset="0"/>
              </a:defRPr>
            </a:lvl1pPr>
            <a:lvl2pPr marL="742950" indent="-285750">
              <a:defRPr sz="1400" b="1">
                <a:solidFill>
                  <a:srgbClr val="000000"/>
                </a:solidFill>
                <a:latin typeface="Times New Roman" pitchFamily="18" charset="0"/>
                <a:cs typeface="Arial" charset="0"/>
              </a:defRPr>
            </a:lvl2pPr>
            <a:lvl3pPr marL="1143000" indent="-228600">
              <a:defRPr sz="1400" b="1">
                <a:solidFill>
                  <a:srgbClr val="000000"/>
                </a:solidFill>
                <a:latin typeface="Times New Roman" pitchFamily="18" charset="0"/>
                <a:cs typeface="Arial" charset="0"/>
              </a:defRPr>
            </a:lvl3pPr>
            <a:lvl4pPr marL="1600200" indent="-228600">
              <a:defRPr sz="1400" b="1">
                <a:solidFill>
                  <a:srgbClr val="000000"/>
                </a:solidFill>
                <a:latin typeface="Times New Roman" pitchFamily="18" charset="0"/>
                <a:cs typeface="Arial" charset="0"/>
              </a:defRPr>
            </a:lvl4pPr>
            <a:lvl5pPr marL="2057400" indent="-228600">
              <a:defRPr sz="1400" b="1">
                <a:solidFill>
                  <a:srgbClr val="000000"/>
                </a:solidFill>
                <a:latin typeface="Times New Roman" pitchFamily="18" charset="0"/>
                <a:cs typeface="Arial" charset="0"/>
              </a:defRPr>
            </a:lvl5pPr>
            <a:lvl6pPr marL="2514600" indent="-228600" eaLnBrk="0" fontAlgn="base" hangingPunct="0">
              <a:spcBef>
                <a:spcPct val="0"/>
              </a:spcBef>
              <a:spcAft>
                <a:spcPct val="0"/>
              </a:spcAft>
              <a:defRPr sz="1400" b="1">
                <a:solidFill>
                  <a:srgbClr val="000000"/>
                </a:solidFill>
                <a:latin typeface="Times New Roman" pitchFamily="18" charset="0"/>
                <a:cs typeface="Arial" charset="0"/>
              </a:defRPr>
            </a:lvl6pPr>
            <a:lvl7pPr marL="2971800" indent="-228600" eaLnBrk="0" fontAlgn="base" hangingPunct="0">
              <a:spcBef>
                <a:spcPct val="0"/>
              </a:spcBef>
              <a:spcAft>
                <a:spcPct val="0"/>
              </a:spcAft>
              <a:defRPr sz="1400" b="1">
                <a:solidFill>
                  <a:srgbClr val="000000"/>
                </a:solidFill>
                <a:latin typeface="Times New Roman" pitchFamily="18" charset="0"/>
                <a:cs typeface="Arial" charset="0"/>
              </a:defRPr>
            </a:lvl7pPr>
            <a:lvl8pPr marL="3429000" indent="-228600" eaLnBrk="0" fontAlgn="base" hangingPunct="0">
              <a:spcBef>
                <a:spcPct val="0"/>
              </a:spcBef>
              <a:spcAft>
                <a:spcPct val="0"/>
              </a:spcAft>
              <a:defRPr sz="1400" b="1">
                <a:solidFill>
                  <a:srgbClr val="000000"/>
                </a:solidFill>
                <a:latin typeface="Times New Roman" pitchFamily="18" charset="0"/>
                <a:cs typeface="Arial" charset="0"/>
              </a:defRPr>
            </a:lvl8pPr>
            <a:lvl9pPr marL="3886200" indent="-228600" eaLnBrk="0" fontAlgn="base" hangingPunct="0">
              <a:spcBef>
                <a:spcPct val="0"/>
              </a:spcBef>
              <a:spcAft>
                <a:spcPct val="0"/>
              </a:spcAft>
              <a:defRPr sz="1400" b="1">
                <a:solidFill>
                  <a:srgbClr val="000000"/>
                </a:solidFill>
                <a:latin typeface="Times New Roman" pitchFamily="18" charset="0"/>
                <a:cs typeface="Arial" charset="0"/>
              </a:defRPr>
            </a:lvl9pPr>
          </a:lstStyle>
          <a:p>
            <a:pPr>
              <a:defRPr/>
            </a:pPr>
            <a:r>
              <a:rPr lang="en-US" altLang="en-US" sz="1600" b="0" dirty="0">
                <a:solidFill>
                  <a:srgbClr val="333399"/>
                </a:solidFill>
                <a:latin typeface="Arial" charset="0"/>
              </a:rPr>
              <a:t>Co-Confidential</a:t>
            </a:r>
            <a:endParaRPr lang="en-GB" altLang="en-US" sz="1600" b="0" dirty="0">
              <a:solidFill>
                <a:srgbClr val="333399"/>
              </a:solidFill>
              <a:latin typeface="Arial" charset="0"/>
            </a:endParaRPr>
          </a:p>
        </p:txBody>
      </p:sp>
      <p:pic>
        <p:nvPicPr>
          <p:cNvPr id="5" name="Picture 46" descr="Picture1">
            <a:extLst>
              <a:ext uri="{FF2B5EF4-FFF2-40B4-BE49-F238E27FC236}">
                <a16:creationId xmlns:a16="http://schemas.microsoft.com/office/drawing/2014/main" id="{690EA988-0824-4228-9366-2C1D34CA1E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6223000"/>
            <a:ext cx="51816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C2E27B1C-354A-49A3-9FDE-3E3705FF4619}"/>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6301033"/>
      </p:ext>
    </p:extLst>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70324605"/>
      </p:ext>
    </p:extLst>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5437226"/>
      </p:ext>
    </p:extLst>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223886"/>
      </p:ext>
    </p:extLst>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2429619"/>
      </p:ext>
    </p:extLst>
  </p:cSld>
  <p:clrMapOvr>
    <a:masterClrMapping/>
  </p:clrMapOvr>
  <p:transitio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SmartArt Placeholder 2"/>
          <p:cNvSpPr>
            <a:spLocks noGrp="1"/>
          </p:cNvSpPr>
          <p:nvPr>
            <p:ph type="dgm" idx="1"/>
          </p:nvPr>
        </p:nvSpPr>
        <p:spPr>
          <a:xfrm>
            <a:off x="685800" y="1981200"/>
            <a:ext cx="7772400" cy="4114800"/>
          </a:xfrm>
        </p:spPr>
        <p:txBody>
          <a:bodyPr/>
          <a:lstStyle/>
          <a:p>
            <a:pPr lvl="0"/>
            <a:endParaRPr lang="en-US" noProof="0" dirty="0"/>
          </a:p>
        </p:txBody>
      </p:sp>
    </p:spTree>
    <p:extLst>
      <p:ext uri="{BB962C8B-B14F-4D97-AF65-F5344CB8AC3E}">
        <p14:creationId xmlns:p14="http://schemas.microsoft.com/office/powerpoint/2010/main" val="2271374163"/>
      </p:ext>
    </p:extLst>
  </p:cSld>
  <p:clrMapOvr>
    <a:masterClrMapping/>
  </p:clrMapOvr>
  <p:transition>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3134584"/>
      </p:ext>
    </p:extLst>
  </p:cSld>
  <p:clrMapOvr>
    <a:masterClrMapping/>
  </p:clrMapOvr>
  <p:transition>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S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7BCB5458-5CAF-4D1E-97EF-D5A9F5538B4A}"/>
              </a:ext>
            </a:extLst>
          </p:cNvPr>
          <p:cNvSpPr>
            <a:spLocks noGrp="1"/>
          </p:cNvSpPr>
          <p:nvPr>
            <p:ph type="dt" sz="half" idx="10"/>
          </p:nvPr>
        </p:nvSpPr>
        <p:spPr/>
        <p:txBody>
          <a:bodyPr/>
          <a:lstStyle>
            <a:lvl1pPr>
              <a:defRPr/>
            </a:lvl1pPr>
          </a:lstStyle>
          <a:p>
            <a:pPr>
              <a:defRPr/>
            </a:pPr>
            <a:endParaRPr lang="en-SG" altLang="en-US" dirty="0"/>
          </a:p>
        </p:txBody>
      </p:sp>
      <p:sp>
        <p:nvSpPr>
          <p:cNvPr id="5" name="Footer Placeholder 4">
            <a:extLst>
              <a:ext uri="{FF2B5EF4-FFF2-40B4-BE49-F238E27FC236}">
                <a16:creationId xmlns:a16="http://schemas.microsoft.com/office/drawing/2014/main" id="{FAE8F77E-0414-4FF7-9977-7B5DC73AB658}"/>
              </a:ext>
            </a:extLst>
          </p:cNvPr>
          <p:cNvSpPr>
            <a:spLocks noGrp="1"/>
          </p:cNvSpPr>
          <p:nvPr>
            <p:ph type="ftr" sz="quarter" idx="11"/>
          </p:nvPr>
        </p:nvSpPr>
        <p:spPr/>
        <p:txBody>
          <a:bodyPr/>
          <a:lstStyle>
            <a:lvl1pPr>
              <a:defRPr/>
            </a:lvl1pPr>
          </a:lstStyle>
          <a:p>
            <a:pPr>
              <a:defRPr/>
            </a:pPr>
            <a:endParaRPr lang="en-SG" altLang="en-US" dirty="0"/>
          </a:p>
        </p:txBody>
      </p:sp>
      <p:sp>
        <p:nvSpPr>
          <p:cNvPr id="6" name="Slide Number Placeholder 5">
            <a:extLst>
              <a:ext uri="{FF2B5EF4-FFF2-40B4-BE49-F238E27FC236}">
                <a16:creationId xmlns:a16="http://schemas.microsoft.com/office/drawing/2014/main" id="{71DADDFE-0B16-432F-8C59-376AF837735D}"/>
              </a:ext>
            </a:extLst>
          </p:cNvPr>
          <p:cNvSpPr>
            <a:spLocks noGrp="1"/>
          </p:cNvSpPr>
          <p:nvPr>
            <p:ph type="sldNum" sz="quarter" idx="12"/>
          </p:nvPr>
        </p:nvSpPr>
        <p:spPr/>
        <p:txBody>
          <a:bodyPr/>
          <a:lstStyle>
            <a:lvl1pPr>
              <a:defRPr/>
            </a:lvl1pPr>
          </a:lstStyle>
          <a:p>
            <a:pPr>
              <a:defRPr/>
            </a:pPr>
            <a:fld id="{C903C02F-F53C-4B5D-8B91-7EB3A10F71D1}" type="slidenum">
              <a:rPr lang="en-SG" altLang="en-US"/>
              <a:pPr>
                <a:defRPr/>
              </a:pPr>
              <a:t>‹#›</a:t>
            </a:fld>
            <a:endParaRPr lang="en-SG" altLang="en-US" dirty="0"/>
          </a:p>
        </p:txBody>
      </p:sp>
    </p:spTree>
    <p:extLst>
      <p:ext uri="{BB962C8B-B14F-4D97-AF65-F5344CB8AC3E}">
        <p14:creationId xmlns:p14="http://schemas.microsoft.com/office/powerpoint/2010/main" val="15125945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1ED5F719-F1D9-4297-BCE7-88732CF5D472}"/>
              </a:ext>
            </a:extLst>
          </p:cNvPr>
          <p:cNvSpPr>
            <a:spLocks noGrp="1"/>
          </p:cNvSpPr>
          <p:nvPr>
            <p:ph type="dt" sz="half" idx="10"/>
          </p:nvPr>
        </p:nvSpPr>
        <p:spPr/>
        <p:txBody>
          <a:bodyPr/>
          <a:lstStyle>
            <a:lvl1pPr>
              <a:defRPr/>
            </a:lvl1pPr>
          </a:lstStyle>
          <a:p>
            <a:pPr>
              <a:defRPr/>
            </a:pPr>
            <a:endParaRPr lang="en-SG" altLang="en-US" dirty="0"/>
          </a:p>
        </p:txBody>
      </p:sp>
      <p:sp>
        <p:nvSpPr>
          <p:cNvPr id="5" name="Footer Placeholder 4">
            <a:extLst>
              <a:ext uri="{FF2B5EF4-FFF2-40B4-BE49-F238E27FC236}">
                <a16:creationId xmlns:a16="http://schemas.microsoft.com/office/drawing/2014/main" id="{DC323EC5-D301-4E4C-8404-8FD749873D8F}"/>
              </a:ext>
            </a:extLst>
          </p:cNvPr>
          <p:cNvSpPr>
            <a:spLocks noGrp="1"/>
          </p:cNvSpPr>
          <p:nvPr>
            <p:ph type="ftr" sz="quarter" idx="11"/>
          </p:nvPr>
        </p:nvSpPr>
        <p:spPr/>
        <p:txBody>
          <a:bodyPr/>
          <a:lstStyle>
            <a:lvl1pPr>
              <a:defRPr/>
            </a:lvl1pPr>
          </a:lstStyle>
          <a:p>
            <a:pPr>
              <a:defRPr/>
            </a:pPr>
            <a:endParaRPr lang="en-SG" altLang="en-US" dirty="0"/>
          </a:p>
        </p:txBody>
      </p:sp>
      <p:sp>
        <p:nvSpPr>
          <p:cNvPr id="6" name="Slide Number Placeholder 5">
            <a:extLst>
              <a:ext uri="{FF2B5EF4-FFF2-40B4-BE49-F238E27FC236}">
                <a16:creationId xmlns:a16="http://schemas.microsoft.com/office/drawing/2014/main" id="{5147F420-9840-46E3-BC48-6D39A90617D5}"/>
              </a:ext>
            </a:extLst>
          </p:cNvPr>
          <p:cNvSpPr>
            <a:spLocks noGrp="1"/>
          </p:cNvSpPr>
          <p:nvPr>
            <p:ph type="sldNum" sz="quarter" idx="12"/>
          </p:nvPr>
        </p:nvSpPr>
        <p:spPr/>
        <p:txBody>
          <a:bodyPr/>
          <a:lstStyle>
            <a:lvl1pPr>
              <a:defRPr/>
            </a:lvl1pPr>
          </a:lstStyle>
          <a:p>
            <a:pPr>
              <a:defRPr/>
            </a:pPr>
            <a:fld id="{EA4C240D-C2A2-418A-B89A-24EA6DBA545B}" type="slidenum">
              <a:rPr lang="en-SG" altLang="en-US"/>
              <a:pPr>
                <a:defRPr/>
              </a:pPr>
              <a:t>‹#›</a:t>
            </a:fld>
            <a:endParaRPr lang="en-SG" altLang="en-US" dirty="0"/>
          </a:p>
        </p:txBody>
      </p:sp>
    </p:spTree>
    <p:extLst>
      <p:ext uri="{BB962C8B-B14F-4D97-AF65-F5344CB8AC3E}">
        <p14:creationId xmlns:p14="http://schemas.microsoft.com/office/powerpoint/2010/main" val="3679181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S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B33AF7-24B4-49C7-B337-82FEFC61E67D}"/>
              </a:ext>
            </a:extLst>
          </p:cNvPr>
          <p:cNvSpPr>
            <a:spLocks noGrp="1"/>
          </p:cNvSpPr>
          <p:nvPr>
            <p:ph type="dt" sz="half" idx="10"/>
          </p:nvPr>
        </p:nvSpPr>
        <p:spPr/>
        <p:txBody>
          <a:bodyPr/>
          <a:lstStyle>
            <a:lvl1pPr>
              <a:defRPr/>
            </a:lvl1pPr>
          </a:lstStyle>
          <a:p>
            <a:pPr>
              <a:defRPr/>
            </a:pPr>
            <a:endParaRPr lang="en-SG" altLang="en-US" dirty="0"/>
          </a:p>
        </p:txBody>
      </p:sp>
      <p:sp>
        <p:nvSpPr>
          <p:cNvPr id="5" name="Footer Placeholder 4">
            <a:extLst>
              <a:ext uri="{FF2B5EF4-FFF2-40B4-BE49-F238E27FC236}">
                <a16:creationId xmlns:a16="http://schemas.microsoft.com/office/drawing/2014/main" id="{45AB2181-4C2D-450D-B5AF-D59B52E15864}"/>
              </a:ext>
            </a:extLst>
          </p:cNvPr>
          <p:cNvSpPr>
            <a:spLocks noGrp="1"/>
          </p:cNvSpPr>
          <p:nvPr>
            <p:ph type="ftr" sz="quarter" idx="11"/>
          </p:nvPr>
        </p:nvSpPr>
        <p:spPr/>
        <p:txBody>
          <a:bodyPr/>
          <a:lstStyle>
            <a:lvl1pPr>
              <a:defRPr/>
            </a:lvl1pPr>
          </a:lstStyle>
          <a:p>
            <a:pPr>
              <a:defRPr/>
            </a:pPr>
            <a:endParaRPr lang="en-SG" altLang="en-US" dirty="0"/>
          </a:p>
        </p:txBody>
      </p:sp>
      <p:sp>
        <p:nvSpPr>
          <p:cNvPr id="6" name="Slide Number Placeholder 5">
            <a:extLst>
              <a:ext uri="{FF2B5EF4-FFF2-40B4-BE49-F238E27FC236}">
                <a16:creationId xmlns:a16="http://schemas.microsoft.com/office/drawing/2014/main" id="{526A78EC-1A56-481F-8D04-733577DA6B24}"/>
              </a:ext>
            </a:extLst>
          </p:cNvPr>
          <p:cNvSpPr>
            <a:spLocks noGrp="1"/>
          </p:cNvSpPr>
          <p:nvPr>
            <p:ph type="sldNum" sz="quarter" idx="12"/>
          </p:nvPr>
        </p:nvSpPr>
        <p:spPr/>
        <p:txBody>
          <a:bodyPr/>
          <a:lstStyle>
            <a:lvl1pPr>
              <a:defRPr/>
            </a:lvl1pPr>
          </a:lstStyle>
          <a:p>
            <a:pPr>
              <a:defRPr/>
            </a:pPr>
            <a:fld id="{A49FD2D9-651E-4594-99DD-1517DF6D1977}" type="slidenum">
              <a:rPr lang="en-SG" altLang="en-US"/>
              <a:pPr>
                <a:defRPr/>
              </a:pPr>
              <a:t>‹#›</a:t>
            </a:fld>
            <a:endParaRPr lang="en-SG" altLang="en-US" dirty="0"/>
          </a:p>
        </p:txBody>
      </p:sp>
    </p:spTree>
    <p:extLst>
      <p:ext uri="{BB962C8B-B14F-4D97-AF65-F5344CB8AC3E}">
        <p14:creationId xmlns:p14="http://schemas.microsoft.com/office/powerpoint/2010/main" val="18963476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3">
            <a:extLst>
              <a:ext uri="{FF2B5EF4-FFF2-40B4-BE49-F238E27FC236}">
                <a16:creationId xmlns:a16="http://schemas.microsoft.com/office/drawing/2014/main" id="{DF423183-29F0-4255-BA30-863D10C7C129}"/>
              </a:ext>
            </a:extLst>
          </p:cNvPr>
          <p:cNvSpPr>
            <a:spLocks noGrp="1"/>
          </p:cNvSpPr>
          <p:nvPr>
            <p:ph type="dt" sz="half" idx="10"/>
          </p:nvPr>
        </p:nvSpPr>
        <p:spPr/>
        <p:txBody>
          <a:bodyPr/>
          <a:lstStyle>
            <a:lvl1pPr>
              <a:defRPr/>
            </a:lvl1pPr>
          </a:lstStyle>
          <a:p>
            <a:pPr>
              <a:defRPr/>
            </a:pPr>
            <a:endParaRPr lang="en-SG" altLang="en-US" dirty="0"/>
          </a:p>
        </p:txBody>
      </p:sp>
      <p:sp>
        <p:nvSpPr>
          <p:cNvPr id="6" name="Footer Placeholder 4">
            <a:extLst>
              <a:ext uri="{FF2B5EF4-FFF2-40B4-BE49-F238E27FC236}">
                <a16:creationId xmlns:a16="http://schemas.microsoft.com/office/drawing/2014/main" id="{8BF1DDA4-60B4-45EE-BFAE-DCF18F42CA6D}"/>
              </a:ext>
            </a:extLst>
          </p:cNvPr>
          <p:cNvSpPr>
            <a:spLocks noGrp="1"/>
          </p:cNvSpPr>
          <p:nvPr>
            <p:ph type="ftr" sz="quarter" idx="11"/>
          </p:nvPr>
        </p:nvSpPr>
        <p:spPr/>
        <p:txBody>
          <a:bodyPr/>
          <a:lstStyle>
            <a:lvl1pPr>
              <a:defRPr/>
            </a:lvl1pPr>
          </a:lstStyle>
          <a:p>
            <a:pPr>
              <a:defRPr/>
            </a:pPr>
            <a:endParaRPr lang="en-SG" altLang="en-US" dirty="0"/>
          </a:p>
        </p:txBody>
      </p:sp>
      <p:sp>
        <p:nvSpPr>
          <p:cNvPr id="7" name="Slide Number Placeholder 5">
            <a:extLst>
              <a:ext uri="{FF2B5EF4-FFF2-40B4-BE49-F238E27FC236}">
                <a16:creationId xmlns:a16="http://schemas.microsoft.com/office/drawing/2014/main" id="{1ACBB18C-B09E-4AB2-AE5F-F6D4339A593D}"/>
              </a:ext>
            </a:extLst>
          </p:cNvPr>
          <p:cNvSpPr>
            <a:spLocks noGrp="1"/>
          </p:cNvSpPr>
          <p:nvPr>
            <p:ph type="sldNum" sz="quarter" idx="12"/>
          </p:nvPr>
        </p:nvSpPr>
        <p:spPr/>
        <p:txBody>
          <a:bodyPr/>
          <a:lstStyle>
            <a:lvl1pPr>
              <a:defRPr/>
            </a:lvl1pPr>
          </a:lstStyle>
          <a:p>
            <a:pPr>
              <a:defRPr/>
            </a:pPr>
            <a:fld id="{A4B3DB2E-66E1-41AC-B717-465856706C86}" type="slidenum">
              <a:rPr lang="en-SG" altLang="en-US"/>
              <a:pPr>
                <a:defRPr/>
              </a:pPr>
              <a:t>‹#›</a:t>
            </a:fld>
            <a:endParaRPr lang="en-SG" altLang="en-US" dirty="0"/>
          </a:p>
        </p:txBody>
      </p:sp>
    </p:spTree>
    <p:extLst>
      <p:ext uri="{BB962C8B-B14F-4D97-AF65-F5344CB8AC3E}">
        <p14:creationId xmlns:p14="http://schemas.microsoft.com/office/powerpoint/2010/main" val="2450254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S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3">
            <a:extLst>
              <a:ext uri="{FF2B5EF4-FFF2-40B4-BE49-F238E27FC236}">
                <a16:creationId xmlns:a16="http://schemas.microsoft.com/office/drawing/2014/main" id="{8C24A321-4662-447C-B32C-D53F4B2DB150}"/>
              </a:ext>
            </a:extLst>
          </p:cNvPr>
          <p:cNvSpPr>
            <a:spLocks noGrp="1"/>
          </p:cNvSpPr>
          <p:nvPr>
            <p:ph type="dt" sz="half" idx="10"/>
          </p:nvPr>
        </p:nvSpPr>
        <p:spPr/>
        <p:txBody>
          <a:bodyPr/>
          <a:lstStyle>
            <a:lvl1pPr>
              <a:defRPr/>
            </a:lvl1pPr>
          </a:lstStyle>
          <a:p>
            <a:pPr>
              <a:defRPr/>
            </a:pPr>
            <a:endParaRPr lang="en-SG" altLang="en-US" dirty="0"/>
          </a:p>
        </p:txBody>
      </p:sp>
      <p:sp>
        <p:nvSpPr>
          <p:cNvPr id="8" name="Footer Placeholder 4">
            <a:extLst>
              <a:ext uri="{FF2B5EF4-FFF2-40B4-BE49-F238E27FC236}">
                <a16:creationId xmlns:a16="http://schemas.microsoft.com/office/drawing/2014/main" id="{4C1B8D2F-EAA3-4A53-8C42-7C83BED394AA}"/>
              </a:ext>
            </a:extLst>
          </p:cNvPr>
          <p:cNvSpPr>
            <a:spLocks noGrp="1"/>
          </p:cNvSpPr>
          <p:nvPr>
            <p:ph type="ftr" sz="quarter" idx="11"/>
          </p:nvPr>
        </p:nvSpPr>
        <p:spPr/>
        <p:txBody>
          <a:bodyPr/>
          <a:lstStyle>
            <a:lvl1pPr>
              <a:defRPr/>
            </a:lvl1pPr>
          </a:lstStyle>
          <a:p>
            <a:pPr>
              <a:defRPr/>
            </a:pPr>
            <a:endParaRPr lang="en-SG" altLang="en-US" dirty="0"/>
          </a:p>
        </p:txBody>
      </p:sp>
      <p:sp>
        <p:nvSpPr>
          <p:cNvPr id="9" name="Slide Number Placeholder 5">
            <a:extLst>
              <a:ext uri="{FF2B5EF4-FFF2-40B4-BE49-F238E27FC236}">
                <a16:creationId xmlns:a16="http://schemas.microsoft.com/office/drawing/2014/main" id="{0A994297-B01A-449A-91A3-314B3B51AECC}"/>
              </a:ext>
            </a:extLst>
          </p:cNvPr>
          <p:cNvSpPr>
            <a:spLocks noGrp="1"/>
          </p:cNvSpPr>
          <p:nvPr>
            <p:ph type="sldNum" sz="quarter" idx="12"/>
          </p:nvPr>
        </p:nvSpPr>
        <p:spPr/>
        <p:txBody>
          <a:bodyPr/>
          <a:lstStyle>
            <a:lvl1pPr>
              <a:defRPr/>
            </a:lvl1pPr>
          </a:lstStyle>
          <a:p>
            <a:pPr>
              <a:defRPr/>
            </a:pPr>
            <a:fld id="{143F0316-4A65-419B-A7BC-032E86EF68EC}" type="slidenum">
              <a:rPr lang="en-SG" altLang="en-US"/>
              <a:pPr>
                <a:defRPr/>
              </a:pPr>
              <a:t>‹#›</a:t>
            </a:fld>
            <a:endParaRPr lang="en-SG" altLang="en-US" dirty="0"/>
          </a:p>
        </p:txBody>
      </p:sp>
    </p:spTree>
    <p:extLst>
      <p:ext uri="{BB962C8B-B14F-4D97-AF65-F5344CB8AC3E}">
        <p14:creationId xmlns:p14="http://schemas.microsoft.com/office/powerpoint/2010/main" val="2839623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Date Placeholder 3">
            <a:extLst>
              <a:ext uri="{FF2B5EF4-FFF2-40B4-BE49-F238E27FC236}">
                <a16:creationId xmlns:a16="http://schemas.microsoft.com/office/drawing/2014/main" id="{56EB2628-D0FD-47E8-BDFB-A265BECED55B}"/>
              </a:ext>
            </a:extLst>
          </p:cNvPr>
          <p:cNvSpPr>
            <a:spLocks noGrp="1"/>
          </p:cNvSpPr>
          <p:nvPr>
            <p:ph type="dt" sz="half" idx="10"/>
          </p:nvPr>
        </p:nvSpPr>
        <p:spPr/>
        <p:txBody>
          <a:bodyPr/>
          <a:lstStyle>
            <a:lvl1pPr>
              <a:defRPr/>
            </a:lvl1pPr>
          </a:lstStyle>
          <a:p>
            <a:pPr>
              <a:defRPr/>
            </a:pPr>
            <a:endParaRPr lang="en-SG" altLang="en-US" dirty="0"/>
          </a:p>
        </p:txBody>
      </p:sp>
      <p:sp>
        <p:nvSpPr>
          <p:cNvPr id="4" name="Footer Placeholder 4">
            <a:extLst>
              <a:ext uri="{FF2B5EF4-FFF2-40B4-BE49-F238E27FC236}">
                <a16:creationId xmlns:a16="http://schemas.microsoft.com/office/drawing/2014/main" id="{F152A0E9-48AF-4D13-A85B-23662CB5A8D0}"/>
              </a:ext>
            </a:extLst>
          </p:cNvPr>
          <p:cNvSpPr>
            <a:spLocks noGrp="1"/>
          </p:cNvSpPr>
          <p:nvPr>
            <p:ph type="ftr" sz="quarter" idx="11"/>
          </p:nvPr>
        </p:nvSpPr>
        <p:spPr/>
        <p:txBody>
          <a:bodyPr/>
          <a:lstStyle>
            <a:lvl1pPr>
              <a:defRPr/>
            </a:lvl1pPr>
          </a:lstStyle>
          <a:p>
            <a:pPr>
              <a:defRPr/>
            </a:pPr>
            <a:endParaRPr lang="en-SG" altLang="en-US" dirty="0"/>
          </a:p>
        </p:txBody>
      </p:sp>
      <p:sp>
        <p:nvSpPr>
          <p:cNvPr id="5" name="Slide Number Placeholder 5">
            <a:extLst>
              <a:ext uri="{FF2B5EF4-FFF2-40B4-BE49-F238E27FC236}">
                <a16:creationId xmlns:a16="http://schemas.microsoft.com/office/drawing/2014/main" id="{53D116C0-B93D-4F3D-9B98-4A3541B78774}"/>
              </a:ext>
            </a:extLst>
          </p:cNvPr>
          <p:cNvSpPr>
            <a:spLocks noGrp="1"/>
          </p:cNvSpPr>
          <p:nvPr>
            <p:ph type="sldNum" sz="quarter" idx="12"/>
          </p:nvPr>
        </p:nvSpPr>
        <p:spPr/>
        <p:txBody>
          <a:bodyPr/>
          <a:lstStyle>
            <a:lvl1pPr>
              <a:defRPr/>
            </a:lvl1pPr>
          </a:lstStyle>
          <a:p>
            <a:pPr>
              <a:defRPr/>
            </a:pPr>
            <a:fld id="{63FD191B-FD87-43F6-A3B5-C901DBC9F946}" type="slidenum">
              <a:rPr lang="en-SG" altLang="en-US"/>
              <a:pPr>
                <a:defRPr/>
              </a:pPr>
              <a:t>‹#›</a:t>
            </a:fld>
            <a:endParaRPr lang="en-SG" altLang="en-US" dirty="0"/>
          </a:p>
        </p:txBody>
      </p:sp>
    </p:spTree>
    <p:extLst>
      <p:ext uri="{BB962C8B-B14F-4D97-AF65-F5344CB8AC3E}">
        <p14:creationId xmlns:p14="http://schemas.microsoft.com/office/powerpoint/2010/main" val="25156163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EFFCE4F-BCE6-4008-BCFE-863C415A4CC0}"/>
              </a:ext>
            </a:extLst>
          </p:cNvPr>
          <p:cNvSpPr>
            <a:spLocks noGrp="1"/>
          </p:cNvSpPr>
          <p:nvPr>
            <p:ph type="dt" sz="half" idx="10"/>
          </p:nvPr>
        </p:nvSpPr>
        <p:spPr/>
        <p:txBody>
          <a:bodyPr/>
          <a:lstStyle>
            <a:lvl1pPr>
              <a:defRPr/>
            </a:lvl1pPr>
          </a:lstStyle>
          <a:p>
            <a:pPr>
              <a:defRPr/>
            </a:pPr>
            <a:endParaRPr lang="en-SG" altLang="en-US" dirty="0"/>
          </a:p>
        </p:txBody>
      </p:sp>
      <p:sp>
        <p:nvSpPr>
          <p:cNvPr id="3" name="Footer Placeholder 4">
            <a:extLst>
              <a:ext uri="{FF2B5EF4-FFF2-40B4-BE49-F238E27FC236}">
                <a16:creationId xmlns:a16="http://schemas.microsoft.com/office/drawing/2014/main" id="{0202B22B-B78F-4334-8A62-2050129413C1}"/>
              </a:ext>
            </a:extLst>
          </p:cNvPr>
          <p:cNvSpPr>
            <a:spLocks noGrp="1"/>
          </p:cNvSpPr>
          <p:nvPr>
            <p:ph type="ftr" sz="quarter" idx="11"/>
          </p:nvPr>
        </p:nvSpPr>
        <p:spPr/>
        <p:txBody>
          <a:bodyPr/>
          <a:lstStyle>
            <a:lvl1pPr>
              <a:defRPr/>
            </a:lvl1pPr>
          </a:lstStyle>
          <a:p>
            <a:pPr>
              <a:defRPr/>
            </a:pPr>
            <a:endParaRPr lang="en-SG" altLang="en-US" dirty="0"/>
          </a:p>
        </p:txBody>
      </p:sp>
      <p:sp>
        <p:nvSpPr>
          <p:cNvPr id="4" name="Slide Number Placeholder 5">
            <a:extLst>
              <a:ext uri="{FF2B5EF4-FFF2-40B4-BE49-F238E27FC236}">
                <a16:creationId xmlns:a16="http://schemas.microsoft.com/office/drawing/2014/main" id="{D3372677-A017-4C8A-8657-17B9D894B47D}"/>
              </a:ext>
            </a:extLst>
          </p:cNvPr>
          <p:cNvSpPr>
            <a:spLocks noGrp="1"/>
          </p:cNvSpPr>
          <p:nvPr>
            <p:ph type="sldNum" sz="quarter" idx="12"/>
          </p:nvPr>
        </p:nvSpPr>
        <p:spPr/>
        <p:txBody>
          <a:bodyPr/>
          <a:lstStyle>
            <a:lvl1pPr>
              <a:defRPr/>
            </a:lvl1pPr>
          </a:lstStyle>
          <a:p>
            <a:pPr>
              <a:defRPr/>
            </a:pPr>
            <a:fld id="{CAE84D55-7681-48F1-9621-6EF02ABB8B61}" type="slidenum">
              <a:rPr lang="en-SG" altLang="en-US"/>
              <a:pPr>
                <a:defRPr/>
              </a:pPr>
              <a:t>‹#›</a:t>
            </a:fld>
            <a:endParaRPr lang="en-SG" altLang="en-US" dirty="0"/>
          </a:p>
        </p:txBody>
      </p:sp>
    </p:spTree>
    <p:extLst>
      <p:ext uri="{BB962C8B-B14F-4D97-AF65-F5344CB8AC3E}">
        <p14:creationId xmlns:p14="http://schemas.microsoft.com/office/powerpoint/2010/main" val="2818875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S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89D58F5-390D-4401-8C6D-DD6BF169BB2E}"/>
              </a:ext>
            </a:extLst>
          </p:cNvPr>
          <p:cNvSpPr>
            <a:spLocks noGrp="1"/>
          </p:cNvSpPr>
          <p:nvPr>
            <p:ph type="dt" sz="half" idx="10"/>
          </p:nvPr>
        </p:nvSpPr>
        <p:spPr/>
        <p:txBody>
          <a:bodyPr/>
          <a:lstStyle>
            <a:lvl1pPr>
              <a:defRPr/>
            </a:lvl1pPr>
          </a:lstStyle>
          <a:p>
            <a:pPr>
              <a:defRPr/>
            </a:pPr>
            <a:endParaRPr lang="en-SG" altLang="en-US" dirty="0"/>
          </a:p>
        </p:txBody>
      </p:sp>
      <p:sp>
        <p:nvSpPr>
          <p:cNvPr id="6" name="Footer Placeholder 4">
            <a:extLst>
              <a:ext uri="{FF2B5EF4-FFF2-40B4-BE49-F238E27FC236}">
                <a16:creationId xmlns:a16="http://schemas.microsoft.com/office/drawing/2014/main" id="{BDC1ED54-B8F3-4A01-9FDC-545E8BBDAC14}"/>
              </a:ext>
            </a:extLst>
          </p:cNvPr>
          <p:cNvSpPr>
            <a:spLocks noGrp="1"/>
          </p:cNvSpPr>
          <p:nvPr>
            <p:ph type="ftr" sz="quarter" idx="11"/>
          </p:nvPr>
        </p:nvSpPr>
        <p:spPr/>
        <p:txBody>
          <a:bodyPr/>
          <a:lstStyle>
            <a:lvl1pPr>
              <a:defRPr/>
            </a:lvl1pPr>
          </a:lstStyle>
          <a:p>
            <a:pPr>
              <a:defRPr/>
            </a:pPr>
            <a:endParaRPr lang="en-SG" altLang="en-US" dirty="0"/>
          </a:p>
        </p:txBody>
      </p:sp>
      <p:sp>
        <p:nvSpPr>
          <p:cNvPr id="7" name="Slide Number Placeholder 5">
            <a:extLst>
              <a:ext uri="{FF2B5EF4-FFF2-40B4-BE49-F238E27FC236}">
                <a16:creationId xmlns:a16="http://schemas.microsoft.com/office/drawing/2014/main" id="{508804D7-9206-40FA-BBE1-45C92D681A85}"/>
              </a:ext>
            </a:extLst>
          </p:cNvPr>
          <p:cNvSpPr>
            <a:spLocks noGrp="1"/>
          </p:cNvSpPr>
          <p:nvPr>
            <p:ph type="sldNum" sz="quarter" idx="12"/>
          </p:nvPr>
        </p:nvSpPr>
        <p:spPr/>
        <p:txBody>
          <a:bodyPr/>
          <a:lstStyle>
            <a:lvl1pPr>
              <a:defRPr/>
            </a:lvl1pPr>
          </a:lstStyle>
          <a:p>
            <a:pPr>
              <a:defRPr/>
            </a:pPr>
            <a:fld id="{8DC50E81-55DB-4F80-AF84-07ED9870DA09}" type="slidenum">
              <a:rPr lang="en-SG" altLang="en-US"/>
              <a:pPr>
                <a:defRPr/>
              </a:pPr>
              <a:t>‹#›</a:t>
            </a:fld>
            <a:endParaRPr lang="en-SG" altLang="en-US" dirty="0"/>
          </a:p>
        </p:txBody>
      </p:sp>
    </p:spTree>
    <p:extLst>
      <p:ext uri="{BB962C8B-B14F-4D97-AF65-F5344CB8AC3E}">
        <p14:creationId xmlns:p14="http://schemas.microsoft.com/office/powerpoint/2010/main" val="2983236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SG"/>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SG"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F9E376B-F690-4D6D-B7FC-2D55EA759190}"/>
              </a:ext>
            </a:extLst>
          </p:cNvPr>
          <p:cNvSpPr>
            <a:spLocks noGrp="1"/>
          </p:cNvSpPr>
          <p:nvPr>
            <p:ph type="dt" sz="half" idx="10"/>
          </p:nvPr>
        </p:nvSpPr>
        <p:spPr/>
        <p:txBody>
          <a:bodyPr/>
          <a:lstStyle>
            <a:lvl1pPr>
              <a:defRPr/>
            </a:lvl1pPr>
          </a:lstStyle>
          <a:p>
            <a:pPr>
              <a:defRPr/>
            </a:pPr>
            <a:endParaRPr lang="en-SG" altLang="en-US" dirty="0"/>
          </a:p>
        </p:txBody>
      </p:sp>
      <p:sp>
        <p:nvSpPr>
          <p:cNvPr id="6" name="Footer Placeholder 4">
            <a:extLst>
              <a:ext uri="{FF2B5EF4-FFF2-40B4-BE49-F238E27FC236}">
                <a16:creationId xmlns:a16="http://schemas.microsoft.com/office/drawing/2014/main" id="{B2DE406B-8793-411F-B645-56B9065C8653}"/>
              </a:ext>
            </a:extLst>
          </p:cNvPr>
          <p:cNvSpPr>
            <a:spLocks noGrp="1"/>
          </p:cNvSpPr>
          <p:nvPr>
            <p:ph type="ftr" sz="quarter" idx="11"/>
          </p:nvPr>
        </p:nvSpPr>
        <p:spPr/>
        <p:txBody>
          <a:bodyPr/>
          <a:lstStyle>
            <a:lvl1pPr>
              <a:defRPr/>
            </a:lvl1pPr>
          </a:lstStyle>
          <a:p>
            <a:pPr>
              <a:defRPr/>
            </a:pPr>
            <a:endParaRPr lang="en-SG" altLang="en-US" dirty="0"/>
          </a:p>
        </p:txBody>
      </p:sp>
      <p:sp>
        <p:nvSpPr>
          <p:cNvPr id="7" name="Slide Number Placeholder 5">
            <a:extLst>
              <a:ext uri="{FF2B5EF4-FFF2-40B4-BE49-F238E27FC236}">
                <a16:creationId xmlns:a16="http://schemas.microsoft.com/office/drawing/2014/main" id="{8764EA35-797C-4210-8671-1BEA27B8EEE8}"/>
              </a:ext>
            </a:extLst>
          </p:cNvPr>
          <p:cNvSpPr>
            <a:spLocks noGrp="1"/>
          </p:cNvSpPr>
          <p:nvPr>
            <p:ph type="sldNum" sz="quarter" idx="12"/>
          </p:nvPr>
        </p:nvSpPr>
        <p:spPr/>
        <p:txBody>
          <a:bodyPr/>
          <a:lstStyle>
            <a:lvl1pPr>
              <a:defRPr/>
            </a:lvl1pPr>
          </a:lstStyle>
          <a:p>
            <a:pPr>
              <a:defRPr/>
            </a:pPr>
            <a:fld id="{4DD096F4-6FA9-4AAD-BAA8-BCABADD644D7}" type="slidenum">
              <a:rPr lang="en-SG" altLang="en-US"/>
              <a:pPr>
                <a:defRPr/>
              </a:pPr>
              <a:t>‹#›</a:t>
            </a:fld>
            <a:endParaRPr lang="en-SG" altLang="en-US" dirty="0"/>
          </a:p>
        </p:txBody>
      </p:sp>
    </p:spTree>
    <p:extLst>
      <p:ext uri="{BB962C8B-B14F-4D97-AF65-F5344CB8AC3E}">
        <p14:creationId xmlns:p14="http://schemas.microsoft.com/office/powerpoint/2010/main" val="17548353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117F0F44-E26B-4F16-93AD-002C25C0634B}"/>
              </a:ext>
            </a:extLst>
          </p:cNvPr>
          <p:cNvSpPr>
            <a:spLocks noGrp="1"/>
          </p:cNvSpPr>
          <p:nvPr>
            <p:ph type="dt" sz="half" idx="10"/>
          </p:nvPr>
        </p:nvSpPr>
        <p:spPr/>
        <p:txBody>
          <a:bodyPr/>
          <a:lstStyle>
            <a:lvl1pPr>
              <a:defRPr/>
            </a:lvl1pPr>
          </a:lstStyle>
          <a:p>
            <a:pPr>
              <a:defRPr/>
            </a:pPr>
            <a:endParaRPr lang="en-SG" altLang="en-US" dirty="0"/>
          </a:p>
        </p:txBody>
      </p:sp>
      <p:sp>
        <p:nvSpPr>
          <p:cNvPr id="5" name="Footer Placeholder 4">
            <a:extLst>
              <a:ext uri="{FF2B5EF4-FFF2-40B4-BE49-F238E27FC236}">
                <a16:creationId xmlns:a16="http://schemas.microsoft.com/office/drawing/2014/main" id="{9E1522C9-2137-4C3D-B9BD-51B47677BA5D}"/>
              </a:ext>
            </a:extLst>
          </p:cNvPr>
          <p:cNvSpPr>
            <a:spLocks noGrp="1"/>
          </p:cNvSpPr>
          <p:nvPr>
            <p:ph type="ftr" sz="quarter" idx="11"/>
          </p:nvPr>
        </p:nvSpPr>
        <p:spPr/>
        <p:txBody>
          <a:bodyPr/>
          <a:lstStyle>
            <a:lvl1pPr>
              <a:defRPr/>
            </a:lvl1pPr>
          </a:lstStyle>
          <a:p>
            <a:pPr>
              <a:defRPr/>
            </a:pPr>
            <a:endParaRPr lang="en-SG" altLang="en-US" dirty="0"/>
          </a:p>
        </p:txBody>
      </p:sp>
      <p:sp>
        <p:nvSpPr>
          <p:cNvPr id="6" name="Slide Number Placeholder 5">
            <a:extLst>
              <a:ext uri="{FF2B5EF4-FFF2-40B4-BE49-F238E27FC236}">
                <a16:creationId xmlns:a16="http://schemas.microsoft.com/office/drawing/2014/main" id="{3C0ED307-77D2-4BF0-BC5E-12D54CF84BA9}"/>
              </a:ext>
            </a:extLst>
          </p:cNvPr>
          <p:cNvSpPr>
            <a:spLocks noGrp="1"/>
          </p:cNvSpPr>
          <p:nvPr>
            <p:ph type="sldNum" sz="quarter" idx="12"/>
          </p:nvPr>
        </p:nvSpPr>
        <p:spPr/>
        <p:txBody>
          <a:bodyPr/>
          <a:lstStyle>
            <a:lvl1pPr>
              <a:defRPr/>
            </a:lvl1pPr>
          </a:lstStyle>
          <a:p>
            <a:pPr>
              <a:defRPr/>
            </a:pPr>
            <a:fld id="{A4B9361A-CFE2-4D55-8896-5FF846093730}" type="slidenum">
              <a:rPr lang="en-SG" altLang="en-US"/>
              <a:pPr>
                <a:defRPr/>
              </a:pPr>
              <a:t>‹#›</a:t>
            </a:fld>
            <a:endParaRPr lang="en-SG" altLang="en-US" dirty="0"/>
          </a:p>
        </p:txBody>
      </p:sp>
    </p:spTree>
    <p:extLst>
      <p:ext uri="{BB962C8B-B14F-4D97-AF65-F5344CB8AC3E}">
        <p14:creationId xmlns:p14="http://schemas.microsoft.com/office/powerpoint/2010/main" val="3590193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296C5EFD-1A42-446A-AE75-C50724C3E469}"/>
              </a:ext>
            </a:extLst>
          </p:cNvPr>
          <p:cNvSpPr>
            <a:spLocks noGrp="1"/>
          </p:cNvSpPr>
          <p:nvPr>
            <p:ph type="dt" sz="half" idx="10"/>
          </p:nvPr>
        </p:nvSpPr>
        <p:spPr/>
        <p:txBody>
          <a:bodyPr/>
          <a:lstStyle>
            <a:lvl1pPr>
              <a:defRPr/>
            </a:lvl1pPr>
          </a:lstStyle>
          <a:p>
            <a:pPr>
              <a:defRPr/>
            </a:pPr>
            <a:endParaRPr lang="en-SG" altLang="en-US" dirty="0"/>
          </a:p>
        </p:txBody>
      </p:sp>
      <p:sp>
        <p:nvSpPr>
          <p:cNvPr id="5" name="Footer Placeholder 4">
            <a:extLst>
              <a:ext uri="{FF2B5EF4-FFF2-40B4-BE49-F238E27FC236}">
                <a16:creationId xmlns:a16="http://schemas.microsoft.com/office/drawing/2014/main" id="{1A6C0981-F072-4B46-9EDE-82698F3524B4}"/>
              </a:ext>
            </a:extLst>
          </p:cNvPr>
          <p:cNvSpPr>
            <a:spLocks noGrp="1"/>
          </p:cNvSpPr>
          <p:nvPr>
            <p:ph type="ftr" sz="quarter" idx="11"/>
          </p:nvPr>
        </p:nvSpPr>
        <p:spPr/>
        <p:txBody>
          <a:bodyPr/>
          <a:lstStyle>
            <a:lvl1pPr>
              <a:defRPr/>
            </a:lvl1pPr>
          </a:lstStyle>
          <a:p>
            <a:pPr>
              <a:defRPr/>
            </a:pPr>
            <a:endParaRPr lang="en-SG" altLang="en-US" dirty="0"/>
          </a:p>
        </p:txBody>
      </p:sp>
      <p:sp>
        <p:nvSpPr>
          <p:cNvPr id="6" name="Slide Number Placeholder 5">
            <a:extLst>
              <a:ext uri="{FF2B5EF4-FFF2-40B4-BE49-F238E27FC236}">
                <a16:creationId xmlns:a16="http://schemas.microsoft.com/office/drawing/2014/main" id="{A9E88EB5-63C1-492D-8201-FC451D0ED6DA}"/>
              </a:ext>
            </a:extLst>
          </p:cNvPr>
          <p:cNvSpPr>
            <a:spLocks noGrp="1"/>
          </p:cNvSpPr>
          <p:nvPr>
            <p:ph type="sldNum" sz="quarter" idx="12"/>
          </p:nvPr>
        </p:nvSpPr>
        <p:spPr/>
        <p:txBody>
          <a:bodyPr/>
          <a:lstStyle>
            <a:lvl1pPr>
              <a:defRPr/>
            </a:lvl1pPr>
          </a:lstStyle>
          <a:p>
            <a:pPr>
              <a:defRPr/>
            </a:pPr>
            <a:fld id="{47CE9AB5-8A68-495A-A503-07FB3FD83E3A}" type="slidenum">
              <a:rPr lang="en-SG" altLang="en-US"/>
              <a:pPr>
                <a:defRPr/>
              </a:pPr>
              <a:t>‹#›</a:t>
            </a:fld>
            <a:endParaRPr lang="en-SG" altLang="en-US" dirty="0"/>
          </a:p>
        </p:txBody>
      </p:sp>
    </p:spTree>
    <p:extLst>
      <p:ext uri="{BB962C8B-B14F-4D97-AF65-F5344CB8AC3E}">
        <p14:creationId xmlns:p14="http://schemas.microsoft.com/office/powerpoint/2010/main" val="17534240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Date Placeholder 3">
            <a:extLst>
              <a:ext uri="{FF2B5EF4-FFF2-40B4-BE49-F238E27FC236}">
                <a16:creationId xmlns:a16="http://schemas.microsoft.com/office/drawing/2014/main" id="{E9B4DAE7-C86C-4F3E-A3CE-7AE5BB788523}"/>
              </a:ext>
            </a:extLst>
          </p:cNvPr>
          <p:cNvSpPr>
            <a:spLocks noGrp="1"/>
          </p:cNvSpPr>
          <p:nvPr>
            <p:ph type="dt" sz="half" idx="10"/>
          </p:nvPr>
        </p:nvSpPr>
        <p:spPr/>
        <p:txBody>
          <a:bodyPr/>
          <a:lstStyle>
            <a:lvl1pPr>
              <a:defRPr/>
            </a:lvl1pPr>
          </a:lstStyle>
          <a:p>
            <a:pPr>
              <a:defRPr/>
            </a:pPr>
            <a:endParaRPr lang="en-SG" altLang="en-US" dirty="0"/>
          </a:p>
        </p:txBody>
      </p:sp>
      <p:sp>
        <p:nvSpPr>
          <p:cNvPr id="4" name="Footer Placeholder 4">
            <a:extLst>
              <a:ext uri="{FF2B5EF4-FFF2-40B4-BE49-F238E27FC236}">
                <a16:creationId xmlns:a16="http://schemas.microsoft.com/office/drawing/2014/main" id="{6A64E325-C36F-444B-8ACC-CF0F974AB969}"/>
              </a:ext>
            </a:extLst>
          </p:cNvPr>
          <p:cNvSpPr>
            <a:spLocks noGrp="1"/>
          </p:cNvSpPr>
          <p:nvPr>
            <p:ph type="ftr" sz="quarter" idx="11"/>
          </p:nvPr>
        </p:nvSpPr>
        <p:spPr/>
        <p:txBody>
          <a:bodyPr/>
          <a:lstStyle>
            <a:lvl1pPr>
              <a:defRPr/>
            </a:lvl1pPr>
          </a:lstStyle>
          <a:p>
            <a:pPr>
              <a:defRPr/>
            </a:pPr>
            <a:endParaRPr lang="en-SG" altLang="en-US" dirty="0"/>
          </a:p>
        </p:txBody>
      </p:sp>
      <p:sp>
        <p:nvSpPr>
          <p:cNvPr id="5" name="Slide Number Placeholder 5">
            <a:extLst>
              <a:ext uri="{FF2B5EF4-FFF2-40B4-BE49-F238E27FC236}">
                <a16:creationId xmlns:a16="http://schemas.microsoft.com/office/drawing/2014/main" id="{3EAAA70D-E29C-4194-A365-256FF093006C}"/>
              </a:ext>
            </a:extLst>
          </p:cNvPr>
          <p:cNvSpPr>
            <a:spLocks noGrp="1"/>
          </p:cNvSpPr>
          <p:nvPr>
            <p:ph type="sldNum" sz="quarter" idx="12"/>
          </p:nvPr>
        </p:nvSpPr>
        <p:spPr/>
        <p:txBody>
          <a:bodyPr/>
          <a:lstStyle>
            <a:lvl1pPr>
              <a:defRPr/>
            </a:lvl1pPr>
          </a:lstStyle>
          <a:p>
            <a:pPr>
              <a:defRPr/>
            </a:pPr>
            <a:fld id="{B3136F4C-BA9F-452E-B34C-CAB83E8F5E9A}" type="slidenum">
              <a:rPr lang="en-SG" altLang="en-US"/>
              <a:pPr>
                <a:defRPr/>
              </a:pPr>
              <a:t>‹#›</a:t>
            </a:fld>
            <a:endParaRPr lang="en-SG" altLang="en-US" dirty="0"/>
          </a:p>
        </p:txBody>
      </p:sp>
    </p:spTree>
    <p:extLst>
      <p:ext uri="{BB962C8B-B14F-4D97-AF65-F5344CB8AC3E}">
        <p14:creationId xmlns:p14="http://schemas.microsoft.com/office/powerpoint/2010/main" val="25925708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3914700"/>
      </p:ext>
    </p:extLst>
  </p:cSld>
  <p:clrMapOvr>
    <a:masterClrMapping/>
  </p:clrMapOvr>
  <p:transition spd="slow">
    <p:circl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3696319"/>
      </p:ext>
    </p:extLst>
  </p:cSld>
  <p:clrMapOvr>
    <a:masterClrMapping/>
  </p:clrMapOvr>
  <p:transition spd="slow">
    <p:circl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83181219"/>
      </p:ext>
    </p:extLst>
  </p:cSld>
  <p:clrMapOvr>
    <a:masterClrMapping/>
  </p:clrMapOvr>
  <p:transition spd="slow">
    <p:circl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3457419"/>
      </p:ext>
    </p:extLst>
  </p:cSld>
  <p:clrMapOvr>
    <a:masterClrMapping/>
  </p:clrMapOvr>
  <p:transition spd="slow">
    <p:circl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4975549"/>
      </p:ext>
    </p:extLst>
  </p:cSld>
  <p:clrMapOvr>
    <a:masterClrMapping/>
  </p:clrMapOvr>
  <p:transition spd="slow">
    <p:circl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32892597"/>
      </p:ext>
    </p:extLst>
  </p:cSld>
  <p:clrMapOvr>
    <a:masterClrMapping/>
  </p:clrMapOvr>
  <p:transition spd="slow">
    <p:circl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7550585"/>
      </p:ext>
    </p:extLst>
  </p:cSld>
  <p:clrMapOvr>
    <a:masterClrMapping/>
  </p:clrMapOvr>
  <p:transition spd="slow">
    <p:circl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92879898"/>
      </p:ext>
    </p:extLst>
  </p:cSld>
  <p:clrMapOvr>
    <a:masterClrMapping/>
  </p:clrMapOvr>
  <p:transition spd="slow">
    <p:circl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89785691"/>
      </p:ext>
    </p:extLst>
  </p:cSld>
  <p:clrMapOvr>
    <a:masterClrMapping/>
  </p:clrMapOvr>
  <p:transition spd="slow">
    <p:circl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4772266"/>
      </p:ext>
    </p:extLst>
  </p:cSld>
  <p:clrMapOvr>
    <a:masterClrMapping/>
  </p:clrMapOvr>
  <p:transition spd="slow">
    <p:circl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2660076"/>
      </p:ext>
    </p:extLst>
  </p:cSld>
  <p:clrMapOvr>
    <a:masterClrMapping/>
  </p:clrMapOvr>
  <p:transition spd="slow">
    <p:circl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SmartArt Placeholder 2"/>
          <p:cNvSpPr>
            <a:spLocks noGrp="1"/>
          </p:cNvSpPr>
          <p:nvPr>
            <p:ph type="dgm" idx="1"/>
          </p:nvPr>
        </p:nvSpPr>
        <p:spPr>
          <a:xfrm>
            <a:off x="685800" y="1981200"/>
            <a:ext cx="7772400" cy="4114800"/>
          </a:xfrm>
        </p:spPr>
        <p:txBody>
          <a:bodyPr/>
          <a:lstStyle/>
          <a:p>
            <a:pPr lvl="0"/>
            <a:r>
              <a:rPr lang="en-US" noProof="0"/>
              <a:t>Click icon to add SmartArt graphic</a:t>
            </a:r>
          </a:p>
        </p:txBody>
      </p:sp>
    </p:spTree>
    <p:extLst>
      <p:ext uri="{BB962C8B-B14F-4D97-AF65-F5344CB8AC3E}">
        <p14:creationId xmlns:p14="http://schemas.microsoft.com/office/powerpoint/2010/main" val="504241155"/>
      </p:ext>
    </p:extLst>
  </p:cSld>
  <p:clrMapOvr>
    <a:masterClrMapping/>
  </p:clrMapOvr>
  <p:transition spd="slow">
    <p:circl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4693821"/>
      </p:ext>
    </p:extLst>
  </p:cSld>
  <p:clrMapOvr>
    <a:masterClrMapping/>
  </p:clrMapOvr>
  <p:transition spd="slow">
    <p:circl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969668225"/>
      </p:ext>
    </p:extLst>
  </p:cSld>
  <p:clrMapOvr>
    <a:masterClrMapping/>
  </p:clrMapOvr>
  <p:transition>
    <p:zo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3664296"/>
      </p:ext>
    </p:extLst>
  </p:cSld>
  <p:clrMapOvr>
    <a:masterClrMapping/>
  </p:clrMapOvr>
  <p:transition>
    <p:zo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899282396"/>
      </p:ext>
    </p:extLst>
  </p:cSld>
  <p:clrMapOvr>
    <a:masterClrMapping/>
  </p:clrMapOvr>
  <p:transition>
    <p:zo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9008604"/>
      </p:ext>
    </p:extLst>
  </p:cSld>
  <p:clrMapOvr>
    <a:masterClrMapping/>
  </p:clrMapOvr>
  <p:transition>
    <p:zo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6226019"/>
      </p:ext>
    </p:extLst>
  </p:cSld>
  <p:clrMapOvr>
    <a:masterClrMapping/>
  </p:clrMapOvr>
  <p:transition>
    <p:zo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36597151"/>
      </p:ext>
    </p:extLst>
  </p:cSld>
  <p:clrMapOvr>
    <a:masterClrMapping/>
  </p:clrMapOvr>
  <p:transition>
    <p:zo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703181"/>
      </p:ext>
    </p:extLst>
  </p:cSld>
  <p:clrMapOvr>
    <a:masterClrMapping/>
  </p:clrMapOvr>
  <p:transition>
    <p:zo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42147589"/>
      </p:ext>
    </p:extLst>
  </p:cSld>
  <p:clrMapOvr>
    <a:masterClrMapping/>
  </p:clrMapOvr>
  <p:transition>
    <p:zo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50833604"/>
      </p:ext>
    </p:extLst>
  </p:cSld>
  <p:clrMapOvr>
    <a:masterClrMapping/>
  </p:clrMapOvr>
  <p:transition>
    <p:zo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5860984"/>
      </p:ext>
    </p:extLst>
  </p:cSld>
  <p:clrMapOvr>
    <a:masterClrMapping/>
  </p:clrMapOvr>
  <p:transition>
    <p:zo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7793520"/>
      </p:ext>
    </p:extLst>
  </p:cSld>
  <p:clrMapOvr>
    <a:masterClrMapping/>
  </p:clrMapOvr>
  <p:transition>
    <p:zo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SmartArt Placeholder 2"/>
          <p:cNvSpPr>
            <a:spLocks noGrp="1"/>
          </p:cNvSpPr>
          <p:nvPr>
            <p:ph type="dgm" idx="1"/>
          </p:nvPr>
        </p:nvSpPr>
        <p:spPr>
          <a:xfrm>
            <a:off x="685800" y="1981200"/>
            <a:ext cx="7772400" cy="4114800"/>
          </a:xfrm>
        </p:spPr>
        <p:txBody>
          <a:bodyPr/>
          <a:lstStyle/>
          <a:p>
            <a:pPr lvl="0"/>
            <a:endParaRPr lang="en-US" noProof="0"/>
          </a:p>
        </p:txBody>
      </p:sp>
    </p:spTree>
    <p:extLst>
      <p:ext uri="{BB962C8B-B14F-4D97-AF65-F5344CB8AC3E}">
        <p14:creationId xmlns:p14="http://schemas.microsoft.com/office/powerpoint/2010/main" val="3313018430"/>
      </p:ext>
    </p:extLst>
  </p:cSld>
  <p:clrMapOvr>
    <a:masterClrMapping/>
  </p:clrMapOvr>
  <p:transition>
    <p:zo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8168496"/>
      </p:ext>
    </p:extLst>
  </p:cSld>
  <p:clrMapOvr>
    <a:masterClrMapping/>
  </p:clrMapOvr>
  <p:transition>
    <p:zo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34550413"/>
      </p:ext>
    </p:extLst>
  </p:cSld>
  <p:clrMapOvr>
    <a:masterClrMapping/>
  </p:clrMapOvr>
  <p:transition>
    <p:zo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2636627"/>
      </p:ext>
    </p:extLst>
  </p:cSld>
  <p:clrMapOvr>
    <a:masterClrMapping/>
  </p:clrMapOvr>
  <p:transition>
    <p:zo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56720656"/>
      </p:ext>
    </p:extLst>
  </p:cSld>
  <p:clrMapOvr>
    <a:masterClrMapping/>
  </p:clrMapOvr>
  <p:transition>
    <p:zo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2038933"/>
      </p:ext>
    </p:extLst>
  </p:cSld>
  <p:clrMapOvr>
    <a:masterClrMapping/>
  </p:clrMapOvr>
  <p:transition>
    <p:zo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3155986"/>
      </p:ext>
    </p:extLst>
  </p:cSld>
  <p:clrMapOvr>
    <a:masterClrMapping/>
  </p:clrMapOvr>
  <p:transition>
    <p:zo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88052350"/>
      </p:ext>
    </p:extLst>
  </p:cSld>
  <p:clrMapOvr>
    <a:masterClrMapping/>
  </p:clrMapOvr>
  <p:transition>
    <p:zo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pic>
        <p:nvPicPr>
          <p:cNvPr id="8" name="Picture 7">
            <a:extLst>
              <a:ext uri="{FF2B5EF4-FFF2-40B4-BE49-F238E27FC236}">
                <a16:creationId xmlns:a16="http://schemas.microsoft.com/office/drawing/2014/main" id="{C2E27B1C-354A-49A3-9FDE-3E3705FF461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3478982"/>
      </p:ext>
    </p:extLst>
  </p:cSld>
  <p:clrMapOvr>
    <a:masterClrMapping/>
  </p:clrMapOvr>
  <p:transition>
    <p:zo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59375664"/>
      </p:ext>
    </p:extLst>
  </p:cSld>
  <p:clrMapOvr>
    <a:masterClrMapping/>
  </p:clrMapOvr>
  <p:transition>
    <p:zo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54823896"/>
      </p:ext>
    </p:extLst>
  </p:cSld>
  <p:clrMapOvr>
    <a:masterClrMapping/>
  </p:clrMapOvr>
  <p:transition>
    <p:zo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5493283"/>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1131321"/>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853809864"/>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2226217"/>
      </p:ext>
    </p:extLst>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SG" altLang="en-US" dirty="0"/>
          </a:p>
        </p:txBody>
      </p:sp>
      <p:sp>
        <p:nvSpPr>
          <p:cNvPr id="4" name="Footer Placeholder 4"/>
          <p:cNvSpPr>
            <a:spLocks noGrp="1"/>
          </p:cNvSpPr>
          <p:nvPr>
            <p:ph type="ftr" sz="quarter" idx="11"/>
          </p:nvPr>
        </p:nvSpPr>
        <p:spPr/>
        <p:txBody>
          <a:bodyPr/>
          <a:lstStyle/>
          <a:p>
            <a:pPr>
              <a:defRPr/>
            </a:pPr>
            <a:endParaRPr lang="en-SG" altLang="en-US" dirty="0"/>
          </a:p>
        </p:txBody>
      </p:sp>
      <p:sp>
        <p:nvSpPr>
          <p:cNvPr id="6" name="Slide Number Placeholder 5"/>
          <p:cNvSpPr>
            <a:spLocks noGrp="1"/>
          </p:cNvSpPr>
          <p:nvPr>
            <p:ph type="sldNum" sz="quarter" idx="12"/>
          </p:nvPr>
        </p:nvSpPr>
        <p:spPr/>
        <p:txBody>
          <a:bodyPr/>
          <a:lstStyle/>
          <a:p>
            <a:pPr>
              <a:defRPr/>
            </a:pPr>
            <a:fld id="{D6CF7793-ED34-4CD7-ABDA-A3C178D5D16C}" type="slidenum">
              <a:rPr lang="en-SG" altLang="en-US" smtClean="0"/>
              <a:pPr>
                <a:defRPr/>
              </a:pPr>
              <a:t>‹#›</a:t>
            </a:fld>
            <a:endParaRPr lang="en-SG" altLang="en-US" dirty="0"/>
          </a:p>
        </p:txBody>
      </p:sp>
    </p:spTree>
    <p:extLst>
      <p:ext uri="{BB962C8B-B14F-4D97-AF65-F5344CB8AC3E}">
        <p14:creationId xmlns:p14="http://schemas.microsoft.com/office/powerpoint/2010/main" val="1823885601"/>
      </p:ext>
    </p:extLst>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SG" altLang="en-US" dirty="0"/>
          </a:p>
        </p:txBody>
      </p:sp>
      <p:sp>
        <p:nvSpPr>
          <p:cNvPr id="4" name="Footer Placeholder 4"/>
          <p:cNvSpPr>
            <a:spLocks noGrp="1"/>
          </p:cNvSpPr>
          <p:nvPr>
            <p:ph type="ftr" sz="quarter" idx="11"/>
          </p:nvPr>
        </p:nvSpPr>
        <p:spPr/>
        <p:txBody>
          <a:bodyPr/>
          <a:lstStyle/>
          <a:p>
            <a:pPr>
              <a:defRPr/>
            </a:pPr>
            <a:endParaRPr lang="en-SG" altLang="en-US" dirty="0"/>
          </a:p>
        </p:txBody>
      </p:sp>
      <p:sp>
        <p:nvSpPr>
          <p:cNvPr id="6" name="Slide Number Placeholder 5"/>
          <p:cNvSpPr>
            <a:spLocks noGrp="1"/>
          </p:cNvSpPr>
          <p:nvPr>
            <p:ph type="sldNum" sz="quarter" idx="12"/>
          </p:nvPr>
        </p:nvSpPr>
        <p:spPr/>
        <p:txBody>
          <a:bodyPr/>
          <a:lstStyle/>
          <a:p>
            <a:pPr>
              <a:defRPr/>
            </a:pPr>
            <a:fld id="{D6CF7793-ED34-4CD7-ABDA-A3C178D5D16C}" type="slidenum">
              <a:rPr lang="en-SG" altLang="en-US" smtClean="0"/>
              <a:pPr>
                <a:defRPr/>
              </a:pPr>
              <a:t>‹#›</a:t>
            </a:fld>
            <a:endParaRPr lang="en-SG" altLang="en-US" dirty="0"/>
          </a:p>
        </p:txBody>
      </p:sp>
    </p:spTree>
    <p:extLst>
      <p:ext uri="{BB962C8B-B14F-4D97-AF65-F5344CB8AC3E}">
        <p14:creationId xmlns:p14="http://schemas.microsoft.com/office/powerpoint/2010/main" val="2217688448"/>
      </p:ext>
    </p:extLst>
  </p:cSld>
  <p:clrMapOvr>
    <a:masterClrMapping/>
  </p:clrMapOvr>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61298170"/>
      </p:ext>
    </p:extLst>
  </p:cSld>
  <p:clrMapOvr>
    <a:masterClrMapping/>
  </p:clrMapOvr>
  <p:transition>
    <p:zo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57512233"/>
      </p:ext>
    </p:extLst>
  </p:cSld>
  <p:clrMapOvr>
    <a:masterClrMapping/>
  </p:clrMapOvr>
  <p:transition>
    <p:zo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graphicFrame>
        <p:nvGraphicFramePr>
          <p:cNvPr id="2" name="Object 42">
            <a:extLst>
              <a:ext uri="{FF2B5EF4-FFF2-40B4-BE49-F238E27FC236}">
                <a16:creationId xmlns:a16="http://schemas.microsoft.com/office/drawing/2014/main" id="{BEE75DB8-D5A8-4B35-87BB-07E1FF1CC27F}"/>
              </a:ext>
            </a:extLst>
          </p:cNvPr>
          <p:cNvGraphicFramePr>
            <a:graphicFrameLocks noChangeAspect="1"/>
          </p:cNvGraphicFramePr>
          <p:nvPr/>
        </p:nvGraphicFramePr>
        <p:xfrm>
          <a:off x="0" y="3175"/>
          <a:ext cx="9144000" cy="6854825"/>
        </p:xfrm>
        <a:graphic>
          <a:graphicData uri="http://schemas.openxmlformats.org/presentationml/2006/ole">
            <mc:AlternateContent xmlns:mc="http://schemas.openxmlformats.org/markup-compatibility/2006">
              <mc:Choice xmlns:v="urn:schemas-microsoft-com:vml" Requires="v">
                <p:oleObj spid="_x0000_s107532" name="Bitmap Image" r:id="rId3" imgW="9678751" imgH="7257143" progId="Paint.Picture">
                  <p:embed/>
                </p:oleObj>
              </mc:Choice>
              <mc:Fallback>
                <p:oleObj name="Bitmap Image" r:id="rId3" imgW="9678751" imgH="7257143" progId="Paint.Picture">
                  <p:embed/>
                  <p:pic>
                    <p:nvPicPr>
                      <p:cNvPr id="2" name="Object 42">
                        <a:extLst>
                          <a:ext uri="{FF2B5EF4-FFF2-40B4-BE49-F238E27FC236}">
                            <a16:creationId xmlns:a16="http://schemas.microsoft.com/office/drawing/2014/main" id="{BEE75DB8-D5A8-4B35-87BB-07E1FF1CC2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75"/>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 name="Picture 10" descr="LOGO2">
            <a:extLst>
              <a:ext uri="{FF2B5EF4-FFF2-40B4-BE49-F238E27FC236}">
                <a16:creationId xmlns:a16="http://schemas.microsoft.com/office/drawing/2014/main" id="{0267F51A-ED3F-484C-863B-06A75838DF4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43800" y="0"/>
            <a:ext cx="152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0">
            <a:extLst>
              <a:ext uri="{FF2B5EF4-FFF2-40B4-BE49-F238E27FC236}">
                <a16:creationId xmlns:a16="http://schemas.microsoft.com/office/drawing/2014/main" id="{0E63A7B8-7FB4-4EC1-BC15-30C1A2B0D678}"/>
              </a:ext>
            </a:extLst>
          </p:cNvPr>
          <p:cNvSpPr>
            <a:spLocks noChangeArrowheads="1"/>
          </p:cNvSpPr>
          <p:nvPr/>
        </p:nvSpPr>
        <p:spPr bwMode="auto">
          <a:xfrm>
            <a:off x="7239000" y="6324600"/>
            <a:ext cx="1704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400" b="1">
                <a:solidFill>
                  <a:srgbClr val="000000"/>
                </a:solidFill>
                <a:latin typeface="Times New Roman" pitchFamily="18" charset="0"/>
                <a:cs typeface="Arial" charset="0"/>
              </a:defRPr>
            </a:lvl1pPr>
            <a:lvl2pPr marL="742950" indent="-285750">
              <a:defRPr sz="1400" b="1">
                <a:solidFill>
                  <a:srgbClr val="000000"/>
                </a:solidFill>
                <a:latin typeface="Times New Roman" pitchFamily="18" charset="0"/>
                <a:cs typeface="Arial" charset="0"/>
              </a:defRPr>
            </a:lvl2pPr>
            <a:lvl3pPr marL="1143000" indent="-228600">
              <a:defRPr sz="1400" b="1">
                <a:solidFill>
                  <a:srgbClr val="000000"/>
                </a:solidFill>
                <a:latin typeface="Times New Roman" pitchFamily="18" charset="0"/>
                <a:cs typeface="Arial" charset="0"/>
              </a:defRPr>
            </a:lvl3pPr>
            <a:lvl4pPr marL="1600200" indent="-228600">
              <a:defRPr sz="1400" b="1">
                <a:solidFill>
                  <a:srgbClr val="000000"/>
                </a:solidFill>
                <a:latin typeface="Times New Roman" pitchFamily="18" charset="0"/>
                <a:cs typeface="Arial" charset="0"/>
              </a:defRPr>
            </a:lvl4pPr>
            <a:lvl5pPr marL="2057400" indent="-228600">
              <a:defRPr sz="1400" b="1">
                <a:solidFill>
                  <a:srgbClr val="000000"/>
                </a:solidFill>
                <a:latin typeface="Times New Roman" pitchFamily="18" charset="0"/>
                <a:cs typeface="Arial" charset="0"/>
              </a:defRPr>
            </a:lvl5pPr>
            <a:lvl6pPr marL="2514600" indent="-228600" eaLnBrk="0" fontAlgn="base" hangingPunct="0">
              <a:spcBef>
                <a:spcPct val="0"/>
              </a:spcBef>
              <a:spcAft>
                <a:spcPct val="0"/>
              </a:spcAft>
              <a:defRPr sz="1400" b="1">
                <a:solidFill>
                  <a:srgbClr val="000000"/>
                </a:solidFill>
                <a:latin typeface="Times New Roman" pitchFamily="18" charset="0"/>
                <a:cs typeface="Arial" charset="0"/>
              </a:defRPr>
            </a:lvl6pPr>
            <a:lvl7pPr marL="2971800" indent="-228600" eaLnBrk="0" fontAlgn="base" hangingPunct="0">
              <a:spcBef>
                <a:spcPct val="0"/>
              </a:spcBef>
              <a:spcAft>
                <a:spcPct val="0"/>
              </a:spcAft>
              <a:defRPr sz="1400" b="1">
                <a:solidFill>
                  <a:srgbClr val="000000"/>
                </a:solidFill>
                <a:latin typeface="Times New Roman" pitchFamily="18" charset="0"/>
                <a:cs typeface="Arial" charset="0"/>
              </a:defRPr>
            </a:lvl7pPr>
            <a:lvl8pPr marL="3429000" indent="-228600" eaLnBrk="0" fontAlgn="base" hangingPunct="0">
              <a:spcBef>
                <a:spcPct val="0"/>
              </a:spcBef>
              <a:spcAft>
                <a:spcPct val="0"/>
              </a:spcAft>
              <a:defRPr sz="1400" b="1">
                <a:solidFill>
                  <a:srgbClr val="000000"/>
                </a:solidFill>
                <a:latin typeface="Times New Roman" pitchFamily="18" charset="0"/>
                <a:cs typeface="Arial" charset="0"/>
              </a:defRPr>
            </a:lvl8pPr>
            <a:lvl9pPr marL="3886200" indent="-228600" eaLnBrk="0" fontAlgn="base" hangingPunct="0">
              <a:spcBef>
                <a:spcPct val="0"/>
              </a:spcBef>
              <a:spcAft>
                <a:spcPct val="0"/>
              </a:spcAft>
              <a:defRPr sz="1400" b="1">
                <a:solidFill>
                  <a:srgbClr val="000000"/>
                </a:solidFill>
                <a:latin typeface="Times New Roman" pitchFamily="18" charset="0"/>
                <a:cs typeface="Arial" charset="0"/>
              </a:defRPr>
            </a:lvl9pPr>
          </a:lstStyle>
          <a:p>
            <a:pPr>
              <a:defRPr/>
            </a:pPr>
            <a:r>
              <a:rPr lang="en-US" altLang="en-US" sz="1600" b="0" dirty="0">
                <a:solidFill>
                  <a:srgbClr val="333399"/>
                </a:solidFill>
                <a:latin typeface="Arial" charset="0"/>
              </a:rPr>
              <a:t>Co-Confidential</a:t>
            </a:r>
            <a:endParaRPr lang="en-GB" altLang="en-US" sz="1600" b="0" dirty="0">
              <a:solidFill>
                <a:srgbClr val="333399"/>
              </a:solidFill>
              <a:latin typeface="Arial" charset="0"/>
            </a:endParaRPr>
          </a:p>
        </p:txBody>
      </p:sp>
      <p:pic>
        <p:nvPicPr>
          <p:cNvPr id="5" name="Picture 46" descr="Picture1">
            <a:extLst>
              <a:ext uri="{FF2B5EF4-FFF2-40B4-BE49-F238E27FC236}">
                <a16:creationId xmlns:a16="http://schemas.microsoft.com/office/drawing/2014/main" id="{690EA988-0824-4228-9366-2C1D34CA1E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6223000"/>
            <a:ext cx="51816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C2E27B1C-354A-49A3-9FDE-3E3705FF4619}"/>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768353"/>
      </p:ext>
    </p:extLst>
  </p:cSld>
  <p:clrMapOvr>
    <a:masterClrMapping/>
  </p:clrMapOvr>
  <p:transition>
    <p:zo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Tree>
    <p:extLst>
      <p:ext uri="{BB962C8B-B14F-4D97-AF65-F5344CB8AC3E}">
        <p14:creationId xmlns:p14="http://schemas.microsoft.com/office/powerpoint/2010/main" val="2127031177"/>
      </p:ext>
    </p:extLst>
  </p:cSld>
  <p:clrMapOvr>
    <a:masterClrMapping/>
  </p:clrMapOvr>
  <p:transition>
    <p:zo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7956802"/>
      </p:ext>
    </p:extLst>
  </p:cSld>
  <p:clrMapOvr>
    <a:masterClrMapping/>
  </p:clrMapOvr>
  <p:transition>
    <p:zo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Tree>
    <p:extLst>
      <p:ext uri="{BB962C8B-B14F-4D97-AF65-F5344CB8AC3E}">
        <p14:creationId xmlns:p14="http://schemas.microsoft.com/office/powerpoint/2010/main" val="339742590"/>
      </p:ext>
    </p:extLst>
  </p:cSld>
  <p:clrMapOvr>
    <a:masterClrMapping/>
  </p:clrMapOvr>
  <p:transition>
    <p:zo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9825711"/>
      </p:ext>
    </p:extLst>
  </p:cSld>
  <p:clrMapOvr>
    <a:masterClrMapping/>
  </p:clrMapOvr>
  <p:transition>
    <p:zo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8178586"/>
      </p:ext>
    </p:extLst>
  </p:cSld>
  <p:clrMapOvr>
    <a:masterClrMapping/>
  </p:clrMapOvr>
  <p:transition>
    <p:zo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17115203"/>
      </p:ext>
    </p:extLst>
  </p:cSld>
  <p:clrMapOvr>
    <a:masterClrMapping/>
  </p:clrMapOvr>
  <p:transition>
    <p:zo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Object 42">
            <a:extLst>
              <a:ext uri="{FF2B5EF4-FFF2-40B4-BE49-F238E27FC236}">
                <a16:creationId xmlns:a16="http://schemas.microsoft.com/office/drawing/2014/main" id="{00B48CF6-3FC5-4E3F-9C87-FFB12F9E55C7}"/>
              </a:ext>
            </a:extLst>
          </p:cNvPr>
          <p:cNvGraphicFramePr>
            <a:graphicFrameLocks noChangeAspect="1"/>
          </p:cNvGraphicFramePr>
          <p:nvPr userDrawn="1"/>
        </p:nvGraphicFramePr>
        <p:xfrm>
          <a:off x="0" y="3175"/>
          <a:ext cx="9144000" cy="6854825"/>
        </p:xfrm>
        <a:graphic>
          <a:graphicData uri="http://schemas.openxmlformats.org/presentationml/2006/ole">
            <mc:AlternateContent xmlns:mc="http://schemas.openxmlformats.org/markup-compatibility/2006">
              <mc:Choice xmlns:v="urn:schemas-microsoft-com:vml" Requires="v">
                <p:oleObj spid="_x0000_s109590" name="Bitmap Image" r:id="rId3" imgW="9678751" imgH="7257143" progId="Paint.Picture">
                  <p:embed/>
                </p:oleObj>
              </mc:Choice>
              <mc:Fallback>
                <p:oleObj name="Bitmap Image" r:id="rId3" imgW="9678751" imgH="7257143" progId="Paint.Picture">
                  <p:embed/>
                  <p:pic>
                    <p:nvPicPr>
                      <p:cNvPr id="2" name="Object 42">
                        <a:extLst>
                          <a:ext uri="{FF2B5EF4-FFF2-40B4-BE49-F238E27FC236}">
                            <a16:creationId xmlns:a16="http://schemas.microsoft.com/office/drawing/2014/main" id="{00B48CF6-3FC5-4E3F-9C87-FFB12F9E55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75"/>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 name="Picture 10" descr="LOGO2">
            <a:extLst>
              <a:ext uri="{FF2B5EF4-FFF2-40B4-BE49-F238E27FC236}">
                <a16:creationId xmlns:a16="http://schemas.microsoft.com/office/drawing/2014/main" id="{AD83B775-0CAF-4FF6-A62E-352A956A555A}"/>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543800" y="0"/>
            <a:ext cx="152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0">
            <a:extLst>
              <a:ext uri="{FF2B5EF4-FFF2-40B4-BE49-F238E27FC236}">
                <a16:creationId xmlns:a16="http://schemas.microsoft.com/office/drawing/2014/main" id="{9131FB83-5642-4EEA-B3A5-76EE5C72D311}"/>
              </a:ext>
            </a:extLst>
          </p:cNvPr>
          <p:cNvSpPr>
            <a:spLocks noChangeArrowheads="1"/>
          </p:cNvSpPr>
          <p:nvPr userDrawn="1"/>
        </p:nvSpPr>
        <p:spPr bwMode="auto">
          <a:xfrm>
            <a:off x="7239000" y="6324600"/>
            <a:ext cx="1704975" cy="276225"/>
          </a:xfrm>
          <a:prstGeom prst="rect">
            <a:avLst/>
          </a:prstGeom>
          <a:noFill/>
          <a:ln w="9525">
            <a:no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en-US" altLang="en-US" sz="1200">
                <a:solidFill>
                  <a:srgbClr val="333399"/>
                </a:solidFill>
                <a:latin typeface="Arial" pitchFamily="34" charset="0"/>
                <a:cs typeface="Arial" pitchFamily="34" charset="0"/>
              </a:rPr>
              <a:t>Co-Confidential</a:t>
            </a:r>
            <a:endParaRPr lang="en-GB" altLang="en-US" sz="1200">
              <a:solidFill>
                <a:srgbClr val="333399"/>
              </a:solidFill>
              <a:latin typeface="Arial" pitchFamily="34" charset="0"/>
              <a:cs typeface="Arial" pitchFamily="34" charset="0"/>
            </a:endParaRPr>
          </a:p>
        </p:txBody>
      </p:sp>
      <p:pic>
        <p:nvPicPr>
          <p:cNvPr id="5" name="Picture 46">
            <a:extLst>
              <a:ext uri="{FF2B5EF4-FFF2-40B4-BE49-F238E27FC236}">
                <a16:creationId xmlns:a16="http://schemas.microsoft.com/office/drawing/2014/main" id="{81B8ACF2-9753-49E5-9214-5C887157AF4D}"/>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12800" y="6223000"/>
            <a:ext cx="38608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42">
            <a:extLst>
              <a:ext uri="{FF2B5EF4-FFF2-40B4-BE49-F238E27FC236}">
                <a16:creationId xmlns:a16="http://schemas.microsoft.com/office/drawing/2014/main" id="{32B1D036-DB55-456A-A247-439A3CB956C5}"/>
              </a:ext>
            </a:extLst>
          </p:cNvPr>
          <p:cNvGraphicFramePr>
            <a:graphicFrameLocks noChangeAspect="1"/>
          </p:cNvGraphicFramePr>
          <p:nvPr userDrawn="1"/>
        </p:nvGraphicFramePr>
        <p:xfrm>
          <a:off x="0" y="3175"/>
          <a:ext cx="9144000" cy="6854825"/>
        </p:xfrm>
        <a:graphic>
          <a:graphicData uri="http://schemas.openxmlformats.org/presentationml/2006/ole">
            <mc:AlternateContent xmlns:mc="http://schemas.openxmlformats.org/markup-compatibility/2006">
              <mc:Choice xmlns:v="urn:schemas-microsoft-com:vml" Requires="v">
                <p:oleObj spid="_x0000_s109591" name="Bitmap Image" r:id="rId7" imgW="9678751" imgH="7257143" progId="Paint.Picture">
                  <p:embed/>
                </p:oleObj>
              </mc:Choice>
              <mc:Fallback>
                <p:oleObj name="Bitmap Image" r:id="rId7" imgW="9678751" imgH="7257143" progId="Paint.Picture">
                  <p:embed/>
                  <p:pic>
                    <p:nvPicPr>
                      <p:cNvPr id="6" name="Object 42">
                        <a:extLst>
                          <a:ext uri="{FF2B5EF4-FFF2-40B4-BE49-F238E27FC236}">
                            <a16:creationId xmlns:a16="http://schemas.microsoft.com/office/drawing/2014/main" id="{32B1D036-DB55-456A-A247-439A3CB956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75"/>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7" name="Picture 10" descr="LOGO2">
            <a:extLst>
              <a:ext uri="{FF2B5EF4-FFF2-40B4-BE49-F238E27FC236}">
                <a16:creationId xmlns:a16="http://schemas.microsoft.com/office/drawing/2014/main" id="{950732E5-DBDF-44E6-A6FC-6AAA70A003C0}"/>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543800" y="0"/>
            <a:ext cx="152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0">
            <a:extLst>
              <a:ext uri="{FF2B5EF4-FFF2-40B4-BE49-F238E27FC236}">
                <a16:creationId xmlns:a16="http://schemas.microsoft.com/office/drawing/2014/main" id="{9F09D074-73E5-4261-A161-A0D7F7825D0D}"/>
              </a:ext>
            </a:extLst>
          </p:cNvPr>
          <p:cNvSpPr>
            <a:spLocks noChangeArrowheads="1"/>
          </p:cNvSpPr>
          <p:nvPr userDrawn="1"/>
        </p:nvSpPr>
        <p:spPr bwMode="auto">
          <a:xfrm>
            <a:off x="7239000" y="6324600"/>
            <a:ext cx="1704975" cy="276225"/>
          </a:xfrm>
          <a:prstGeom prst="rect">
            <a:avLst/>
          </a:prstGeom>
          <a:noFill/>
          <a:ln w="9525">
            <a:no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en-US" altLang="en-US" sz="1200">
                <a:solidFill>
                  <a:srgbClr val="333399"/>
                </a:solidFill>
                <a:latin typeface="Arial" pitchFamily="34" charset="0"/>
                <a:cs typeface="Arial" pitchFamily="34" charset="0"/>
              </a:rPr>
              <a:t>Co-Confidential</a:t>
            </a:r>
            <a:endParaRPr lang="en-GB" altLang="en-US" sz="1200">
              <a:solidFill>
                <a:srgbClr val="333399"/>
              </a:solidFill>
              <a:latin typeface="Arial" pitchFamily="34" charset="0"/>
              <a:cs typeface="Arial" pitchFamily="34" charset="0"/>
            </a:endParaRPr>
          </a:p>
        </p:txBody>
      </p:sp>
      <p:pic>
        <p:nvPicPr>
          <p:cNvPr id="9" name="Picture 46" descr="Picture1">
            <a:extLst>
              <a:ext uri="{FF2B5EF4-FFF2-40B4-BE49-F238E27FC236}">
                <a16:creationId xmlns:a16="http://schemas.microsoft.com/office/drawing/2014/main" id="{B96221DC-DF9F-4EE5-A880-89CCE333CC18}"/>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52400" y="6223000"/>
            <a:ext cx="51816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E3464679-FBE4-44F7-84A0-52B9B67B5353}"/>
              </a:ext>
            </a:extLst>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7088975"/>
      </p:ext>
    </p:extLst>
  </p:cSld>
  <p:clrMapOvr>
    <a:masterClrMapping/>
  </p:clrMapOvr>
  <p:transition>
    <p:zo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3958954701"/>
      </p:ext>
    </p:extLst>
  </p:cSld>
  <p:clrMapOvr>
    <a:masterClrMapping/>
  </p:clrMapOvr>
  <p:transition>
    <p:zoom/>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4171330360"/>
      </p:ext>
    </p:extLst>
  </p:cSld>
  <p:clrMapOvr>
    <a:masterClrMapping/>
  </p:clrMapOvr>
  <p:transition>
    <p:zoom/>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7265883"/>
      </p:ext>
    </p:extLst>
  </p:cSld>
  <p:clrMapOvr>
    <a:masterClrMapping/>
  </p:clrMapOvr>
  <p:transition>
    <p:zo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5781469"/>
      </p:ext>
    </p:extLst>
  </p:cSld>
  <p:clrMapOvr>
    <a:masterClrMapping/>
  </p:clrMapOvr>
  <p:transition>
    <p:zo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SmartArt Placeholder 2"/>
          <p:cNvSpPr>
            <a:spLocks noGrp="1"/>
          </p:cNvSpPr>
          <p:nvPr>
            <p:ph type="dgm" idx="1"/>
          </p:nvPr>
        </p:nvSpPr>
        <p:spPr>
          <a:xfrm>
            <a:off x="685800" y="1981200"/>
            <a:ext cx="7772400" cy="4114800"/>
          </a:xfrm>
        </p:spPr>
        <p:txBody>
          <a:bodyPr/>
          <a:lstStyle/>
          <a:p>
            <a:pPr lvl="0"/>
            <a:endParaRPr lang="en-US" noProof="0"/>
          </a:p>
        </p:txBody>
      </p:sp>
    </p:spTree>
    <p:extLst>
      <p:ext uri="{BB962C8B-B14F-4D97-AF65-F5344CB8AC3E}">
        <p14:creationId xmlns:p14="http://schemas.microsoft.com/office/powerpoint/2010/main" val="3814982075"/>
      </p:ext>
    </p:extLst>
  </p:cSld>
  <p:clrMapOvr>
    <a:masterClrMapping/>
  </p:clrMapOvr>
  <p:transition>
    <p:zo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graphicFrame>
        <p:nvGraphicFramePr>
          <p:cNvPr id="5" name="Object 42">
            <a:extLst>
              <a:ext uri="{FF2B5EF4-FFF2-40B4-BE49-F238E27FC236}">
                <a16:creationId xmlns:a16="http://schemas.microsoft.com/office/drawing/2014/main" id="{AAE495B4-3588-47C3-983B-A7A8DC4EB7F7}"/>
              </a:ext>
            </a:extLst>
          </p:cNvPr>
          <p:cNvGraphicFramePr>
            <a:graphicFrameLocks noChangeAspect="1"/>
          </p:cNvGraphicFramePr>
          <p:nvPr userDrawn="1"/>
        </p:nvGraphicFramePr>
        <p:xfrm>
          <a:off x="0" y="3175"/>
          <a:ext cx="9144000" cy="6854825"/>
        </p:xfrm>
        <a:graphic>
          <a:graphicData uri="http://schemas.openxmlformats.org/presentationml/2006/ole">
            <mc:AlternateContent xmlns:mc="http://schemas.openxmlformats.org/markup-compatibility/2006">
              <mc:Choice xmlns:v="urn:schemas-microsoft-com:vml" Requires="v">
                <p:oleObj spid="_x0000_s110614" name="Bitmap Image" r:id="rId3" imgW="9678751" imgH="7257143" progId="Paint.Picture">
                  <p:embed/>
                </p:oleObj>
              </mc:Choice>
              <mc:Fallback>
                <p:oleObj name="Bitmap Image" r:id="rId3" imgW="9678751" imgH="7257143" progId="Paint.Picture">
                  <p:embed/>
                  <p:pic>
                    <p:nvPicPr>
                      <p:cNvPr id="5" name="Object 42">
                        <a:extLst>
                          <a:ext uri="{FF2B5EF4-FFF2-40B4-BE49-F238E27FC236}">
                            <a16:creationId xmlns:a16="http://schemas.microsoft.com/office/drawing/2014/main" id="{AAE495B4-3588-47C3-983B-A7A8DC4EB7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75"/>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 name="Picture 10" descr="LOGO2">
            <a:extLst>
              <a:ext uri="{FF2B5EF4-FFF2-40B4-BE49-F238E27FC236}">
                <a16:creationId xmlns:a16="http://schemas.microsoft.com/office/drawing/2014/main" id="{7032546F-9853-454B-821C-2D878141EC72}"/>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543800" y="0"/>
            <a:ext cx="152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0">
            <a:extLst>
              <a:ext uri="{FF2B5EF4-FFF2-40B4-BE49-F238E27FC236}">
                <a16:creationId xmlns:a16="http://schemas.microsoft.com/office/drawing/2014/main" id="{78D880A7-9BB6-40E7-A29A-DCC25AB12F40}"/>
              </a:ext>
            </a:extLst>
          </p:cNvPr>
          <p:cNvSpPr>
            <a:spLocks noChangeArrowheads="1"/>
          </p:cNvSpPr>
          <p:nvPr userDrawn="1"/>
        </p:nvSpPr>
        <p:spPr bwMode="auto">
          <a:xfrm>
            <a:off x="7239000" y="6324600"/>
            <a:ext cx="1704975" cy="276225"/>
          </a:xfrm>
          <a:prstGeom prst="rect">
            <a:avLst/>
          </a:prstGeom>
          <a:noFill/>
          <a:ln w="9525">
            <a:no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en-US" altLang="en-US" sz="1200">
                <a:solidFill>
                  <a:srgbClr val="333399"/>
                </a:solidFill>
                <a:latin typeface="Arial" pitchFamily="34" charset="0"/>
                <a:cs typeface="Arial" pitchFamily="34" charset="0"/>
              </a:rPr>
              <a:t>Co-Confidential</a:t>
            </a:r>
            <a:endParaRPr lang="en-GB" altLang="en-US" sz="1200">
              <a:solidFill>
                <a:srgbClr val="333399"/>
              </a:solidFill>
              <a:latin typeface="Arial" pitchFamily="34" charset="0"/>
              <a:cs typeface="Arial" pitchFamily="34" charset="0"/>
            </a:endParaRPr>
          </a:p>
        </p:txBody>
      </p:sp>
      <p:pic>
        <p:nvPicPr>
          <p:cNvPr id="8" name="Picture 46">
            <a:extLst>
              <a:ext uri="{FF2B5EF4-FFF2-40B4-BE49-F238E27FC236}">
                <a16:creationId xmlns:a16="http://schemas.microsoft.com/office/drawing/2014/main" id="{A4504CA5-385B-4B60-B06A-991F52B936C2}"/>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12800" y="6223000"/>
            <a:ext cx="38608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Object 42">
            <a:extLst>
              <a:ext uri="{FF2B5EF4-FFF2-40B4-BE49-F238E27FC236}">
                <a16:creationId xmlns:a16="http://schemas.microsoft.com/office/drawing/2014/main" id="{5E8F00D4-698E-4DC6-8D99-2060B4633534}"/>
              </a:ext>
            </a:extLst>
          </p:cNvPr>
          <p:cNvGraphicFramePr>
            <a:graphicFrameLocks noChangeAspect="1"/>
          </p:cNvGraphicFramePr>
          <p:nvPr userDrawn="1"/>
        </p:nvGraphicFramePr>
        <p:xfrm>
          <a:off x="0" y="3175"/>
          <a:ext cx="9144000" cy="6854825"/>
        </p:xfrm>
        <a:graphic>
          <a:graphicData uri="http://schemas.openxmlformats.org/presentationml/2006/ole">
            <mc:AlternateContent xmlns:mc="http://schemas.openxmlformats.org/markup-compatibility/2006">
              <mc:Choice xmlns:v="urn:schemas-microsoft-com:vml" Requires="v">
                <p:oleObj spid="_x0000_s110615" name="Bitmap Image" r:id="rId7" imgW="9678751" imgH="7257143" progId="Paint.Picture">
                  <p:embed/>
                </p:oleObj>
              </mc:Choice>
              <mc:Fallback>
                <p:oleObj name="Bitmap Image" r:id="rId7" imgW="9678751" imgH="7257143" progId="Paint.Picture">
                  <p:embed/>
                  <p:pic>
                    <p:nvPicPr>
                      <p:cNvPr id="9" name="Object 42">
                        <a:extLst>
                          <a:ext uri="{FF2B5EF4-FFF2-40B4-BE49-F238E27FC236}">
                            <a16:creationId xmlns:a16="http://schemas.microsoft.com/office/drawing/2014/main" id="{5E8F00D4-698E-4DC6-8D99-2060B46335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75"/>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 name="Picture 10" descr="LOGO2">
            <a:extLst>
              <a:ext uri="{FF2B5EF4-FFF2-40B4-BE49-F238E27FC236}">
                <a16:creationId xmlns:a16="http://schemas.microsoft.com/office/drawing/2014/main" id="{CCAF1AC3-6CF2-4C1F-B135-1261B70F7C69}"/>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543800" y="0"/>
            <a:ext cx="152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0">
            <a:extLst>
              <a:ext uri="{FF2B5EF4-FFF2-40B4-BE49-F238E27FC236}">
                <a16:creationId xmlns:a16="http://schemas.microsoft.com/office/drawing/2014/main" id="{542B7702-DE4F-416C-BDAB-1F55F2B2DB3A}"/>
              </a:ext>
            </a:extLst>
          </p:cNvPr>
          <p:cNvSpPr>
            <a:spLocks noChangeArrowheads="1"/>
          </p:cNvSpPr>
          <p:nvPr userDrawn="1"/>
        </p:nvSpPr>
        <p:spPr bwMode="auto">
          <a:xfrm>
            <a:off x="7239000" y="6324600"/>
            <a:ext cx="1704975" cy="276225"/>
          </a:xfrm>
          <a:prstGeom prst="rect">
            <a:avLst/>
          </a:prstGeom>
          <a:noFill/>
          <a:ln w="9525">
            <a:no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en-US" altLang="en-US" sz="1200">
                <a:solidFill>
                  <a:srgbClr val="333399"/>
                </a:solidFill>
                <a:latin typeface="Arial" pitchFamily="34" charset="0"/>
                <a:cs typeface="Arial" pitchFamily="34" charset="0"/>
              </a:rPr>
              <a:t>Co-Confidential</a:t>
            </a:r>
            <a:endParaRPr lang="en-GB" altLang="en-US" sz="1200">
              <a:solidFill>
                <a:srgbClr val="333399"/>
              </a:solidFill>
              <a:latin typeface="Arial" pitchFamily="34" charset="0"/>
              <a:cs typeface="Arial" pitchFamily="34" charset="0"/>
            </a:endParaRPr>
          </a:p>
        </p:txBody>
      </p:sp>
      <p:pic>
        <p:nvPicPr>
          <p:cNvPr id="12" name="Picture 9" descr="Endorsed-Logo-H.wmf">
            <a:extLst>
              <a:ext uri="{FF2B5EF4-FFF2-40B4-BE49-F238E27FC236}">
                <a16:creationId xmlns:a16="http://schemas.microsoft.com/office/drawing/2014/main" id="{E16C8373-B7F1-47DF-AD6E-E6428097E787}"/>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712788" y="5457825"/>
            <a:ext cx="2287587"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a:extLst>
              <a:ext uri="{FF2B5EF4-FFF2-40B4-BE49-F238E27FC236}">
                <a16:creationId xmlns:a16="http://schemas.microsoft.com/office/drawing/2014/main" id="{130D1212-84F5-4F97-95F9-D6868DEF076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93663" y="6262688"/>
            <a:ext cx="5181600"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12421" y="2286219"/>
            <a:ext cx="7682620" cy="1469703"/>
          </a:xfrm>
        </p:spPr>
        <p:txBody>
          <a:bodyPr rtlCol="0">
            <a:noAutofit/>
          </a:bodyPr>
          <a:lstStyle>
            <a:lvl1pPr algn="l" defTabSz="685800" rtl="0" eaLnBrk="1" latinLnBrk="0" hangingPunct="1">
              <a:lnSpc>
                <a:spcPct val="80000"/>
              </a:lnSpc>
              <a:spcBef>
                <a:spcPct val="0"/>
              </a:spcBef>
              <a:buNone/>
              <a:defRPr lang="nl-NL" sz="3300" kern="1200" dirty="0">
                <a:solidFill>
                  <a:srgbClr val="CC0000"/>
                </a:solidFill>
                <a:latin typeface="Times New Roman" pitchFamily="18" charset="0"/>
                <a:ea typeface="+mj-ea"/>
                <a:cs typeface="Times New Roman" pitchFamily="18" charset="0"/>
              </a:defRPr>
            </a:lvl1pPr>
          </a:lstStyle>
          <a:p>
            <a:r>
              <a:rPr lang="en-US" dirty="0"/>
              <a:t>Click to edit Master title style</a:t>
            </a:r>
            <a:endParaRPr lang="nl-NL" dirty="0"/>
          </a:p>
        </p:txBody>
      </p:sp>
      <p:sp>
        <p:nvSpPr>
          <p:cNvPr id="3" name="Subtitle 2"/>
          <p:cNvSpPr>
            <a:spLocks noGrp="1"/>
          </p:cNvSpPr>
          <p:nvPr>
            <p:ph type="subTitle" idx="1"/>
          </p:nvPr>
        </p:nvSpPr>
        <p:spPr>
          <a:xfrm>
            <a:off x="812420" y="3755922"/>
            <a:ext cx="7683303" cy="980761"/>
          </a:xfrm>
        </p:spPr>
        <p:txBody>
          <a:bodyPr>
            <a:normAutofit/>
          </a:bodyPr>
          <a:lstStyle>
            <a:lvl1pPr marL="0" indent="0" algn="l">
              <a:lnSpc>
                <a:spcPct val="125000"/>
              </a:lnSpc>
              <a:buNone/>
              <a:defRPr sz="1650">
                <a:solidFill>
                  <a:schemeClr val="tx1">
                    <a:lumMod val="65000"/>
                    <a:lumOff val="35000"/>
                  </a:schemeClr>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endParaRPr lang="nl-NL" dirty="0"/>
          </a:p>
        </p:txBody>
      </p:sp>
      <p:sp>
        <p:nvSpPr>
          <p:cNvPr id="38" name="Text Placeholder 2"/>
          <p:cNvSpPr>
            <a:spLocks noGrp="1"/>
          </p:cNvSpPr>
          <p:nvPr>
            <p:ph type="body" idx="13"/>
          </p:nvPr>
        </p:nvSpPr>
        <p:spPr>
          <a:xfrm>
            <a:off x="3591240" y="4899498"/>
            <a:ext cx="4903800" cy="1471140"/>
          </a:xfrm>
        </p:spPr>
        <p:txBody>
          <a:bodyPr tIns="90000" bIns="90000" anchor="b">
            <a:noAutofit/>
          </a:bodyPr>
          <a:lstStyle>
            <a:lvl1pPr marL="39291" indent="0">
              <a:lnSpc>
                <a:spcPct val="125000"/>
              </a:lnSpc>
              <a:buNone/>
              <a:defRPr sz="1200" b="0">
                <a:solidFill>
                  <a:schemeClr val="tx1">
                    <a:lumMod val="65000"/>
                    <a:lumOff val="35000"/>
                  </a:schemeClr>
                </a:solidFill>
                <a:latin typeface="Arial" pitchFamily="34" charset="0"/>
                <a:cs typeface="Arial"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4" name="Date Placeholder 3">
            <a:extLst>
              <a:ext uri="{FF2B5EF4-FFF2-40B4-BE49-F238E27FC236}">
                <a16:creationId xmlns:a16="http://schemas.microsoft.com/office/drawing/2014/main" id="{9F1C7E8A-F6CF-45F7-BE32-72C8FDB58725}"/>
              </a:ext>
            </a:extLst>
          </p:cNvPr>
          <p:cNvSpPr>
            <a:spLocks noGrp="1"/>
          </p:cNvSpPr>
          <p:nvPr>
            <p:ph type="dt" sz="half" idx="14"/>
          </p:nvPr>
        </p:nvSpPr>
        <p:spPr>
          <a:xfrm>
            <a:off x="7351713" y="6534150"/>
            <a:ext cx="1470025" cy="246063"/>
          </a:xfrm>
          <a:prstGeom prst="rect">
            <a:avLst/>
          </a:prstGeom>
        </p:spPr>
        <p:txBody>
          <a:bodyPr vert="horz" wrap="square" lIns="91440" tIns="45720" rIns="91440" bIns="45720" numCol="1" anchor="t" anchorCtr="0" compatLnSpc="1">
            <a:prstTxWarp prst="textNoShape">
              <a:avLst/>
            </a:prstTxWarp>
          </a:bodyPr>
          <a:lstStyle>
            <a:lvl1pPr algn="r">
              <a:defRPr sz="600">
                <a:solidFill>
                  <a:srgbClr val="0D0D0D"/>
                </a:solidFill>
                <a:latin typeface="Arial" pitchFamily="34" charset="0"/>
                <a:cs typeface="Arial" pitchFamily="34" charset="0"/>
              </a:defRPr>
            </a:lvl1pPr>
          </a:lstStyle>
          <a:p>
            <a:pPr>
              <a:defRPr/>
            </a:pPr>
            <a:fld id="{0C30B04A-1DF1-446C-B078-5B935952F029}" type="datetime3">
              <a:rPr lang="en-US" altLang="en-US"/>
              <a:pPr>
                <a:defRPr/>
              </a:pPr>
              <a:t>22 May 2020</a:t>
            </a:fld>
            <a:endParaRPr lang="nl-NL" altLang="en-US"/>
          </a:p>
        </p:txBody>
      </p:sp>
      <p:sp>
        <p:nvSpPr>
          <p:cNvPr id="15" name="Footer Placeholder 4">
            <a:extLst>
              <a:ext uri="{FF2B5EF4-FFF2-40B4-BE49-F238E27FC236}">
                <a16:creationId xmlns:a16="http://schemas.microsoft.com/office/drawing/2014/main" id="{75F59725-7912-4286-A86E-8EBD8D4E2A3B}"/>
              </a:ext>
            </a:extLst>
          </p:cNvPr>
          <p:cNvSpPr>
            <a:spLocks noGrp="1"/>
          </p:cNvSpPr>
          <p:nvPr>
            <p:ph type="ftr" sz="quarter" idx="15"/>
          </p:nvPr>
        </p:nvSpPr>
        <p:spPr>
          <a:xfrm>
            <a:off x="3590925" y="6534150"/>
            <a:ext cx="3595688" cy="246063"/>
          </a:xfrm>
          <a:prstGeom prst="rect">
            <a:avLst/>
          </a:prstGeom>
        </p:spPr>
        <p:txBody>
          <a:bodyPr vert="horz" wrap="square" lIns="91440" tIns="45720" rIns="91440" bIns="45720" numCol="1" anchor="t" anchorCtr="0" compatLnSpc="1">
            <a:prstTxWarp prst="textNoShape">
              <a:avLst/>
            </a:prstTxWarp>
          </a:bodyPr>
          <a:lstStyle>
            <a:lvl1pPr>
              <a:defRPr sz="600">
                <a:solidFill>
                  <a:srgbClr val="0D0D0D"/>
                </a:solidFill>
                <a:latin typeface="Arial" pitchFamily="34" charset="0"/>
                <a:cs typeface="Arial" pitchFamily="34" charset="0"/>
              </a:defRPr>
            </a:lvl1pPr>
          </a:lstStyle>
          <a:p>
            <a:pPr>
              <a:defRPr/>
            </a:pPr>
            <a:endParaRPr lang="en-US" altLang="en-US"/>
          </a:p>
        </p:txBody>
      </p:sp>
    </p:spTree>
    <p:extLst>
      <p:ext uri="{BB962C8B-B14F-4D97-AF65-F5344CB8AC3E}">
        <p14:creationId xmlns:p14="http://schemas.microsoft.com/office/powerpoint/2010/main" val="4128429672"/>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Two Columns">
    <p:spTree>
      <p:nvGrpSpPr>
        <p:cNvPr id="1" name=""/>
        <p:cNvGrpSpPr/>
        <p:nvPr/>
      </p:nvGrpSpPr>
      <p:grpSpPr>
        <a:xfrm>
          <a:off x="0" y="0"/>
          <a:ext cx="0" cy="0"/>
          <a:chOff x="0" y="0"/>
          <a:chExt cx="0" cy="0"/>
        </a:xfrm>
      </p:grpSpPr>
      <p:graphicFrame>
        <p:nvGraphicFramePr>
          <p:cNvPr id="5" name="Object 42">
            <a:extLst>
              <a:ext uri="{FF2B5EF4-FFF2-40B4-BE49-F238E27FC236}">
                <a16:creationId xmlns:a16="http://schemas.microsoft.com/office/drawing/2014/main" id="{705FF6CE-8338-4F3F-A127-38DE8DD16F8B}"/>
              </a:ext>
            </a:extLst>
          </p:cNvPr>
          <p:cNvGraphicFramePr>
            <a:graphicFrameLocks noChangeAspect="1"/>
          </p:cNvGraphicFramePr>
          <p:nvPr userDrawn="1"/>
        </p:nvGraphicFramePr>
        <p:xfrm>
          <a:off x="0" y="3175"/>
          <a:ext cx="9144000" cy="6854825"/>
        </p:xfrm>
        <a:graphic>
          <a:graphicData uri="http://schemas.openxmlformats.org/presentationml/2006/ole">
            <mc:AlternateContent xmlns:mc="http://schemas.openxmlformats.org/markup-compatibility/2006">
              <mc:Choice xmlns:v="urn:schemas-microsoft-com:vml" Requires="v">
                <p:oleObj spid="_x0000_s111638" name="Bitmap Image" r:id="rId3" imgW="9678751" imgH="7257143" progId="Paint.Picture">
                  <p:embed/>
                </p:oleObj>
              </mc:Choice>
              <mc:Fallback>
                <p:oleObj name="Bitmap Image" r:id="rId3" imgW="9678751" imgH="7257143" progId="Paint.Picture">
                  <p:embed/>
                  <p:pic>
                    <p:nvPicPr>
                      <p:cNvPr id="5" name="Object 42">
                        <a:extLst>
                          <a:ext uri="{FF2B5EF4-FFF2-40B4-BE49-F238E27FC236}">
                            <a16:creationId xmlns:a16="http://schemas.microsoft.com/office/drawing/2014/main" id="{705FF6CE-8338-4F3F-A127-38DE8DD16F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75"/>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 name="Picture 10" descr="LOGO2">
            <a:extLst>
              <a:ext uri="{FF2B5EF4-FFF2-40B4-BE49-F238E27FC236}">
                <a16:creationId xmlns:a16="http://schemas.microsoft.com/office/drawing/2014/main" id="{C866F067-4BB0-4B06-B8C7-C1FC2501EEE4}"/>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543800" y="0"/>
            <a:ext cx="152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0">
            <a:extLst>
              <a:ext uri="{FF2B5EF4-FFF2-40B4-BE49-F238E27FC236}">
                <a16:creationId xmlns:a16="http://schemas.microsoft.com/office/drawing/2014/main" id="{726C89D4-4FA4-430B-A00E-CB956773B4FA}"/>
              </a:ext>
            </a:extLst>
          </p:cNvPr>
          <p:cNvSpPr>
            <a:spLocks noChangeArrowheads="1"/>
          </p:cNvSpPr>
          <p:nvPr userDrawn="1"/>
        </p:nvSpPr>
        <p:spPr bwMode="auto">
          <a:xfrm>
            <a:off x="7239000" y="6324600"/>
            <a:ext cx="1704975" cy="276225"/>
          </a:xfrm>
          <a:prstGeom prst="rect">
            <a:avLst/>
          </a:prstGeom>
          <a:noFill/>
          <a:ln w="9525">
            <a:no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en-US" altLang="en-US" sz="1200">
                <a:solidFill>
                  <a:srgbClr val="333399"/>
                </a:solidFill>
                <a:latin typeface="Arial" pitchFamily="34" charset="0"/>
                <a:cs typeface="Arial" pitchFamily="34" charset="0"/>
              </a:rPr>
              <a:t>Co-Confidential</a:t>
            </a:r>
            <a:endParaRPr lang="en-GB" altLang="en-US" sz="1200">
              <a:solidFill>
                <a:srgbClr val="333399"/>
              </a:solidFill>
              <a:latin typeface="Arial" pitchFamily="34" charset="0"/>
              <a:cs typeface="Arial" pitchFamily="34" charset="0"/>
            </a:endParaRPr>
          </a:p>
        </p:txBody>
      </p:sp>
      <p:pic>
        <p:nvPicPr>
          <p:cNvPr id="8" name="Picture 46">
            <a:extLst>
              <a:ext uri="{FF2B5EF4-FFF2-40B4-BE49-F238E27FC236}">
                <a16:creationId xmlns:a16="http://schemas.microsoft.com/office/drawing/2014/main" id="{2DBB7CB4-506C-42DB-953E-3CF0388F9386}"/>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12800" y="6223000"/>
            <a:ext cx="38608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Object 42">
            <a:extLst>
              <a:ext uri="{FF2B5EF4-FFF2-40B4-BE49-F238E27FC236}">
                <a16:creationId xmlns:a16="http://schemas.microsoft.com/office/drawing/2014/main" id="{F6655CCB-FA39-4579-BE5B-58442E5F04A6}"/>
              </a:ext>
            </a:extLst>
          </p:cNvPr>
          <p:cNvGraphicFramePr>
            <a:graphicFrameLocks noChangeAspect="1"/>
          </p:cNvGraphicFramePr>
          <p:nvPr userDrawn="1"/>
        </p:nvGraphicFramePr>
        <p:xfrm>
          <a:off x="0" y="3175"/>
          <a:ext cx="9144000" cy="6854825"/>
        </p:xfrm>
        <a:graphic>
          <a:graphicData uri="http://schemas.openxmlformats.org/presentationml/2006/ole">
            <mc:AlternateContent xmlns:mc="http://schemas.openxmlformats.org/markup-compatibility/2006">
              <mc:Choice xmlns:v="urn:schemas-microsoft-com:vml" Requires="v">
                <p:oleObj spid="_x0000_s111639" name="Bitmap Image" r:id="rId7" imgW="9678751" imgH="7257143" progId="Paint.Picture">
                  <p:embed/>
                </p:oleObj>
              </mc:Choice>
              <mc:Fallback>
                <p:oleObj name="Bitmap Image" r:id="rId7" imgW="9678751" imgH="7257143" progId="Paint.Picture">
                  <p:embed/>
                  <p:pic>
                    <p:nvPicPr>
                      <p:cNvPr id="9" name="Object 42">
                        <a:extLst>
                          <a:ext uri="{FF2B5EF4-FFF2-40B4-BE49-F238E27FC236}">
                            <a16:creationId xmlns:a16="http://schemas.microsoft.com/office/drawing/2014/main" id="{F6655CCB-FA39-4579-BE5B-58442E5F0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75"/>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 name="Picture 10" descr="LOGO2">
            <a:extLst>
              <a:ext uri="{FF2B5EF4-FFF2-40B4-BE49-F238E27FC236}">
                <a16:creationId xmlns:a16="http://schemas.microsoft.com/office/drawing/2014/main" id="{D33238AA-0951-41AA-B943-6AECAA1075EA}"/>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543800" y="0"/>
            <a:ext cx="152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0">
            <a:extLst>
              <a:ext uri="{FF2B5EF4-FFF2-40B4-BE49-F238E27FC236}">
                <a16:creationId xmlns:a16="http://schemas.microsoft.com/office/drawing/2014/main" id="{A59D3D5B-3A88-4EAF-901C-38BA166F4D03}"/>
              </a:ext>
            </a:extLst>
          </p:cNvPr>
          <p:cNvSpPr>
            <a:spLocks noChangeArrowheads="1"/>
          </p:cNvSpPr>
          <p:nvPr userDrawn="1"/>
        </p:nvSpPr>
        <p:spPr bwMode="auto">
          <a:xfrm>
            <a:off x="7239000" y="6324600"/>
            <a:ext cx="1704975" cy="276225"/>
          </a:xfrm>
          <a:prstGeom prst="rect">
            <a:avLst/>
          </a:prstGeom>
          <a:noFill/>
          <a:ln w="9525">
            <a:no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en-US" altLang="en-US" sz="1200">
                <a:solidFill>
                  <a:srgbClr val="333399"/>
                </a:solidFill>
                <a:latin typeface="Arial" pitchFamily="34" charset="0"/>
                <a:cs typeface="Arial" pitchFamily="34" charset="0"/>
              </a:rPr>
              <a:t>Co-Confidential</a:t>
            </a:r>
            <a:endParaRPr lang="en-GB" altLang="en-US" sz="1200">
              <a:solidFill>
                <a:srgbClr val="333399"/>
              </a:solidFill>
              <a:latin typeface="Arial" pitchFamily="34" charset="0"/>
              <a:cs typeface="Arial" pitchFamily="34" charset="0"/>
            </a:endParaRPr>
          </a:p>
        </p:txBody>
      </p:sp>
      <p:pic>
        <p:nvPicPr>
          <p:cNvPr id="12" name="Picture 46" descr="Picture1">
            <a:extLst>
              <a:ext uri="{FF2B5EF4-FFF2-40B4-BE49-F238E27FC236}">
                <a16:creationId xmlns:a16="http://schemas.microsoft.com/office/drawing/2014/main" id="{BF5CCBBE-B016-43EA-9A8D-D0E6BD74AA7F}"/>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52400" y="6223000"/>
            <a:ext cx="51816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itle 1"/>
          <p:cNvSpPr>
            <a:spLocks noGrp="1"/>
          </p:cNvSpPr>
          <p:nvPr>
            <p:ph type="title"/>
          </p:nvPr>
        </p:nvSpPr>
        <p:spPr>
          <a:xfrm>
            <a:off x="485776" y="159800"/>
            <a:ext cx="8009265" cy="1144220"/>
          </a:xfrm>
        </p:spPr>
        <p:txBody>
          <a:bodyPr rtlCol="0">
            <a:normAutofit/>
          </a:bodyPr>
          <a:lstStyle>
            <a:lvl1pPr algn="l" defTabSz="685800" rtl="0" eaLnBrk="1" latinLnBrk="0" hangingPunct="1">
              <a:lnSpc>
                <a:spcPct val="73000"/>
              </a:lnSpc>
              <a:spcBef>
                <a:spcPct val="0"/>
              </a:spcBef>
              <a:buNone/>
              <a:defRPr lang="nl-NL" sz="3000" kern="1200" dirty="0">
                <a:solidFill>
                  <a:srgbClr val="CC0000"/>
                </a:solidFill>
                <a:latin typeface="Times New Roman" pitchFamily="18" charset="0"/>
                <a:ea typeface="+mj-ea"/>
                <a:cs typeface="Times New Roman" pitchFamily="18" charset="0"/>
              </a:defRPr>
            </a:lvl1pPr>
          </a:lstStyle>
          <a:p>
            <a:r>
              <a:rPr lang="en-US" dirty="0"/>
              <a:t>Click to edit Master title style</a:t>
            </a:r>
            <a:endParaRPr lang="nl-NL" dirty="0"/>
          </a:p>
        </p:txBody>
      </p:sp>
      <p:sp>
        <p:nvSpPr>
          <p:cNvPr id="3" name="Content Placeholder 2"/>
          <p:cNvSpPr>
            <a:spLocks noGrp="1"/>
          </p:cNvSpPr>
          <p:nvPr>
            <p:ph sz="half" idx="1"/>
          </p:nvPr>
        </p:nvSpPr>
        <p:spPr>
          <a:xfrm>
            <a:off x="485500" y="1304020"/>
            <a:ext cx="3923040" cy="4571136"/>
          </a:xfrm>
          <a:ln>
            <a:noFill/>
          </a:ln>
        </p:spPr>
        <p:txBody>
          <a:bodyPr rtlCol="0">
            <a:normAutofit/>
          </a:bodyPr>
          <a:lstStyle>
            <a:lvl1pPr marL="201216" indent="-201216" algn="l" defTabSz="685800" rtl="0" eaLnBrk="1" latinLnBrk="0" hangingPunct="1">
              <a:lnSpc>
                <a:spcPct val="125000"/>
              </a:lnSpc>
              <a:spcBef>
                <a:spcPts val="0"/>
              </a:spcBef>
              <a:buClr>
                <a:srgbClr val="CC0000"/>
              </a:buClr>
              <a:buSzPct val="90000"/>
              <a:buFont typeface="Arial" pitchFamily="34" charset="0"/>
              <a:buChar char="●"/>
              <a:defRPr lang="en-US" sz="1650" kern="1200" baseline="0" dirty="0" smtClean="0">
                <a:solidFill>
                  <a:schemeClr val="tx1">
                    <a:lumMod val="65000"/>
                    <a:lumOff val="35000"/>
                  </a:schemeClr>
                </a:solidFill>
                <a:latin typeface="Arial" pitchFamily="34" charset="0"/>
                <a:ea typeface="+mn-ea"/>
                <a:cs typeface="Arial" pitchFamily="34" charset="0"/>
              </a:defRPr>
            </a:lvl1pPr>
            <a:lvl2pPr marL="402431" indent="-201216" algn="l" defTabSz="685800" rtl="0" eaLnBrk="1" latinLnBrk="0" hangingPunct="1">
              <a:lnSpc>
                <a:spcPct val="125000"/>
              </a:lnSpc>
              <a:spcBef>
                <a:spcPts val="0"/>
              </a:spcBef>
              <a:buClr>
                <a:schemeClr val="tx1">
                  <a:lumMod val="65000"/>
                  <a:lumOff val="35000"/>
                </a:schemeClr>
              </a:buClr>
              <a:buSzPct val="90000"/>
              <a:buFont typeface="Arial" pitchFamily="34" charset="0"/>
              <a:buChar char="●"/>
              <a:defRPr lang="en-US" sz="1500" kern="1200" baseline="0" dirty="0" smtClean="0">
                <a:solidFill>
                  <a:schemeClr val="tx1">
                    <a:lumMod val="65000"/>
                    <a:lumOff val="35000"/>
                  </a:schemeClr>
                </a:solidFill>
                <a:latin typeface="Arial" pitchFamily="34" charset="0"/>
                <a:ea typeface="+mn-ea"/>
                <a:cs typeface="Arial" pitchFamily="34" charset="0"/>
              </a:defRPr>
            </a:lvl2pPr>
            <a:lvl3pPr marL="603647" indent="-201216" algn="l" defTabSz="685800" rtl="0" eaLnBrk="1" latinLnBrk="0" hangingPunct="1">
              <a:lnSpc>
                <a:spcPct val="125000"/>
              </a:lnSpc>
              <a:spcBef>
                <a:spcPts val="0"/>
              </a:spcBef>
              <a:buClr>
                <a:schemeClr val="tx1">
                  <a:lumMod val="65000"/>
                  <a:lumOff val="35000"/>
                </a:schemeClr>
              </a:buClr>
              <a:buSzPct val="90000"/>
              <a:buFont typeface="Arial" pitchFamily="34" charset="0"/>
              <a:buChar char="●"/>
              <a:defRPr lang="en-US" sz="1350" kern="1200" baseline="0" dirty="0" smtClean="0">
                <a:solidFill>
                  <a:schemeClr val="tx1">
                    <a:lumMod val="65000"/>
                    <a:lumOff val="35000"/>
                  </a:schemeClr>
                </a:solidFill>
                <a:latin typeface="Arial" pitchFamily="34" charset="0"/>
                <a:ea typeface="+mn-ea"/>
                <a:cs typeface="Arial" pitchFamily="34" charset="0"/>
              </a:defRPr>
            </a:lvl3pPr>
            <a:lvl4pPr marL="806054" indent="-202406" algn="l" defTabSz="685800" rtl="0" eaLnBrk="1" latinLnBrk="0" hangingPunct="1">
              <a:lnSpc>
                <a:spcPct val="125000"/>
              </a:lnSpc>
              <a:spcBef>
                <a:spcPts val="0"/>
              </a:spcBef>
              <a:buClr>
                <a:schemeClr val="tx1">
                  <a:lumMod val="65000"/>
                  <a:lumOff val="35000"/>
                </a:schemeClr>
              </a:buClr>
              <a:buSzPct val="90000"/>
              <a:buFont typeface="Arial" pitchFamily="34" charset="0"/>
              <a:buChar char="●"/>
              <a:defRPr lang="en-US" sz="1200" kern="1200" baseline="0" dirty="0" smtClean="0">
                <a:solidFill>
                  <a:schemeClr val="tx1">
                    <a:lumMod val="65000"/>
                    <a:lumOff val="35000"/>
                  </a:schemeClr>
                </a:solidFill>
                <a:latin typeface="Arial" pitchFamily="34" charset="0"/>
                <a:ea typeface="+mn-ea"/>
                <a:cs typeface="Arial" pitchFamily="34" charset="0"/>
              </a:defRPr>
            </a:lvl4pPr>
            <a:lvl5pPr marL="1007269" indent="-196454" algn="l" defTabSz="685800" rtl="0" eaLnBrk="1" latinLnBrk="0" hangingPunct="1">
              <a:lnSpc>
                <a:spcPct val="125000"/>
              </a:lnSpc>
              <a:spcBef>
                <a:spcPts val="0"/>
              </a:spcBef>
              <a:buClr>
                <a:schemeClr val="tx1">
                  <a:lumMod val="65000"/>
                  <a:lumOff val="35000"/>
                </a:schemeClr>
              </a:buClr>
              <a:buSzPct val="90000"/>
              <a:buFont typeface="Arial" pitchFamily="34" charset="0"/>
              <a:buChar char="●"/>
              <a:defRPr lang="nl-NL" sz="1050" kern="1200" baseline="0" dirty="0">
                <a:solidFill>
                  <a:schemeClr val="tx1">
                    <a:lumMod val="65000"/>
                    <a:lumOff val="35000"/>
                  </a:schemeClr>
                </a:solidFill>
                <a:latin typeface="Arial" pitchFamily="34" charset="0"/>
                <a:ea typeface="+mn-ea"/>
                <a:cs typeface="Arial" pitchFamily="34" charset="0"/>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30" name="Content Placeholder 2"/>
          <p:cNvSpPr>
            <a:spLocks noGrp="1"/>
          </p:cNvSpPr>
          <p:nvPr>
            <p:ph sz="half" idx="13"/>
          </p:nvPr>
        </p:nvSpPr>
        <p:spPr>
          <a:xfrm>
            <a:off x="4572000" y="1304020"/>
            <a:ext cx="3923040" cy="4571136"/>
          </a:xfrm>
          <a:ln>
            <a:noFill/>
          </a:ln>
        </p:spPr>
        <p:txBody>
          <a:bodyPr rtlCol="0">
            <a:normAutofit/>
          </a:bodyPr>
          <a:lstStyle>
            <a:lvl1pPr marL="201216" indent="-201216" algn="l" defTabSz="685800" rtl="0" eaLnBrk="1" latinLnBrk="0" hangingPunct="1">
              <a:lnSpc>
                <a:spcPct val="125000"/>
              </a:lnSpc>
              <a:spcBef>
                <a:spcPts val="0"/>
              </a:spcBef>
              <a:buClr>
                <a:srgbClr val="CC0000"/>
              </a:buClr>
              <a:buSzPct val="90000"/>
              <a:buFont typeface="Arial" pitchFamily="34" charset="0"/>
              <a:buChar char="●"/>
              <a:defRPr lang="en-US" sz="1650" kern="1200" baseline="0" dirty="0" smtClean="0">
                <a:solidFill>
                  <a:schemeClr val="tx1">
                    <a:lumMod val="65000"/>
                    <a:lumOff val="35000"/>
                  </a:schemeClr>
                </a:solidFill>
                <a:latin typeface="Arial" pitchFamily="34" charset="0"/>
                <a:ea typeface="+mn-ea"/>
                <a:cs typeface="Arial" pitchFamily="34" charset="0"/>
              </a:defRPr>
            </a:lvl1pPr>
            <a:lvl2pPr marL="402431" indent="-201216" algn="l" defTabSz="685800" rtl="0" eaLnBrk="1" latinLnBrk="0" hangingPunct="1">
              <a:lnSpc>
                <a:spcPct val="125000"/>
              </a:lnSpc>
              <a:spcBef>
                <a:spcPts val="0"/>
              </a:spcBef>
              <a:buClr>
                <a:schemeClr val="tx1">
                  <a:lumMod val="65000"/>
                  <a:lumOff val="35000"/>
                </a:schemeClr>
              </a:buClr>
              <a:buSzPct val="90000"/>
              <a:buFont typeface="Arial" pitchFamily="34" charset="0"/>
              <a:buChar char="●"/>
              <a:defRPr lang="en-US" sz="1500" kern="1200" baseline="0" dirty="0" smtClean="0">
                <a:solidFill>
                  <a:schemeClr val="tx1">
                    <a:lumMod val="65000"/>
                    <a:lumOff val="35000"/>
                  </a:schemeClr>
                </a:solidFill>
                <a:latin typeface="Arial" pitchFamily="34" charset="0"/>
                <a:ea typeface="+mn-ea"/>
                <a:cs typeface="Arial" pitchFamily="34" charset="0"/>
              </a:defRPr>
            </a:lvl2pPr>
            <a:lvl3pPr marL="603647" indent="-201216" algn="l" defTabSz="685800" rtl="0" eaLnBrk="1" latinLnBrk="0" hangingPunct="1">
              <a:lnSpc>
                <a:spcPct val="125000"/>
              </a:lnSpc>
              <a:spcBef>
                <a:spcPts val="0"/>
              </a:spcBef>
              <a:buClr>
                <a:schemeClr val="tx1">
                  <a:lumMod val="65000"/>
                  <a:lumOff val="35000"/>
                </a:schemeClr>
              </a:buClr>
              <a:buSzPct val="90000"/>
              <a:buFont typeface="Arial" pitchFamily="34" charset="0"/>
              <a:buChar char="●"/>
              <a:defRPr lang="en-US" sz="1350" kern="1200" baseline="0" dirty="0" smtClean="0">
                <a:solidFill>
                  <a:schemeClr val="tx1">
                    <a:lumMod val="65000"/>
                    <a:lumOff val="35000"/>
                  </a:schemeClr>
                </a:solidFill>
                <a:latin typeface="Arial" pitchFamily="34" charset="0"/>
                <a:ea typeface="+mn-ea"/>
                <a:cs typeface="Arial" pitchFamily="34" charset="0"/>
              </a:defRPr>
            </a:lvl3pPr>
            <a:lvl4pPr marL="806054" indent="-202406" algn="l" defTabSz="685800" rtl="0" eaLnBrk="1" latinLnBrk="0" hangingPunct="1">
              <a:lnSpc>
                <a:spcPct val="125000"/>
              </a:lnSpc>
              <a:spcBef>
                <a:spcPts val="0"/>
              </a:spcBef>
              <a:buClr>
                <a:schemeClr val="tx1">
                  <a:lumMod val="65000"/>
                  <a:lumOff val="35000"/>
                </a:schemeClr>
              </a:buClr>
              <a:buSzPct val="90000"/>
              <a:buFont typeface="Arial" pitchFamily="34" charset="0"/>
              <a:buChar char="●"/>
              <a:defRPr lang="en-US" sz="1200" kern="1200" baseline="0" dirty="0" smtClean="0">
                <a:solidFill>
                  <a:schemeClr val="tx1">
                    <a:lumMod val="65000"/>
                    <a:lumOff val="35000"/>
                  </a:schemeClr>
                </a:solidFill>
                <a:latin typeface="Arial" pitchFamily="34" charset="0"/>
                <a:ea typeface="+mn-ea"/>
                <a:cs typeface="Arial" pitchFamily="34" charset="0"/>
              </a:defRPr>
            </a:lvl4pPr>
            <a:lvl5pPr marL="1007269" indent="-196454" algn="l" defTabSz="685800" rtl="0" eaLnBrk="1" latinLnBrk="0" hangingPunct="1">
              <a:lnSpc>
                <a:spcPct val="125000"/>
              </a:lnSpc>
              <a:spcBef>
                <a:spcPts val="0"/>
              </a:spcBef>
              <a:buClr>
                <a:schemeClr val="tx1">
                  <a:lumMod val="65000"/>
                  <a:lumOff val="35000"/>
                </a:schemeClr>
              </a:buClr>
              <a:buSzPct val="90000"/>
              <a:buFont typeface="Arial" pitchFamily="34" charset="0"/>
              <a:buChar char="●"/>
              <a:defRPr lang="nl-NL" sz="1050" kern="1200" baseline="0" dirty="0">
                <a:solidFill>
                  <a:schemeClr val="tx1">
                    <a:lumMod val="65000"/>
                    <a:lumOff val="35000"/>
                  </a:schemeClr>
                </a:solidFill>
                <a:latin typeface="Arial" pitchFamily="34" charset="0"/>
                <a:ea typeface="+mn-ea"/>
                <a:cs typeface="Arial" pitchFamily="34" charset="0"/>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13" name="Date Placeholder 3">
            <a:extLst>
              <a:ext uri="{FF2B5EF4-FFF2-40B4-BE49-F238E27FC236}">
                <a16:creationId xmlns:a16="http://schemas.microsoft.com/office/drawing/2014/main" id="{AE760C33-80E0-4945-BD10-EE2F7B0DFCF3}"/>
              </a:ext>
            </a:extLst>
          </p:cNvPr>
          <p:cNvSpPr>
            <a:spLocks noGrp="1"/>
          </p:cNvSpPr>
          <p:nvPr>
            <p:ph type="dt" sz="half" idx="14"/>
          </p:nvPr>
        </p:nvSpPr>
        <p:spPr>
          <a:xfrm>
            <a:off x="7351713" y="6534150"/>
            <a:ext cx="1470025" cy="246063"/>
          </a:xfrm>
          <a:prstGeom prst="rect">
            <a:avLst/>
          </a:prstGeom>
        </p:spPr>
        <p:txBody>
          <a:bodyPr vert="horz" wrap="square" lIns="91440" tIns="45720" rIns="91440" bIns="45720" numCol="1" anchor="t" anchorCtr="0" compatLnSpc="1">
            <a:prstTxWarp prst="textNoShape">
              <a:avLst/>
            </a:prstTxWarp>
          </a:bodyPr>
          <a:lstStyle>
            <a:lvl1pPr>
              <a:defRPr sz="1800">
                <a:solidFill>
                  <a:srgbClr val="000000"/>
                </a:solidFill>
              </a:defRPr>
            </a:lvl1pPr>
          </a:lstStyle>
          <a:p>
            <a:pPr>
              <a:defRPr/>
            </a:pPr>
            <a:fld id="{97035455-D7C4-4B67-B282-2453BFBF5E04}" type="datetime3">
              <a:rPr lang="en-US" altLang="en-US"/>
              <a:pPr>
                <a:defRPr/>
              </a:pPr>
              <a:t>22 May 2020</a:t>
            </a:fld>
            <a:endParaRPr lang="nl-NL" altLang="en-US"/>
          </a:p>
        </p:txBody>
      </p:sp>
      <p:sp>
        <p:nvSpPr>
          <p:cNvPr id="14" name="Footer Placeholder 4">
            <a:extLst>
              <a:ext uri="{FF2B5EF4-FFF2-40B4-BE49-F238E27FC236}">
                <a16:creationId xmlns:a16="http://schemas.microsoft.com/office/drawing/2014/main" id="{8E26ACA2-85B2-4D40-AC1A-CD75FB3F568F}"/>
              </a:ext>
            </a:extLst>
          </p:cNvPr>
          <p:cNvSpPr>
            <a:spLocks noGrp="1"/>
          </p:cNvSpPr>
          <p:nvPr>
            <p:ph type="ftr" sz="quarter" idx="15"/>
          </p:nvPr>
        </p:nvSpPr>
        <p:spPr>
          <a:xfrm>
            <a:off x="3590925" y="6534150"/>
            <a:ext cx="3595688" cy="246063"/>
          </a:xfrm>
          <a:prstGeom prst="rect">
            <a:avLst/>
          </a:prstGeom>
        </p:spPr>
        <p:txBody>
          <a:bodyPr vert="horz" wrap="square" lIns="91440" tIns="45720" rIns="91440" bIns="45720" numCol="1" anchor="t" anchorCtr="0" compatLnSpc="1">
            <a:prstTxWarp prst="textNoShape">
              <a:avLst/>
            </a:prstTxWarp>
          </a:bodyPr>
          <a:lstStyle>
            <a:lvl1pPr>
              <a:defRPr sz="1800">
                <a:solidFill>
                  <a:srgbClr val="000000"/>
                </a:solidFill>
              </a:defRPr>
            </a:lvl1pPr>
          </a:lstStyle>
          <a:p>
            <a:pPr>
              <a:defRPr/>
            </a:pPr>
            <a:endParaRPr lang="en-US" altLang="en-US"/>
          </a:p>
        </p:txBody>
      </p:sp>
      <p:sp>
        <p:nvSpPr>
          <p:cNvPr id="15" name="Slide Number Placeholder 5">
            <a:extLst>
              <a:ext uri="{FF2B5EF4-FFF2-40B4-BE49-F238E27FC236}">
                <a16:creationId xmlns:a16="http://schemas.microsoft.com/office/drawing/2014/main" id="{2813232F-CAF0-4BF9-9C9A-86C513E972A0}"/>
              </a:ext>
            </a:extLst>
          </p:cNvPr>
          <p:cNvSpPr>
            <a:spLocks noGrp="1"/>
          </p:cNvSpPr>
          <p:nvPr>
            <p:ph type="sldNum" sz="quarter" idx="16"/>
          </p:nvPr>
        </p:nvSpPr>
        <p:spPr>
          <a:xfrm>
            <a:off x="322263" y="6534150"/>
            <a:ext cx="490537" cy="246063"/>
          </a:xfrm>
          <a:prstGeom prst="rect">
            <a:avLst/>
          </a:prstGeom>
        </p:spPr>
        <p:txBody>
          <a:bodyPr vert="horz" wrap="square" lIns="91440" tIns="45720" rIns="91440" bIns="45720" numCol="1" anchor="t" anchorCtr="0" compatLnSpc="1">
            <a:prstTxWarp prst="textNoShape">
              <a:avLst/>
            </a:prstTxWarp>
          </a:bodyPr>
          <a:lstStyle>
            <a:lvl1pPr>
              <a:defRPr sz="1800">
                <a:solidFill>
                  <a:srgbClr val="000000"/>
                </a:solidFill>
              </a:defRPr>
            </a:lvl1pPr>
          </a:lstStyle>
          <a:p>
            <a:pPr>
              <a:defRPr/>
            </a:pPr>
            <a:fld id="{14B3F665-82B7-4C89-83BB-653574F30904}" type="slidenum">
              <a:rPr lang="nl-NL" altLang="en-US"/>
              <a:pPr>
                <a:defRPr/>
              </a:pPr>
              <a:t>‹#›</a:t>
            </a:fld>
            <a:endParaRPr lang="nl-NL" altLang="en-US"/>
          </a:p>
        </p:txBody>
      </p:sp>
    </p:spTree>
    <p:extLst>
      <p:ext uri="{BB962C8B-B14F-4D97-AF65-F5344CB8AC3E}">
        <p14:creationId xmlns:p14="http://schemas.microsoft.com/office/powerpoint/2010/main" val="3756992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image" Target="../media/image1.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oleObject" Target="../embeddings/oleObject3.bin"/><Relationship Id="rId2" Type="http://schemas.openxmlformats.org/officeDocument/2006/relationships/slideLayout" Target="../slideLayouts/slideLayout27.xml"/><Relationship Id="rId16" Type="http://schemas.openxmlformats.org/officeDocument/2006/relationships/image" Target="../media/image5.jpeg"/><Relationship Id="rId20" Type="http://schemas.openxmlformats.org/officeDocument/2006/relationships/image" Target="../media/image3.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vmlDrawing" Target="../drawings/vmlDrawing3.vml"/><Relationship Id="rId10" Type="http://schemas.openxmlformats.org/officeDocument/2006/relationships/slideLayout" Target="../slideLayouts/slideLayout35.xml"/><Relationship Id="rId19" Type="http://schemas.openxmlformats.org/officeDocument/2006/relationships/image" Target="../media/image2.jpe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image" Target="../media/image2.jpe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image" Target="../media/image1.png"/><Relationship Id="rId2" Type="http://schemas.openxmlformats.org/officeDocument/2006/relationships/slideLayout" Target="../slideLayouts/slideLayout40.xml"/><Relationship Id="rId16" Type="http://schemas.openxmlformats.org/officeDocument/2006/relationships/oleObject" Target="../embeddings/oleObject4.bin"/><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vmlDrawing" Target="../drawings/vmlDrawing4.vml"/><Relationship Id="rId10" Type="http://schemas.openxmlformats.org/officeDocument/2006/relationships/slideLayout" Target="../slideLayouts/slideLayout48.xml"/><Relationship Id="rId19" Type="http://schemas.openxmlformats.org/officeDocument/2006/relationships/image" Target="../media/image3.png"/><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theme" Target="../theme/theme5.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image" Target="../media/image1.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oleObject" Target="../embeddings/oleObject6.bin"/><Relationship Id="rId2" Type="http://schemas.openxmlformats.org/officeDocument/2006/relationships/slideLayout" Target="../slideLayouts/slideLayout71.xml"/><Relationship Id="rId16" Type="http://schemas.openxmlformats.org/officeDocument/2006/relationships/vmlDrawing" Target="../drawings/vmlDrawing6.vml"/><Relationship Id="rId20" Type="http://schemas.openxmlformats.org/officeDocument/2006/relationships/image" Target="../media/image7.jpeg"/><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theme" Target="../theme/theme6.xml"/><Relationship Id="rId10" Type="http://schemas.openxmlformats.org/officeDocument/2006/relationships/slideLayout" Target="../slideLayouts/slideLayout79.xml"/><Relationship Id="rId19" Type="http://schemas.openxmlformats.org/officeDocument/2006/relationships/image" Target="../media/image2.jpeg"/><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42">
            <a:extLst>
              <a:ext uri="{FF2B5EF4-FFF2-40B4-BE49-F238E27FC236}">
                <a16:creationId xmlns:a16="http://schemas.microsoft.com/office/drawing/2014/main" id="{B783F94A-4AFA-4371-BC5A-7ACFBABC65D5}"/>
              </a:ext>
            </a:extLst>
          </p:cNvPr>
          <p:cNvGraphicFramePr>
            <a:graphicFrameLocks noChangeAspect="1"/>
          </p:cNvGraphicFramePr>
          <p:nvPr/>
        </p:nvGraphicFramePr>
        <p:xfrm>
          <a:off x="0" y="3175"/>
          <a:ext cx="9144000" cy="6854825"/>
        </p:xfrm>
        <a:graphic>
          <a:graphicData uri="http://schemas.openxmlformats.org/presentationml/2006/ole">
            <mc:AlternateContent xmlns:mc="http://schemas.openxmlformats.org/markup-compatibility/2006">
              <mc:Choice xmlns:v="urn:schemas-microsoft-com:vml" Requires="v">
                <p:oleObj spid="_x0000_s1608" name="Bitmap Image" r:id="rId16" imgW="9678751" imgH="7257143" progId="Paint.Picture">
                  <p:embed/>
                </p:oleObj>
              </mc:Choice>
              <mc:Fallback>
                <p:oleObj name="Bitmap Image" r:id="rId16" imgW="9678751" imgH="7257143" progId="Paint.Picture">
                  <p:embed/>
                  <p:pic>
                    <p:nvPicPr>
                      <p:cNvPr id="0" name="Object 4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3175"/>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27" name="Picture 10" descr="LOGO2">
            <a:extLst>
              <a:ext uri="{FF2B5EF4-FFF2-40B4-BE49-F238E27FC236}">
                <a16:creationId xmlns:a16="http://schemas.microsoft.com/office/drawing/2014/main" id="{67FF5493-B8F6-41D0-A43D-D1377B9DDDC3}"/>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543800" y="0"/>
            <a:ext cx="152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0">
            <a:extLst>
              <a:ext uri="{FF2B5EF4-FFF2-40B4-BE49-F238E27FC236}">
                <a16:creationId xmlns:a16="http://schemas.microsoft.com/office/drawing/2014/main" id="{C79CCB23-EAFE-4BE7-B4C0-C244D96C9A09}"/>
              </a:ext>
            </a:extLst>
          </p:cNvPr>
          <p:cNvSpPr>
            <a:spLocks noChangeArrowheads="1"/>
          </p:cNvSpPr>
          <p:nvPr/>
        </p:nvSpPr>
        <p:spPr bwMode="auto">
          <a:xfrm>
            <a:off x="7239000" y="6324600"/>
            <a:ext cx="1704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400" b="1">
                <a:solidFill>
                  <a:srgbClr val="000000"/>
                </a:solidFill>
                <a:latin typeface="Times New Roman" pitchFamily="18" charset="0"/>
                <a:cs typeface="Arial" charset="0"/>
              </a:defRPr>
            </a:lvl1pPr>
            <a:lvl2pPr marL="742950" indent="-285750">
              <a:defRPr sz="1400" b="1">
                <a:solidFill>
                  <a:srgbClr val="000000"/>
                </a:solidFill>
                <a:latin typeface="Times New Roman" pitchFamily="18" charset="0"/>
                <a:cs typeface="Arial" charset="0"/>
              </a:defRPr>
            </a:lvl2pPr>
            <a:lvl3pPr marL="1143000" indent="-228600">
              <a:defRPr sz="1400" b="1">
                <a:solidFill>
                  <a:srgbClr val="000000"/>
                </a:solidFill>
                <a:latin typeface="Times New Roman" pitchFamily="18" charset="0"/>
                <a:cs typeface="Arial" charset="0"/>
              </a:defRPr>
            </a:lvl3pPr>
            <a:lvl4pPr marL="1600200" indent="-228600">
              <a:defRPr sz="1400" b="1">
                <a:solidFill>
                  <a:srgbClr val="000000"/>
                </a:solidFill>
                <a:latin typeface="Times New Roman" pitchFamily="18" charset="0"/>
                <a:cs typeface="Arial" charset="0"/>
              </a:defRPr>
            </a:lvl4pPr>
            <a:lvl5pPr marL="2057400" indent="-228600">
              <a:defRPr sz="1400" b="1">
                <a:solidFill>
                  <a:srgbClr val="000000"/>
                </a:solidFill>
                <a:latin typeface="Times New Roman" pitchFamily="18" charset="0"/>
                <a:cs typeface="Arial" charset="0"/>
              </a:defRPr>
            </a:lvl5pPr>
            <a:lvl6pPr marL="2514600" indent="-228600" eaLnBrk="0" fontAlgn="base" hangingPunct="0">
              <a:spcBef>
                <a:spcPct val="0"/>
              </a:spcBef>
              <a:spcAft>
                <a:spcPct val="0"/>
              </a:spcAft>
              <a:defRPr sz="1400" b="1">
                <a:solidFill>
                  <a:srgbClr val="000000"/>
                </a:solidFill>
                <a:latin typeface="Times New Roman" pitchFamily="18" charset="0"/>
                <a:cs typeface="Arial" charset="0"/>
              </a:defRPr>
            </a:lvl6pPr>
            <a:lvl7pPr marL="2971800" indent="-228600" eaLnBrk="0" fontAlgn="base" hangingPunct="0">
              <a:spcBef>
                <a:spcPct val="0"/>
              </a:spcBef>
              <a:spcAft>
                <a:spcPct val="0"/>
              </a:spcAft>
              <a:defRPr sz="1400" b="1">
                <a:solidFill>
                  <a:srgbClr val="000000"/>
                </a:solidFill>
                <a:latin typeface="Times New Roman" pitchFamily="18" charset="0"/>
                <a:cs typeface="Arial" charset="0"/>
              </a:defRPr>
            </a:lvl7pPr>
            <a:lvl8pPr marL="3429000" indent="-228600" eaLnBrk="0" fontAlgn="base" hangingPunct="0">
              <a:spcBef>
                <a:spcPct val="0"/>
              </a:spcBef>
              <a:spcAft>
                <a:spcPct val="0"/>
              </a:spcAft>
              <a:defRPr sz="1400" b="1">
                <a:solidFill>
                  <a:srgbClr val="000000"/>
                </a:solidFill>
                <a:latin typeface="Times New Roman" pitchFamily="18" charset="0"/>
                <a:cs typeface="Arial" charset="0"/>
              </a:defRPr>
            </a:lvl8pPr>
            <a:lvl9pPr marL="3886200" indent="-228600" eaLnBrk="0" fontAlgn="base" hangingPunct="0">
              <a:spcBef>
                <a:spcPct val="0"/>
              </a:spcBef>
              <a:spcAft>
                <a:spcPct val="0"/>
              </a:spcAft>
              <a:defRPr sz="1400" b="1">
                <a:solidFill>
                  <a:srgbClr val="000000"/>
                </a:solidFill>
                <a:latin typeface="Times New Roman" pitchFamily="18" charset="0"/>
                <a:cs typeface="Arial" charset="0"/>
              </a:defRPr>
            </a:lvl9pPr>
          </a:lstStyle>
          <a:p>
            <a:pPr>
              <a:defRPr/>
            </a:pPr>
            <a:r>
              <a:rPr lang="en-US" altLang="en-US" sz="1600" b="0" dirty="0">
                <a:solidFill>
                  <a:srgbClr val="333399"/>
                </a:solidFill>
                <a:latin typeface="Arial" charset="0"/>
              </a:rPr>
              <a:t>Co-Confidential</a:t>
            </a:r>
            <a:endParaRPr lang="en-GB" altLang="en-US" sz="1600" b="0" dirty="0">
              <a:solidFill>
                <a:srgbClr val="333399"/>
              </a:solidFill>
              <a:latin typeface="Arial" charset="0"/>
            </a:endParaRPr>
          </a:p>
        </p:txBody>
      </p:sp>
      <p:sp>
        <p:nvSpPr>
          <p:cNvPr id="1029" name="Rectangle 40">
            <a:extLst>
              <a:ext uri="{FF2B5EF4-FFF2-40B4-BE49-F238E27FC236}">
                <a16:creationId xmlns:a16="http://schemas.microsoft.com/office/drawing/2014/main" id="{6CD20E6A-41BC-41EB-9B07-4C1A88B39FB4}"/>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ctr" anchorCtr="0" compatLnSpc="1">
            <a:prstTxWarp prst="textNoShape">
              <a:avLst/>
            </a:prstTxWarp>
          </a:bodyPr>
          <a:lstStyle/>
          <a:p>
            <a:pPr lvl="0"/>
            <a:r>
              <a:rPr lang="en-US" altLang="en-US"/>
              <a:t>Click to edit Master title style</a:t>
            </a:r>
          </a:p>
        </p:txBody>
      </p:sp>
      <p:sp>
        <p:nvSpPr>
          <p:cNvPr id="1030" name="Rectangle 41">
            <a:extLst>
              <a:ext uri="{FF2B5EF4-FFF2-40B4-BE49-F238E27FC236}">
                <a16:creationId xmlns:a16="http://schemas.microsoft.com/office/drawing/2014/main" id="{F74E6915-92B4-4A61-90CD-46B5E38F814F}"/>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31" name="Picture 46" descr="Picture1">
            <a:extLst>
              <a:ext uri="{FF2B5EF4-FFF2-40B4-BE49-F238E27FC236}">
                <a16:creationId xmlns:a16="http://schemas.microsoft.com/office/drawing/2014/main" id="{A10BF6A6-C6E8-4975-BAEF-71E4E740E1C4}"/>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2400" y="6223000"/>
            <a:ext cx="51816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901" r:id="rId1"/>
    <p:sldLayoutId id="2147486902" r:id="rId2"/>
    <p:sldLayoutId id="2147486903" r:id="rId3"/>
    <p:sldLayoutId id="2147486904" r:id="rId4"/>
    <p:sldLayoutId id="2147486905" r:id="rId5"/>
    <p:sldLayoutId id="2147486906" r:id="rId6"/>
    <p:sldLayoutId id="2147486925" r:id="rId7"/>
    <p:sldLayoutId id="2147486907" r:id="rId8"/>
    <p:sldLayoutId id="2147486908" r:id="rId9"/>
    <p:sldLayoutId id="2147486909" r:id="rId10"/>
    <p:sldLayoutId id="2147486910" r:id="rId11"/>
    <p:sldLayoutId id="2147486911" r:id="rId12"/>
    <p:sldLayoutId id="2147486912" r:id="rId13"/>
  </p:sldLayoutIdLst>
  <p:transition>
    <p:zoom/>
  </p:transition>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eaLnBrk="0" fontAlgn="base" hangingPunct="0">
        <a:spcBef>
          <a:spcPct val="0"/>
        </a:spcBef>
        <a:spcAft>
          <a:spcPct val="0"/>
        </a:spcAft>
        <a:defRPr sz="4400">
          <a:solidFill>
            <a:schemeClr val="tx2"/>
          </a:solidFill>
          <a:latin typeface="Arial" pitchFamily="34" charset="0"/>
        </a:defRPr>
      </a:lvl6pPr>
      <a:lvl7pPr marL="914400" algn="ctr" rtl="0" eaLnBrk="0" fontAlgn="base" hangingPunct="0">
        <a:spcBef>
          <a:spcPct val="0"/>
        </a:spcBef>
        <a:spcAft>
          <a:spcPct val="0"/>
        </a:spcAft>
        <a:defRPr sz="4400">
          <a:solidFill>
            <a:schemeClr val="tx2"/>
          </a:solidFill>
          <a:latin typeface="Arial" pitchFamily="34" charset="0"/>
        </a:defRPr>
      </a:lvl7pPr>
      <a:lvl8pPr marL="1371600" algn="ctr" rtl="0" eaLnBrk="0" fontAlgn="base" hangingPunct="0">
        <a:spcBef>
          <a:spcPct val="0"/>
        </a:spcBef>
        <a:spcAft>
          <a:spcPct val="0"/>
        </a:spcAft>
        <a:defRPr sz="4400">
          <a:solidFill>
            <a:schemeClr val="tx2"/>
          </a:solidFill>
          <a:latin typeface="Arial" pitchFamily="34" charset="0"/>
        </a:defRPr>
      </a:lvl8pPr>
      <a:lvl9pPr marL="1828800" algn="ctr" rtl="0" eaLnBrk="0" fontAlgn="base" hangingPunct="0">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10000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SzPct val="65000"/>
        <a:buFont typeface="Monotype Sorts" pitchFamily="2" charset="2"/>
        <a:buChar char="F"/>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100000"/>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SzPct val="100000"/>
        <a:buChar char="•"/>
        <a:defRPr sz="2000">
          <a:solidFill>
            <a:schemeClr val="tx1"/>
          </a:solidFill>
          <a:latin typeface="+mn-lt"/>
        </a:defRPr>
      </a:lvl5pPr>
      <a:lvl6pPr marL="2514600" indent="-228600" algn="l" rtl="0" eaLnBrk="0" fontAlgn="base" hangingPunct="0">
        <a:spcBef>
          <a:spcPct val="20000"/>
        </a:spcBef>
        <a:spcAft>
          <a:spcPct val="0"/>
        </a:spcAft>
        <a:buClr>
          <a:schemeClr val="tx2"/>
        </a:buClr>
        <a:buSzPct val="100000"/>
        <a:buChar char="•"/>
        <a:defRPr sz="2000">
          <a:solidFill>
            <a:schemeClr val="tx1"/>
          </a:solidFill>
          <a:latin typeface="+mn-lt"/>
        </a:defRPr>
      </a:lvl6pPr>
      <a:lvl7pPr marL="2971800" indent="-228600" algn="l" rtl="0" eaLnBrk="0" fontAlgn="base" hangingPunct="0">
        <a:spcBef>
          <a:spcPct val="20000"/>
        </a:spcBef>
        <a:spcAft>
          <a:spcPct val="0"/>
        </a:spcAft>
        <a:buClr>
          <a:schemeClr val="tx2"/>
        </a:buClr>
        <a:buSzPct val="100000"/>
        <a:buChar char="•"/>
        <a:defRPr sz="2000">
          <a:solidFill>
            <a:schemeClr val="tx1"/>
          </a:solidFill>
          <a:latin typeface="+mn-lt"/>
        </a:defRPr>
      </a:lvl7pPr>
      <a:lvl8pPr marL="3429000" indent="-228600" algn="l" rtl="0" eaLnBrk="0" fontAlgn="base" hangingPunct="0">
        <a:spcBef>
          <a:spcPct val="20000"/>
        </a:spcBef>
        <a:spcAft>
          <a:spcPct val="0"/>
        </a:spcAft>
        <a:buClr>
          <a:schemeClr val="tx2"/>
        </a:buClr>
        <a:buSzPct val="100000"/>
        <a:buChar char="•"/>
        <a:defRPr sz="2000">
          <a:solidFill>
            <a:schemeClr val="tx1"/>
          </a:solidFill>
          <a:latin typeface="+mn-lt"/>
        </a:defRPr>
      </a:lvl8pPr>
      <a:lvl9pPr marL="3886200" indent="-228600" algn="l" rtl="0" eaLnBrk="0" fontAlgn="base" hangingPunct="0">
        <a:spcBef>
          <a:spcPct val="20000"/>
        </a:spcBef>
        <a:spcAft>
          <a:spcPct val="0"/>
        </a:spcAft>
        <a:buClr>
          <a:schemeClr val="tx2"/>
        </a:buClr>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0D1A1988-E3CD-4766-99C9-8F72F1E9048A}"/>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SG" altLang="en-US"/>
          </a:p>
        </p:txBody>
      </p:sp>
      <p:sp>
        <p:nvSpPr>
          <p:cNvPr id="2051" name="Text Placeholder 2">
            <a:extLst>
              <a:ext uri="{FF2B5EF4-FFF2-40B4-BE49-F238E27FC236}">
                <a16:creationId xmlns:a16="http://schemas.microsoft.com/office/drawing/2014/main" id="{3DD4545D-0E99-40DD-81E8-920480FC775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SG" altLang="en-US"/>
          </a:p>
        </p:txBody>
      </p:sp>
      <p:sp>
        <p:nvSpPr>
          <p:cNvPr id="4" name="Date Placeholder 3">
            <a:extLst>
              <a:ext uri="{FF2B5EF4-FFF2-40B4-BE49-F238E27FC236}">
                <a16:creationId xmlns:a16="http://schemas.microsoft.com/office/drawing/2014/main" id="{A3D28174-BE4F-45F2-BC34-A7D564EB82D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cs typeface="Arial" charset="0"/>
              </a:defRPr>
            </a:lvl1pPr>
          </a:lstStyle>
          <a:p>
            <a:pPr>
              <a:defRPr/>
            </a:pPr>
            <a:endParaRPr lang="en-SG" altLang="en-US" dirty="0"/>
          </a:p>
        </p:txBody>
      </p:sp>
      <p:sp>
        <p:nvSpPr>
          <p:cNvPr id="5" name="Footer Placeholder 4">
            <a:extLst>
              <a:ext uri="{FF2B5EF4-FFF2-40B4-BE49-F238E27FC236}">
                <a16:creationId xmlns:a16="http://schemas.microsoft.com/office/drawing/2014/main" id="{0C1BA215-EA3E-40BA-B374-80D70D7EC1DE}"/>
              </a:ext>
            </a:extLst>
          </p:cNvPr>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cs typeface="Arial" charset="0"/>
              </a:defRPr>
            </a:lvl1pPr>
          </a:lstStyle>
          <a:p>
            <a:pPr>
              <a:defRPr/>
            </a:pPr>
            <a:endParaRPr lang="en-SG" altLang="en-US" dirty="0"/>
          </a:p>
        </p:txBody>
      </p:sp>
      <p:sp>
        <p:nvSpPr>
          <p:cNvPr id="6" name="Slide Number Placeholder 5">
            <a:extLst>
              <a:ext uri="{FF2B5EF4-FFF2-40B4-BE49-F238E27FC236}">
                <a16:creationId xmlns:a16="http://schemas.microsoft.com/office/drawing/2014/main" id="{4B50C838-ED85-4268-81DC-069C4CAB0850}"/>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D6CF7793-ED34-4CD7-ABDA-A3C178D5D16C}" type="slidenum">
              <a:rPr lang="en-SG" altLang="en-US"/>
              <a:pPr>
                <a:defRPr/>
              </a:pPr>
              <a:t>‹#›</a:t>
            </a:fld>
            <a:endParaRPr lang="en-SG" altLang="en-US" dirty="0"/>
          </a:p>
        </p:txBody>
      </p:sp>
    </p:spTree>
  </p:cSld>
  <p:clrMap bg1="lt1" tx1="dk1" bg2="lt2" tx2="dk2" accent1="accent1" accent2="accent2" accent3="accent3" accent4="accent4" accent5="accent5" accent6="accent6" hlink="hlink" folHlink="folHlink"/>
  <p:sldLayoutIdLst>
    <p:sldLayoutId id="2147486913" r:id="rId1"/>
    <p:sldLayoutId id="2147486914" r:id="rId2"/>
    <p:sldLayoutId id="2147486915" r:id="rId3"/>
    <p:sldLayoutId id="2147486916" r:id="rId4"/>
    <p:sldLayoutId id="2147486917" r:id="rId5"/>
    <p:sldLayoutId id="2147486918" r:id="rId6"/>
    <p:sldLayoutId id="2147486919" r:id="rId7"/>
    <p:sldLayoutId id="2147486920" r:id="rId8"/>
    <p:sldLayoutId id="2147486921" r:id="rId9"/>
    <p:sldLayoutId id="2147486922" r:id="rId10"/>
    <p:sldLayoutId id="2147486923" r:id="rId11"/>
    <p:sldLayoutId id="2147486924" r:id="rId12"/>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graphicFrame>
        <p:nvGraphicFramePr>
          <p:cNvPr id="1026" name="Object 42"/>
          <p:cNvGraphicFramePr>
            <a:graphicFrameLocks noChangeAspect="1"/>
          </p:cNvGraphicFramePr>
          <p:nvPr/>
        </p:nvGraphicFramePr>
        <p:xfrm>
          <a:off x="0" y="3175"/>
          <a:ext cx="9144000" cy="6854825"/>
        </p:xfrm>
        <a:graphic>
          <a:graphicData uri="http://schemas.openxmlformats.org/presentationml/2006/ole">
            <mc:AlternateContent xmlns:mc="http://schemas.openxmlformats.org/markup-compatibility/2006">
              <mc:Choice xmlns:v="urn:schemas-microsoft-com:vml" Requires="v">
                <p:oleObj spid="_x0000_s76930" name="Bitmap Image" r:id="rId17" imgW="9678751" imgH="7257143" progId="Paint.Picture">
                  <p:embed/>
                </p:oleObj>
              </mc:Choice>
              <mc:Fallback>
                <p:oleObj name="Bitmap Image" r:id="rId17" imgW="9678751" imgH="7257143" progId="Paint.Picture">
                  <p:embed/>
                  <p:pic>
                    <p:nvPicPr>
                      <p:cNvPr id="1026" name="Object 4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3175"/>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27" name="Picture 10" descr="LOGO2"/>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543800" y="0"/>
            <a:ext cx="152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0"/>
          <p:cNvSpPr>
            <a:spLocks noChangeArrowheads="1"/>
          </p:cNvSpPr>
          <p:nvPr/>
        </p:nvSpPr>
        <p:spPr bwMode="auto">
          <a:xfrm>
            <a:off x="7239000" y="6324600"/>
            <a:ext cx="1704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400" b="1">
                <a:solidFill>
                  <a:srgbClr val="000000"/>
                </a:solidFill>
                <a:latin typeface="Times New Roman" pitchFamily="18" charset="0"/>
                <a:cs typeface="Arial" pitchFamily="34" charset="0"/>
              </a:defRPr>
            </a:lvl1pPr>
            <a:lvl2pPr marL="742950" indent="-285750">
              <a:defRPr sz="1400" b="1">
                <a:solidFill>
                  <a:srgbClr val="000000"/>
                </a:solidFill>
                <a:latin typeface="Times New Roman" pitchFamily="18" charset="0"/>
                <a:cs typeface="Arial" pitchFamily="34" charset="0"/>
              </a:defRPr>
            </a:lvl2pPr>
            <a:lvl3pPr marL="1143000" indent="-228600">
              <a:defRPr sz="1400" b="1">
                <a:solidFill>
                  <a:srgbClr val="000000"/>
                </a:solidFill>
                <a:latin typeface="Times New Roman" pitchFamily="18" charset="0"/>
                <a:cs typeface="Arial" pitchFamily="34" charset="0"/>
              </a:defRPr>
            </a:lvl3pPr>
            <a:lvl4pPr marL="1600200" indent="-228600">
              <a:defRPr sz="1400" b="1">
                <a:solidFill>
                  <a:srgbClr val="000000"/>
                </a:solidFill>
                <a:latin typeface="Times New Roman" pitchFamily="18" charset="0"/>
                <a:cs typeface="Arial" pitchFamily="34" charset="0"/>
              </a:defRPr>
            </a:lvl4pPr>
            <a:lvl5pPr marL="2057400" indent="-228600">
              <a:defRPr sz="1400" b="1">
                <a:solidFill>
                  <a:srgbClr val="000000"/>
                </a:solidFill>
                <a:latin typeface="Times New Roman" pitchFamily="18" charset="0"/>
                <a:cs typeface="Arial" pitchFamily="34" charset="0"/>
              </a:defRPr>
            </a:lvl5pPr>
            <a:lvl6pPr marL="2514600" indent="-228600" eaLnBrk="0" fontAlgn="base" hangingPunct="0">
              <a:spcBef>
                <a:spcPct val="0"/>
              </a:spcBef>
              <a:spcAft>
                <a:spcPct val="0"/>
              </a:spcAft>
              <a:defRPr sz="1400" b="1">
                <a:solidFill>
                  <a:srgbClr val="000000"/>
                </a:solidFill>
                <a:latin typeface="Times New Roman" pitchFamily="18" charset="0"/>
                <a:cs typeface="Arial" pitchFamily="34" charset="0"/>
              </a:defRPr>
            </a:lvl6pPr>
            <a:lvl7pPr marL="2971800" indent="-228600" eaLnBrk="0" fontAlgn="base" hangingPunct="0">
              <a:spcBef>
                <a:spcPct val="0"/>
              </a:spcBef>
              <a:spcAft>
                <a:spcPct val="0"/>
              </a:spcAft>
              <a:defRPr sz="1400" b="1">
                <a:solidFill>
                  <a:srgbClr val="000000"/>
                </a:solidFill>
                <a:latin typeface="Times New Roman" pitchFamily="18" charset="0"/>
                <a:cs typeface="Arial" pitchFamily="34" charset="0"/>
              </a:defRPr>
            </a:lvl7pPr>
            <a:lvl8pPr marL="3429000" indent="-228600" eaLnBrk="0" fontAlgn="base" hangingPunct="0">
              <a:spcBef>
                <a:spcPct val="0"/>
              </a:spcBef>
              <a:spcAft>
                <a:spcPct val="0"/>
              </a:spcAft>
              <a:defRPr sz="1400" b="1">
                <a:solidFill>
                  <a:srgbClr val="000000"/>
                </a:solidFill>
                <a:latin typeface="Times New Roman" pitchFamily="18" charset="0"/>
                <a:cs typeface="Arial" pitchFamily="34" charset="0"/>
              </a:defRPr>
            </a:lvl8pPr>
            <a:lvl9pPr marL="3886200" indent="-228600" eaLnBrk="0" fontAlgn="base" hangingPunct="0">
              <a:spcBef>
                <a:spcPct val="0"/>
              </a:spcBef>
              <a:spcAft>
                <a:spcPct val="0"/>
              </a:spcAft>
              <a:defRPr sz="1400" b="1">
                <a:solidFill>
                  <a:srgbClr val="000000"/>
                </a:solidFill>
                <a:latin typeface="Times New Roman" pitchFamily="18" charset="0"/>
                <a:cs typeface="Arial" pitchFamily="34" charset="0"/>
              </a:defRPr>
            </a:lvl9pPr>
          </a:lstStyle>
          <a:p>
            <a:pPr>
              <a:defRPr/>
            </a:pPr>
            <a:r>
              <a:rPr lang="en-US" altLang="en-US" sz="1600" b="0">
                <a:solidFill>
                  <a:srgbClr val="333399"/>
                </a:solidFill>
                <a:latin typeface="Arial" pitchFamily="34" charset="0"/>
              </a:rPr>
              <a:t>Co-Confidential</a:t>
            </a:r>
            <a:endParaRPr lang="en-GB" altLang="en-US" sz="1600" b="0">
              <a:solidFill>
                <a:srgbClr val="333399"/>
              </a:solidFill>
              <a:latin typeface="Arial" pitchFamily="34" charset="0"/>
            </a:endParaRPr>
          </a:p>
        </p:txBody>
      </p:sp>
      <p:sp>
        <p:nvSpPr>
          <p:cNvPr id="1029" name="Rectangle 40"/>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ctr" anchorCtr="0" compatLnSpc="1">
            <a:prstTxWarp prst="textNoShape">
              <a:avLst/>
            </a:prstTxWarp>
          </a:bodyPr>
          <a:lstStyle/>
          <a:p>
            <a:pPr lvl="0"/>
            <a:r>
              <a:rPr lang="en-US" altLang="en-US"/>
              <a:t>Click to edit Master title style</a:t>
            </a:r>
          </a:p>
        </p:txBody>
      </p:sp>
      <p:sp>
        <p:nvSpPr>
          <p:cNvPr id="1030" name="Rectangle 41"/>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31" name="Picture 46" descr="Picture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52400" y="6223000"/>
            <a:ext cx="51816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883436"/>
      </p:ext>
    </p:extLst>
  </p:cSld>
  <p:clrMap bg1="lt1" tx1="dk1" bg2="lt2" tx2="dk2" accent1="accent1" accent2="accent2" accent3="accent3" accent4="accent4" accent5="accent5" accent6="accent6" hlink="hlink" folHlink="folHlink"/>
  <p:sldLayoutIdLst>
    <p:sldLayoutId id="2147486946" r:id="rId1"/>
    <p:sldLayoutId id="2147486947" r:id="rId2"/>
    <p:sldLayoutId id="2147486948" r:id="rId3"/>
    <p:sldLayoutId id="2147486949" r:id="rId4"/>
    <p:sldLayoutId id="2147486950" r:id="rId5"/>
    <p:sldLayoutId id="2147486951" r:id="rId6"/>
    <p:sldLayoutId id="2147486952" r:id="rId7"/>
    <p:sldLayoutId id="2147486953" r:id="rId8"/>
    <p:sldLayoutId id="2147486954" r:id="rId9"/>
    <p:sldLayoutId id="2147486955" r:id="rId10"/>
    <p:sldLayoutId id="2147486956" r:id="rId11"/>
    <p:sldLayoutId id="2147486957" r:id="rId12"/>
    <p:sldLayoutId id="2147486958" r:id="rId13"/>
  </p:sldLayoutIdLst>
  <p:transition spd="slow">
    <p:circle/>
  </p:transition>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34" charset="0"/>
        </a:defRPr>
      </a:lvl2pPr>
      <a:lvl3pPr algn="ctr" rtl="0" eaLnBrk="1" fontAlgn="base" hangingPunct="1">
        <a:spcBef>
          <a:spcPct val="0"/>
        </a:spcBef>
        <a:spcAft>
          <a:spcPct val="0"/>
        </a:spcAft>
        <a:defRPr sz="4400">
          <a:solidFill>
            <a:schemeClr val="tx2"/>
          </a:solidFill>
          <a:latin typeface="Arial" pitchFamily="34" charset="0"/>
        </a:defRPr>
      </a:lvl3pPr>
      <a:lvl4pPr algn="ctr" rtl="0" eaLnBrk="1" fontAlgn="base" hangingPunct="1">
        <a:spcBef>
          <a:spcPct val="0"/>
        </a:spcBef>
        <a:spcAft>
          <a:spcPct val="0"/>
        </a:spcAft>
        <a:defRPr sz="4400">
          <a:solidFill>
            <a:schemeClr val="tx2"/>
          </a:solidFill>
          <a:latin typeface="Arial" pitchFamily="34" charset="0"/>
        </a:defRPr>
      </a:lvl4pPr>
      <a:lvl5pPr algn="ctr" rtl="0" eaLnBrk="1" fontAlgn="base" hangingPunct="1">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1" fontAlgn="base" hangingPunct="1">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SzPct val="100000"/>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SzPct val="65000"/>
        <a:buFont typeface="Monotype Sorts" pitchFamily="2" charset="2"/>
        <a:buChar char="F"/>
        <a:defRPr sz="2400">
          <a:solidFill>
            <a:schemeClr val="tx1"/>
          </a:solidFill>
          <a:latin typeface="+mn-lt"/>
        </a:defRPr>
      </a:lvl3pPr>
      <a:lvl4pPr marL="1600200" indent="-228600" algn="l" rtl="0" eaLnBrk="1" fontAlgn="base" hangingPunct="1">
        <a:spcBef>
          <a:spcPct val="20000"/>
        </a:spcBef>
        <a:spcAft>
          <a:spcPct val="0"/>
        </a:spcAft>
        <a:buClr>
          <a:schemeClr val="tx1"/>
        </a:buClr>
        <a:buSzPct val="100000"/>
        <a:buChar char="–"/>
        <a:defRPr sz="2000">
          <a:solidFill>
            <a:schemeClr val="tx1"/>
          </a:solidFill>
          <a:latin typeface="+mn-lt"/>
        </a:defRPr>
      </a:lvl4pPr>
      <a:lvl5pPr marL="2057400" indent="-228600" algn="l" rtl="0" eaLnBrk="1" fontAlgn="base" hangingPunct="1">
        <a:spcBef>
          <a:spcPct val="20000"/>
        </a:spcBef>
        <a:spcAft>
          <a:spcPct val="0"/>
        </a:spcAft>
        <a:buClr>
          <a:schemeClr val="tx2"/>
        </a:buClr>
        <a:buSzPct val="100000"/>
        <a:buChar char="•"/>
        <a:defRPr sz="2000">
          <a:solidFill>
            <a:schemeClr val="tx1"/>
          </a:solidFill>
          <a:latin typeface="+mn-lt"/>
        </a:defRPr>
      </a:lvl5pPr>
      <a:lvl6pPr marL="2514600" indent="-228600" algn="l" rtl="0" eaLnBrk="1" fontAlgn="base" hangingPunct="1">
        <a:spcBef>
          <a:spcPct val="20000"/>
        </a:spcBef>
        <a:spcAft>
          <a:spcPct val="0"/>
        </a:spcAft>
        <a:buClr>
          <a:schemeClr val="tx2"/>
        </a:buClr>
        <a:buSzPct val="100000"/>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SzPct val="100000"/>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SzPct val="100000"/>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42"/>
          <p:cNvGraphicFramePr>
            <a:graphicFrameLocks noChangeAspect="1"/>
          </p:cNvGraphicFramePr>
          <p:nvPr/>
        </p:nvGraphicFramePr>
        <p:xfrm>
          <a:off x="0" y="3175"/>
          <a:ext cx="9144000" cy="6854825"/>
        </p:xfrm>
        <a:graphic>
          <a:graphicData uri="http://schemas.openxmlformats.org/presentationml/2006/ole">
            <mc:AlternateContent xmlns:mc="http://schemas.openxmlformats.org/markup-compatibility/2006">
              <mc:Choice xmlns:v="urn:schemas-microsoft-com:vml" Requires="v">
                <p:oleObj spid="_x0000_s90132" name="Bitmap Image" r:id="rId16" imgW="9678751" imgH="7257143" progId="Paint.Picture">
                  <p:embed/>
                </p:oleObj>
              </mc:Choice>
              <mc:Fallback>
                <p:oleObj name="Bitmap Image" r:id="rId16" imgW="9678751" imgH="7257143" progId="Paint.Picture">
                  <p:embed/>
                  <p:pic>
                    <p:nvPicPr>
                      <p:cNvPr id="1026" name="Object 4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3175"/>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27" name="Picture 10" descr="LOGO2"/>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543800" y="0"/>
            <a:ext cx="152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0"/>
          <p:cNvSpPr>
            <a:spLocks noChangeArrowheads="1"/>
          </p:cNvSpPr>
          <p:nvPr/>
        </p:nvSpPr>
        <p:spPr bwMode="auto">
          <a:xfrm>
            <a:off x="7239000" y="6324600"/>
            <a:ext cx="1704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400" b="1">
                <a:solidFill>
                  <a:srgbClr val="000000"/>
                </a:solidFill>
                <a:latin typeface="Times New Roman" pitchFamily="18" charset="0"/>
                <a:cs typeface="Arial" pitchFamily="34" charset="0"/>
              </a:defRPr>
            </a:lvl1pPr>
            <a:lvl2pPr marL="742950" indent="-285750">
              <a:defRPr sz="1400" b="1">
                <a:solidFill>
                  <a:srgbClr val="000000"/>
                </a:solidFill>
                <a:latin typeface="Times New Roman" pitchFamily="18" charset="0"/>
                <a:cs typeface="Arial" pitchFamily="34" charset="0"/>
              </a:defRPr>
            </a:lvl2pPr>
            <a:lvl3pPr marL="1143000" indent="-228600">
              <a:defRPr sz="1400" b="1">
                <a:solidFill>
                  <a:srgbClr val="000000"/>
                </a:solidFill>
                <a:latin typeface="Times New Roman" pitchFamily="18" charset="0"/>
                <a:cs typeface="Arial" pitchFamily="34" charset="0"/>
              </a:defRPr>
            </a:lvl3pPr>
            <a:lvl4pPr marL="1600200" indent="-228600">
              <a:defRPr sz="1400" b="1">
                <a:solidFill>
                  <a:srgbClr val="000000"/>
                </a:solidFill>
                <a:latin typeface="Times New Roman" pitchFamily="18" charset="0"/>
                <a:cs typeface="Arial" pitchFamily="34" charset="0"/>
              </a:defRPr>
            </a:lvl4pPr>
            <a:lvl5pPr marL="2057400" indent="-228600">
              <a:defRPr sz="1400" b="1">
                <a:solidFill>
                  <a:srgbClr val="000000"/>
                </a:solidFill>
                <a:latin typeface="Times New Roman" pitchFamily="18" charset="0"/>
                <a:cs typeface="Arial" pitchFamily="34" charset="0"/>
              </a:defRPr>
            </a:lvl5pPr>
            <a:lvl6pPr marL="2514600" indent="-228600" eaLnBrk="0" fontAlgn="base" hangingPunct="0">
              <a:spcBef>
                <a:spcPct val="0"/>
              </a:spcBef>
              <a:spcAft>
                <a:spcPct val="0"/>
              </a:spcAft>
              <a:defRPr sz="1400" b="1">
                <a:solidFill>
                  <a:srgbClr val="000000"/>
                </a:solidFill>
                <a:latin typeface="Times New Roman" pitchFamily="18" charset="0"/>
                <a:cs typeface="Arial" pitchFamily="34" charset="0"/>
              </a:defRPr>
            </a:lvl6pPr>
            <a:lvl7pPr marL="2971800" indent="-228600" eaLnBrk="0" fontAlgn="base" hangingPunct="0">
              <a:spcBef>
                <a:spcPct val="0"/>
              </a:spcBef>
              <a:spcAft>
                <a:spcPct val="0"/>
              </a:spcAft>
              <a:defRPr sz="1400" b="1">
                <a:solidFill>
                  <a:srgbClr val="000000"/>
                </a:solidFill>
                <a:latin typeface="Times New Roman" pitchFamily="18" charset="0"/>
                <a:cs typeface="Arial" pitchFamily="34" charset="0"/>
              </a:defRPr>
            </a:lvl7pPr>
            <a:lvl8pPr marL="3429000" indent="-228600" eaLnBrk="0" fontAlgn="base" hangingPunct="0">
              <a:spcBef>
                <a:spcPct val="0"/>
              </a:spcBef>
              <a:spcAft>
                <a:spcPct val="0"/>
              </a:spcAft>
              <a:defRPr sz="1400" b="1">
                <a:solidFill>
                  <a:srgbClr val="000000"/>
                </a:solidFill>
                <a:latin typeface="Times New Roman" pitchFamily="18" charset="0"/>
                <a:cs typeface="Arial" pitchFamily="34" charset="0"/>
              </a:defRPr>
            </a:lvl8pPr>
            <a:lvl9pPr marL="3886200" indent="-228600" eaLnBrk="0" fontAlgn="base" hangingPunct="0">
              <a:spcBef>
                <a:spcPct val="0"/>
              </a:spcBef>
              <a:spcAft>
                <a:spcPct val="0"/>
              </a:spcAft>
              <a:defRPr sz="1400" b="1">
                <a:solidFill>
                  <a:srgbClr val="000000"/>
                </a:solidFill>
                <a:latin typeface="Times New Roman" pitchFamily="18" charset="0"/>
                <a:cs typeface="Arial" pitchFamily="34" charset="0"/>
              </a:defRPr>
            </a:lvl9pPr>
          </a:lstStyle>
          <a:p>
            <a:pPr>
              <a:defRPr/>
            </a:pPr>
            <a:r>
              <a:rPr lang="en-US" altLang="en-US" sz="1600" b="0">
                <a:solidFill>
                  <a:srgbClr val="333399"/>
                </a:solidFill>
                <a:latin typeface="Arial" pitchFamily="34" charset="0"/>
              </a:rPr>
              <a:t>Co-Confidential</a:t>
            </a:r>
            <a:endParaRPr lang="en-GB" altLang="en-US" sz="1600" b="0">
              <a:solidFill>
                <a:srgbClr val="333399"/>
              </a:solidFill>
              <a:latin typeface="Arial" pitchFamily="34" charset="0"/>
            </a:endParaRPr>
          </a:p>
        </p:txBody>
      </p:sp>
      <p:sp>
        <p:nvSpPr>
          <p:cNvPr id="1029" name="Rectangle 40"/>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ctr" anchorCtr="0" compatLnSpc="1">
            <a:prstTxWarp prst="textNoShape">
              <a:avLst/>
            </a:prstTxWarp>
          </a:bodyPr>
          <a:lstStyle/>
          <a:p>
            <a:pPr lvl="0"/>
            <a:r>
              <a:rPr lang="en-US" altLang="en-US"/>
              <a:t>Click to edit Master title style</a:t>
            </a:r>
          </a:p>
        </p:txBody>
      </p:sp>
      <p:sp>
        <p:nvSpPr>
          <p:cNvPr id="1030" name="Rectangle 41"/>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31" name="Picture 46" descr="Picture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2400" y="6223000"/>
            <a:ext cx="51816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2390168"/>
      </p:ext>
    </p:extLst>
  </p:cSld>
  <p:clrMap bg1="lt1" tx1="dk1" bg2="lt2" tx2="dk2" accent1="accent1" accent2="accent2" accent3="accent3" accent4="accent4" accent5="accent5" accent6="accent6" hlink="hlink" folHlink="folHlink"/>
  <p:sldLayoutIdLst>
    <p:sldLayoutId id="2147486960" r:id="rId1"/>
    <p:sldLayoutId id="2147486961" r:id="rId2"/>
    <p:sldLayoutId id="2147486962" r:id="rId3"/>
    <p:sldLayoutId id="2147486963" r:id="rId4"/>
    <p:sldLayoutId id="2147486964" r:id="rId5"/>
    <p:sldLayoutId id="2147486965" r:id="rId6"/>
    <p:sldLayoutId id="2147486966" r:id="rId7"/>
    <p:sldLayoutId id="2147486967" r:id="rId8"/>
    <p:sldLayoutId id="2147486968" r:id="rId9"/>
    <p:sldLayoutId id="2147486969" r:id="rId10"/>
    <p:sldLayoutId id="2147486970" r:id="rId11"/>
    <p:sldLayoutId id="2147486971" r:id="rId12"/>
    <p:sldLayoutId id="2147486972" r:id="rId13"/>
  </p:sldLayoutIdLst>
  <p:transition>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eaLnBrk="0" fontAlgn="base" hangingPunct="0">
        <a:spcBef>
          <a:spcPct val="0"/>
        </a:spcBef>
        <a:spcAft>
          <a:spcPct val="0"/>
        </a:spcAft>
        <a:defRPr sz="4400">
          <a:solidFill>
            <a:schemeClr val="tx2"/>
          </a:solidFill>
          <a:latin typeface="Arial" pitchFamily="34" charset="0"/>
        </a:defRPr>
      </a:lvl6pPr>
      <a:lvl7pPr marL="914400" algn="ctr" rtl="0" eaLnBrk="0" fontAlgn="base" hangingPunct="0">
        <a:spcBef>
          <a:spcPct val="0"/>
        </a:spcBef>
        <a:spcAft>
          <a:spcPct val="0"/>
        </a:spcAft>
        <a:defRPr sz="4400">
          <a:solidFill>
            <a:schemeClr val="tx2"/>
          </a:solidFill>
          <a:latin typeface="Arial" pitchFamily="34" charset="0"/>
        </a:defRPr>
      </a:lvl7pPr>
      <a:lvl8pPr marL="1371600" algn="ctr" rtl="0" eaLnBrk="0" fontAlgn="base" hangingPunct="0">
        <a:spcBef>
          <a:spcPct val="0"/>
        </a:spcBef>
        <a:spcAft>
          <a:spcPct val="0"/>
        </a:spcAft>
        <a:defRPr sz="4400">
          <a:solidFill>
            <a:schemeClr val="tx2"/>
          </a:solidFill>
          <a:latin typeface="Arial" pitchFamily="34" charset="0"/>
        </a:defRPr>
      </a:lvl8pPr>
      <a:lvl9pPr marL="1828800" algn="ctr" rtl="0" eaLnBrk="0" fontAlgn="base" hangingPunct="0">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10000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SzPct val="65000"/>
        <a:buFont typeface="Monotype Sorts" pitchFamily="2" charset="2"/>
        <a:buChar char="F"/>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100000"/>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SzPct val="100000"/>
        <a:buChar char="•"/>
        <a:defRPr sz="2000">
          <a:solidFill>
            <a:schemeClr val="tx1"/>
          </a:solidFill>
          <a:latin typeface="+mn-lt"/>
        </a:defRPr>
      </a:lvl5pPr>
      <a:lvl6pPr marL="2514600" indent="-228600" algn="l" rtl="0" eaLnBrk="0" fontAlgn="base" hangingPunct="0">
        <a:spcBef>
          <a:spcPct val="20000"/>
        </a:spcBef>
        <a:spcAft>
          <a:spcPct val="0"/>
        </a:spcAft>
        <a:buClr>
          <a:schemeClr val="tx2"/>
        </a:buClr>
        <a:buSzPct val="100000"/>
        <a:buChar char="•"/>
        <a:defRPr sz="2000">
          <a:solidFill>
            <a:schemeClr val="tx1"/>
          </a:solidFill>
          <a:latin typeface="+mn-lt"/>
        </a:defRPr>
      </a:lvl6pPr>
      <a:lvl7pPr marL="2971800" indent="-228600" algn="l" rtl="0" eaLnBrk="0" fontAlgn="base" hangingPunct="0">
        <a:spcBef>
          <a:spcPct val="20000"/>
        </a:spcBef>
        <a:spcAft>
          <a:spcPct val="0"/>
        </a:spcAft>
        <a:buClr>
          <a:schemeClr val="tx2"/>
        </a:buClr>
        <a:buSzPct val="100000"/>
        <a:buChar char="•"/>
        <a:defRPr sz="2000">
          <a:solidFill>
            <a:schemeClr val="tx1"/>
          </a:solidFill>
          <a:latin typeface="+mn-lt"/>
        </a:defRPr>
      </a:lvl7pPr>
      <a:lvl8pPr marL="3429000" indent="-228600" algn="l" rtl="0" eaLnBrk="0" fontAlgn="base" hangingPunct="0">
        <a:spcBef>
          <a:spcPct val="20000"/>
        </a:spcBef>
        <a:spcAft>
          <a:spcPct val="0"/>
        </a:spcAft>
        <a:buClr>
          <a:schemeClr val="tx2"/>
        </a:buClr>
        <a:buSzPct val="100000"/>
        <a:buChar char="•"/>
        <a:defRPr sz="2000">
          <a:solidFill>
            <a:schemeClr val="tx1"/>
          </a:solidFill>
          <a:latin typeface="+mn-lt"/>
        </a:defRPr>
      </a:lvl8pPr>
      <a:lvl9pPr marL="3886200" indent="-228600" algn="l" rtl="0" eaLnBrk="0" fontAlgn="base" hangingPunct="0">
        <a:spcBef>
          <a:spcPct val="20000"/>
        </a:spcBef>
        <a:spcAft>
          <a:spcPct val="0"/>
        </a:spcAft>
        <a:buClr>
          <a:schemeClr val="tx2"/>
        </a:buClr>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endParaRPr lang="en-SG" alt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en-SG" altLang="en-US" dirty="0"/>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pPr>
              <a:defRPr/>
            </a:pPr>
            <a:fld id="{D6CF7793-ED34-4CD7-ABDA-A3C178D5D16C}" type="slidenum">
              <a:rPr lang="en-SG" altLang="en-US" smtClean="0"/>
              <a:pPr>
                <a:defRPr/>
              </a:pPr>
              <a:t>‹#›</a:t>
            </a:fld>
            <a:endParaRPr lang="en-SG" altLang="en-US" dirty="0"/>
          </a:p>
        </p:txBody>
      </p:sp>
    </p:spTree>
    <p:extLst>
      <p:ext uri="{BB962C8B-B14F-4D97-AF65-F5344CB8AC3E}">
        <p14:creationId xmlns:p14="http://schemas.microsoft.com/office/powerpoint/2010/main" val="592211908"/>
      </p:ext>
    </p:extLst>
  </p:cSld>
  <p:clrMap bg1="dk1" tx1="lt1" bg2="dk2" tx2="lt2" accent1="accent1" accent2="accent2" accent3="accent3" accent4="accent4" accent5="accent5" accent6="accent6" hlink="hlink" folHlink="folHlink"/>
  <p:sldLayoutIdLst>
    <p:sldLayoutId id="2147486974" r:id="rId1"/>
    <p:sldLayoutId id="2147486975" r:id="rId2"/>
    <p:sldLayoutId id="2147486976" r:id="rId3"/>
    <p:sldLayoutId id="2147486977" r:id="rId4"/>
    <p:sldLayoutId id="2147486978" r:id="rId5"/>
    <p:sldLayoutId id="2147486979" r:id="rId6"/>
    <p:sldLayoutId id="2147486980" r:id="rId7"/>
    <p:sldLayoutId id="2147486981" r:id="rId8"/>
    <p:sldLayoutId id="2147486982" r:id="rId9"/>
    <p:sldLayoutId id="2147486983" r:id="rId10"/>
    <p:sldLayoutId id="2147486984" r:id="rId11"/>
    <p:sldLayoutId id="2147486985" r:id="rId12"/>
    <p:sldLayoutId id="2147486986" r:id="rId13"/>
    <p:sldLayoutId id="2147486987" r:id="rId14"/>
    <p:sldLayoutId id="2147486988" r:id="rId15"/>
    <p:sldLayoutId id="2147486989" r:id="rId16"/>
    <p:sldLayoutId id="2147486990" r:id="rId17"/>
    <p:sldLayoutId id="2147486991" r:id="rId18"/>
  </p:sldLayoutIdLst>
  <p:transition>
    <p:zoom/>
  </p:transition>
  <p:hf sldNum="0"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909090"/>
            </a:gs>
            <a:gs pos="50000">
              <a:srgbClr val="D0D0D0"/>
            </a:gs>
            <a:gs pos="100000">
              <a:srgbClr val="F7F7F7"/>
            </a:gs>
          </a:gsLst>
          <a:lin ang="5400000"/>
        </a:gradFill>
        <a:effectLst/>
      </p:bgPr>
    </p:bg>
    <p:spTree>
      <p:nvGrpSpPr>
        <p:cNvPr id="1" name=""/>
        <p:cNvGrpSpPr/>
        <p:nvPr/>
      </p:nvGrpSpPr>
      <p:grpSpPr>
        <a:xfrm>
          <a:off x="0" y="0"/>
          <a:ext cx="0" cy="0"/>
          <a:chOff x="0" y="0"/>
          <a:chExt cx="0" cy="0"/>
        </a:xfrm>
      </p:grpSpPr>
      <p:graphicFrame>
        <p:nvGraphicFramePr>
          <p:cNvPr id="5122" name="Object 42">
            <a:extLst>
              <a:ext uri="{FF2B5EF4-FFF2-40B4-BE49-F238E27FC236}">
                <a16:creationId xmlns:a16="http://schemas.microsoft.com/office/drawing/2014/main" id="{98865529-84AE-41AF-A92D-2D08B6D6D52B}"/>
              </a:ext>
            </a:extLst>
          </p:cNvPr>
          <p:cNvGraphicFramePr>
            <a:graphicFrameLocks noChangeAspect="1"/>
          </p:cNvGraphicFramePr>
          <p:nvPr userDrawn="1"/>
        </p:nvGraphicFramePr>
        <p:xfrm>
          <a:off x="0" y="3175"/>
          <a:ext cx="9144000" cy="6854825"/>
        </p:xfrm>
        <a:graphic>
          <a:graphicData uri="http://schemas.openxmlformats.org/presentationml/2006/ole">
            <mc:AlternateContent xmlns:mc="http://schemas.openxmlformats.org/markup-compatibility/2006">
              <mc:Choice xmlns:v="urn:schemas-microsoft-com:vml" Requires="v">
                <p:oleObj spid="_x0000_s108556" name="Bitmap Image" r:id="rId17" imgW="9678751" imgH="7257143" progId="Paint.Picture">
                  <p:embed/>
                </p:oleObj>
              </mc:Choice>
              <mc:Fallback>
                <p:oleObj name="Bitmap Image" r:id="rId17" imgW="9678751" imgH="7257143" progId="Paint.Picture">
                  <p:embed/>
                  <p:pic>
                    <p:nvPicPr>
                      <p:cNvPr id="5122" name="Object 42">
                        <a:extLst>
                          <a:ext uri="{FF2B5EF4-FFF2-40B4-BE49-F238E27FC236}">
                            <a16:creationId xmlns:a16="http://schemas.microsoft.com/office/drawing/2014/main" id="{98865529-84AE-41AF-A92D-2D08B6D6D52B}"/>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3175"/>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123" name="Picture 10" descr="LOGO2">
            <a:extLst>
              <a:ext uri="{FF2B5EF4-FFF2-40B4-BE49-F238E27FC236}">
                <a16:creationId xmlns:a16="http://schemas.microsoft.com/office/drawing/2014/main" id="{9E48B8B0-A775-4094-A26E-4D21E2D050B0}"/>
              </a:ext>
            </a:extLst>
          </p:cNvPr>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543800" y="0"/>
            <a:ext cx="152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20">
            <a:extLst>
              <a:ext uri="{FF2B5EF4-FFF2-40B4-BE49-F238E27FC236}">
                <a16:creationId xmlns:a16="http://schemas.microsoft.com/office/drawing/2014/main" id="{493BDC82-D713-40DC-B71E-1E8B6C53CC1B}"/>
              </a:ext>
            </a:extLst>
          </p:cNvPr>
          <p:cNvSpPr>
            <a:spLocks noChangeArrowheads="1"/>
          </p:cNvSpPr>
          <p:nvPr userDrawn="1"/>
        </p:nvSpPr>
        <p:spPr bwMode="auto">
          <a:xfrm>
            <a:off x="7239000" y="6324600"/>
            <a:ext cx="1704975" cy="276225"/>
          </a:xfrm>
          <a:prstGeom prst="rect">
            <a:avLst/>
          </a:prstGeom>
          <a:noFill/>
          <a:ln w="9525">
            <a:no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en-US" altLang="en-US" sz="1200">
                <a:solidFill>
                  <a:srgbClr val="333399"/>
                </a:solidFill>
                <a:latin typeface="Arial" pitchFamily="34" charset="0"/>
                <a:cs typeface="Arial" pitchFamily="34" charset="0"/>
              </a:rPr>
              <a:t>Co-Confidential</a:t>
            </a:r>
            <a:endParaRPr lang="en-GB" altLang="en-US" sz="1200">
              <a:solidFill>
                <a:srgbClr val="333399"/>
              </a:solidFill>
              <a:latin typeface="Arial" pitchFamily="34" charset="0"/>
              <a:cs typeface="Arial" pitchFamily="34" charset="0"/>
            </a:endParaRPr>
          </a:p>
        </p:txBody>
      </p:sp>
      <p:sp>
        <p:nvSpPr>
          <p:cNvPr id="5125" name="Rectangle 40">
            <a:extLst>
              <a:ext uri="{FF2B5EF4-FFF2-40B4-BE49-F238E27FC236}">
                <a16:creationId xmlns:a16="http://schemas.microsoft.com/office/drawing/2014/main" id="{5DEEEB88-70A6-437B-9CB4-635ADA9BB1CC}"/>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ctr" anchorCtr="0" compatLnSpc="1">
            <a:prstTxWarp prst="textNoShape">
              <a:avLst/>
            </a:prstTxWarp>
          </a:bodyPr>
          <a:lstStyle/>
          <a:p>
            <a:pPr lvl="0"/>
            <a:r>
              <a:rPr lang="en-US" altLang="en-US"/>
              <a:t>Click to edit Master title style</a:t>
            </a:r>
          </a:p>
        </p:txBody>
      </p:sp>
      <p:sp>
        <p:nvSpPr>
          <p:cNvPr id="5126" name="Rectangle 41">
            <a:extLst>
              <a:ext uri="{FF2B5EF4-FFF2-40B4-BE49-F238E27FC236}">
                <a16:creationId xmlns:a16="http://schemas.microsoft.com/office/drawing/2014/main" id="{0EA2CC12-3022-48F0-888B-E19845D4DC0E}"/>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5127" name="Picture 46">
            <a:extLst>
              <a:ext uri="{FF2B5EF4-FFF2-40B4-BE49-F238E27FC236}">
                <a16:creationId xmlns:a16="http://schemas.microsoft.com/office/drawing/2014/main" id="{CD061F0A-213B-4DB2-A528-87C2A0D12413}"/>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812800" y="6223000"/>
            <a:ext cx="38608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077528"/>
      </p:ext>
    </p:extLst>
  </p:cSld>
  <p:clrMap bg1="lt1" tx1="dk1" bg2="lt2" tx2="dk2" accent1="accent1" accent2="accent2" accent3="accent3" accent4="accent4" accent5="accent5" accent6="accent6" hlink="hlink" folHlink="folHlink"/>
  <p:sldLayoutIdLst>
    <p:sldLayoutId id="2147486993" r:id="rId1"/>
    <p:sldLayoutId id="2147486994" r:id="rId2"/>
    <p:sldLayoutId id="2147486995" r:id="rId3"/>
    <p:sldLayoutId id="2147486996" r:id="rId4"/>
    <p:sldLayoutId id="2147486997" r:id="rId5"/>
    <p:sldLayoutId id="2147486998" r:id="rId6"/>
    <p:sldLayoutId id="2147486999" r:id="rId7"/>
    <p:sldLayoutId id="2147487000" r:id="rId8"/>
    <p:sldLayoutId id="2147487001" r:id="rId9"/>
    <p:sldLayoutId id="2147487002" r:id="rId10"/>
    <p:sldLayoutId id="2147487003" r:id="rId11"/>
    <p:sldLayoutId id="2147487004" r:id="rId12"/>
    <p:sldLayoutId id="2147487005" r:id="rId13"/>
    <p:sldLayoutId id="2147487006" r:id="rId14"/>
  </p:sldLayoutIdLst>
  <p:transition>
    <p:zoom/>
  </p:transition>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pitchFamily="34" charset="0"/>
        </a:defRPr>
      </a:lvl2pPr>
      <a:lvl3pPr algn="ctr" rtl="0" eaLnBrk="0" fontAlgn="base" hangingPunct="0">
        <a:spcBef>
          <a:spcPct val="0"/>
        </a:spcBef>
        <a:spcAft>
          <a:spcPct val="0"/>
        </a:spcAft>
        <a:defRPr sz="3300">
          <a:solidFill>
            <a:schemeClr val="tx2"/>
          </a:solidFill>
          <a:latin typeface="Arial" pitchFamily="34" charset="0"/>
        </a:defRPr>
      </a:lvl3pPr>
      <a:lvl4pPr algn="ctr" rtl="0" eaLnBrk="0" fontAlgn="base" hangingPunct="0">
        <a:spcBef>
          <a:spcPct val="0"/>
        </a:spcBef>
        <a:spcAft>
          <a:spcPct val="0"/>
        </a:spcAft>
        <a:defRPr sz="3300">
          <a:solidFill>
            <a:schemeClr val="tx2"/>
          </a:solidFill>
          <a:latin typeface="Arial" pitchFamily="34" charset="0"/>
        </a:defRPr>
      </a:lvl4pPr>
      <a:lvl5pPr algn="ctr" rtl="0" eaLnBrk="0" fontAlgn="base" hangingPunct="0">
        <a:spcBef>
          <a:spcPct val="0"/>
        </a:spcBef>
        <a:spcAft>
          <a:spcPct val="0"/>
        </a:spcAft>
        <a:defRPr sz="3300">
          <a:solidFill>
            <a:schemeClr val="tx2"/>
          </a:solidFill>
          <a:latin typeface="Arial" pitchFamily="34" charset="0"/>
        </a:defRPr>
      </a:lvl5pPr>
      <a:lvl6pPr marL="342900" algn="ctr" rtl="0" eaLnBrk="0" fontAlgn="base" hangingPunct="0">
        <a:spcBef>
          <a:spcPct val="0"/>
        </a:spcBef>
        <a:spcAft>
          <a:spcPct val="0"/>
        </a:spcAft>
        <a:defRPr sz="3300">
          <a:solidFill>
            <a:schemeClr val="tx2"/>
          </a:solidFill>
          <a:latin typeface="Arial" pitchFamily="34" charset="0"/>
        </a:defRPr>
      </a:lvl6pPr>
      <a:lvl7pPr marL="685800" algn="ctr" rtl="0" eaLnBrk="0" fontAlgn="base" hangingPunct="0">
        <a:spcBef>
          <a:spcPct val="0"/>
        </a:spcBef>
        <a:spcAft>
          <a:spcPct val="0"/>
        </a:spcAft>
        <a:defRPr sz="3300">
          <a:solidFill>
            <a:schemeClr val="tx2"/>
          </a:solidFill>
          <a:latin typeface="Arial" pitchFamily="34" charset="0"/>
        </a:defRPr>
      </a:lvl7pPr>
      <a:lvl8pPr marL="1028700" algn="ctr" rtl="0" eaLnBrk="0" fontAlgn="base" hangingPunct="0">
        <a:spcBef>
          <a:spcPct val="0"/>
        </a:spcBef>
        <a:spcAft>
          <a:spcPct val="0"/>
        </a:spcAft>
        <a:defRPr sz="3300">
          <a:solidFill>
            <a:schemeClr val="tx2"/>
          </a:solidFill>
          <a:latin typeface="Arial" pitchFamily="34" charset="0"/>
        </a:defRPr>
      </a:lvl8pPr>
      <a:lvl9pPr marL="1371600" algn="ctr" rtl="0" eaLnBrk="0" fontAlgn="base" hangingPunct="0">
        <a:spcBef>
          <a:spcPct val="0"/>
        </a:spcBef>
        <a:spcAft>
          <a:spcPct val="0"/>
        </a:spcAft>
        <a:defRPr sz="3300">
          <a:solidFill>
            <a:schemeClr val="tx2"/>
          </a:solidFill>
          <a:latin typeface="Arial" pitchFamily="34" charset="0"/>
        </a:defRPr>
      </a:lvl9pPr>
    </p:titleStyle>
    <p:bodyStyle>
      <a:lvl1pPr marL="257175" indent="-257175" algn="l" rtl="0" eaLnBrk="0" fontAlgn="base" hangingPunct="0">
        <a:spcBef>
          <a:spcPct val="20000"/>
        </a:spcBef>
        <a:spcAft>
          <a:spcPct val="0"/>
        </a:spcAft>
        <a:buClr>
          <a:schemeClr val="tx2"/>
        </a:buClr>
        <a:buSzPct val="75000"/>
        <a:buFont typeface="Monotype Sorts"/>
        <a:buChar char="u"/>
        <a:defRPr sz="2400">
          <a:solidFill>
            <a:schemeClr val="tx1"/>
          </a:solidFill>
          <a:latin typeface="+mn-lt"/>
          <a:ea typeface="+mn-ea"/>
          <a:cs typeface="+mn-cs"/>
        </a:defRPr>
      </a:lvl1pPr>
      <a:lvl2pPr marL="557213" indent="-214313" algn="l" rtl="0" eaLnBrk="0" fontAlgn="base" hangingPunct="0">
        <a:spcBef>
          <a:spcPct val="20000"/>
        </a:spcBef>
        <a:spcAft>
          <a:spcPct val="0"/>
        </a:spcAft>
        <a:buClr>
          <a:schemeClr val="tx1"/>
        </a:buClr>
        <a:buSzPct val="100000"/>
        <a:buChar char="–"/>
        <a:defRPr sz="2100">
          <a:solidFill>
            <a:schemeClr val="tx1"/>
          </a:solidFill>
          <a:latin typeface="+mn-lt"/>
        </a:defRPr>
      </a:lvl2pPr>
      <a:lvl3pPr marL="857250" indent="-171450" algn="l" rtl="0" eaLnBrk="0" fontAlgn="base" hangingPunct="0">
        <a:spcBef>
          <a:spcPct val="20000"/>
        </a:spcBef>
        <a:spcAft>
          <a:spcPct val="0"/>
        </a:spcAft>
        <a:buClr>
          <a:schemeClr val="tx1"/>
        </a:buClr>
        <a:buSzPct val="65000"/>
        <a:buFont typeface="Monotype Sorts"/>
        <a:buChar char="F"/>
        <a:defRPr sz="2400">
          <a:solidFill>
            <a:schemeClr val="tx1"/>
          </a:solidFill>
          <a:latin typeface="+mn-lt"/>
        </a:defRPr>
      </a:lvl3pPr>
      <a:lvl4pPr marL="1200150" indent="-171450" algn="l" rtl="0" eaLnBrk="0" fontAlgn="base" hangingPunct="0">
        <a:spcBef>
          <a:spcPct val="20000"/>
        </a:spcBef>
        <a:spcAft>
          <a:spcPct val="0"/>
        </a:spcAft>
        <a:buClr>
          <a:schemeClr val="tx1"/>
        </a:buClr>
        <a:buSzPct val="100000"/>
        <a:buChar char="–"/>
        <a:defRPr sz="1500">
          <a:solidFill>
            <a:schemeClr val="tx1"/>
          </a:solidFill>
          <a:latin typeface="+mn-lt"/>
        </a:defRPr>
      </a:lvl4pPr>
      <a:lvl5pPr marL="1543050" indent="-171450" algn="l" rtl="0" eaLnBrk="0" fontAlgn="base" hangingPunct="0">
        <a:spcBef>
          <a:spcPct val="20000"/>
        </a:spcBef>
        <a:spcAft>
          <a:spcPct val="0"/>
        </a:spcAft>
        <a:buClr>
          <a:schemeClr val="tx2"/>
        </a:buClr>
        <a:buSzPct val="100000"/>
        <a:buChar char="•"/>
        <a:defRPr sz="1500">
          <a:solidFill>
            <a:schemeClr val="tx1"/>
          </a:solidFill>
          <a:latin typeface="+mn-lt"/>
        </a:defRPr>
      </a:lvl5pPr>
      <a:lvl6pPr marL="1885950" indent="-171450" algn="l" rtl="0" eaLnBrk="0" fontAlgn="base" hangingPunct="0">
        <a:spcBef>
          <a:spcPct val="20000"/>
        </a:spcBef>
        <a:spcAft>
          <a:spcPct val="0"/>
        </a:spcAft>
        <a:buClr>
          <a:schemeClr val="tx2"/>
        </a:buClr>
        <a:buSzPct val="100000"/>
        <a:buChar char="•"/>
        <a:defRPr sz="1500">
          <a:solidFill>
            <a:schemeClr val="tx1"/>
          </a:solidFill>
          <a:latin typeface="+mn-lt"/>
        </a:defRPr>
      </a:lvl6pPr>
      <a:lvl7pPr marL="2228850" indent="-171450" algn="l" rtl="0" eaLnBrk="0" fontAlgn="base" hangingPunct="0">
        <a:spcBef>
          <a:spcPct val="20000"/>
        </a:spcBef>
        <a:spcAft>
          <a:spcPct val="0"/>
        </a:spcAft>
        <a:buClr>
          <a:schemeClr val="tx2"/>
        </a:buClr>
        <a:buSzPct val="100000"/>
        <a:buChar char="•"/>
        <a:defRPr sz="1500">
          <a:solidFill>
            <a:schemeClr val="tx1"/>
          </a:solidFill>
          <a:latin typeface="+mn-lt"/>
        </a:defRPr>
      </a:lvl7pPr>
      <a:lvl8pPr marL="2571750" indent="-171450" algn="l" rtl="0" eaLnBrk="0" fontAlgn="base" hangingPunct="0">
        <a:spcBef>
          <a:spcPct val="20000"/>
        </a:spcBef>
        <a:spcAft>
          <a:spcPct val="0"/>
        </a:spcAft>
        <a:buClr>
          <a:schemeClr val="tx2"/>
        </a:buClr>
        <a:buSzPct val="100000"/>
        <a:buChar char="•"/>
        <a:defRPr sz="1500">
          <a:solidFill>
            <a:schemeClr val="tx1"/>
          </a:solidFill>
          <a:latin typeface="+mn-lt"/>
        </a:defRPr>
      </a:lvl8pPr>
      <a:lvl9pPr marL="2914650" indent="-171450" algn="l" rtl="0" eaLnBrk="0" fontAlgn="base" hangingPunct="0">
        <a:spcBef>
          <a:spcPct val="20000"/>
        </a:spcBef>
        <a:spcAft>
          <a:spcPct val="0"/>
        </a:spcAft>
        <a:buClr>
          <a:schemeClr val="tx2"/>
        </a:buClr>
        <a:buSzPct val="100000"/>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jp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jpeg"/><Relationship Id="rId9" Type="http://schemas.openxmlformats.org/officeDocument/2006/relationships/image" Target="../media/image16.jpeg"/></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45.xml"/><Relationship Id="rId5" Type="http://schemas.openxmlformats.org/officeDocument/2006/relationships/image" Target="../media/image25.png"/><Relationship Id="rId4" Type="http://schemas.openxmlformats.org/officeDocument/2006/relationships/image" Target="../media/image24.emf"/></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45.xml"/><Relationship Id="rId4" Type="http://schemas.openxmlformats.org/officeDocument/2006/relationships/image" Target="../media/image26.emf"/></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58.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6.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50000"/>
            <a:lum/>
          </a:blip>
          <a:srcRect/>
          <a:stretch>
            <a:fillRect l="-17000" t="-7000" r="-17000" b="4000"/>
          </a:stretch>
        </a:blipFill>
        <a:effectLst/>
      </p:bgPr>
    </p:bg>
    <p:spTree>
      <p:nvGrpSpPr>
        <p:cNvPr id="1" name=""/>
        <p:cNvGrpSpPr/>
        <p:nvPr/>
      </p:nvGrpSpPr>
      <p:grpSpPr>
        <a:xfrm>
          <a:off x="0" y="0"/>
          <a:ext cx="0" cy="0"/>
          <a:chOff x="0" y="0"/>
          <a:chExt cx="0" cy="0"/>
        </a:xfrm>
      </p:grpSpPr>
      <p:sp>
        <p:nvSpPr>
          <p:cNvPr id="17411" name="Text Box 14">
            <a:extLst>
              <a:ext uri="{FF2B5EF4-FFF2-40B4-BE49-F238E27FC236}">
                <a16:creationId xmlns:a16="http://schemas.microsoft.com/office/drawing/2014/main" id="{F808E746-40B7-47B7-A627-C831A1A36E2A}"/>
              </a:ext>
            </a:extLst>
          </p:cNvPr>
          <p:cNvSpPr txBox="1">
            <a:spLocks noChangeArrowheads="1"/>
          </p:cNvSpPr>
          <p:nvPr/>
        </p:nvSpPr>
        <p:spPr bwMode="auto">
          <a:xfrm>
            <a:off x="-16410" y="1346199"/>
            <a:ext cx="9160410" cy="2416046"/>
          </a:xfrm>
          <a:prstGeom prst="rect">
            <a:avLst/>
          </a:prstGeom>
          <a:solidFill>
            <a:schemeClr val="bg2">
              <a:alpha val="61000"/>
            </a:schemeClr>
          </a:solidFill>
          <a:ln>
            <a:noFill/>
          </a:ln>
        </p:spPr>
        <p:txBody>
          <a:bodyPr wrap="square">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1A3464"/>
                </a:solidFill>
                <a:uLnTx/>
                <a:uFillTx/>
                <a:latin typeface="+mj-lt"/>
                <a:ea typeface="+mn-ea"/>
                <a:cs typeface="Arial" panose="020B0604020202020204" pitchFamily="34" charset="0"/>
              </a:rPr>
              <a:t>High Mix Low Volume Printed Circuit Board Assembly</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1A3464"/>
                </a:solidFill>
                <a:uLnTx/>
                <a:uFillTx/>
                <a:latin typeface="+mj-lt"/>
                <a:ea typeface="+mn-ea"/>
                <a:cs typeface="Arial" panose="020B0604020202020204" pitchFamily="34" charset="0"/>
              </a:rPr>
              <a:t>                                                 Cable Harness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1A3464"/>
                </a:solidFill>
                <a:uLnTx/>
                <a:uFillTx/>
                <a:latin typeface="+mj-lt"/>
                <a:ea typeface="+mn-ea"/>
                <a:cs typeface="Arial" panose="020B0604020202020204" pitchFamily="34" charset="0"/>
              </a:rPr>
              <a:t>                                                 Box Build and Equipment Manufacturing </a:t>
            </a:r>
          </a:p>
          <a:p>
            <a:pPr marL="0" marR="0" lvl="0" indent="0" algn="l" defTabSz="914400" rtl="0" eaLnBrk="1" fontAlgn="base" latinLnBrk="0" hangingPunct="1">
              <a:lnSpc>
                <a:spcPct val="100000"/>
              </a:lnSpc>
              <a:spcBef>
                <a:spcPct val="50000"/>
              </a:spcBef>
              <a:spcAft>
                <a:spcPct val="0"/>
              </a:spcAft>
              <a:buClrTx/>
              <a:buSzTx/>
              <a:buFontTx/>
              <a:buNone/>
              <a:tabLst/>
              <a:defRPr/>
            </a:pPr>
            <a:r>
              <a:rPr lang="en-US" altLang="en-US" sz="1800" dirty="0">
                <a:solidFill>
                  <a:srgbClr val="002060"/>
                </a:solidFill>
                <a:latin typeface="+mj-lt"/>
              </a:rPr>
              <a:t>			      </a:t>
            </a:r>
          </a:p>
          <a:p>
            <a:pPr eaLnBrk="1" hangingPunct="1">
              <a:spcBef>
                <a:spcPct val="50000"/>
              </a:spcBef>
              <a:buClrTx/>
              <a:buSzTx/>
              <a:buNone/>
              <a:defRPr/>
            </a:pPr>
            <a:r>
              <a:rPr kumimoji="0" lang="en-US" altLang="en-US" sz="1800" b="1" i="0" u="none" strike="noStrike" kern="1200" cap="none" spc="0" normalizeH="0" baseline="0" noProof="0" dirty="0">
                <a:ln>
                  <a:noFill/>
                </a:ln>
                <a:solidFill>
                  <a:srgbClr val="002060"/>
                </a:solidFill>
                <a:uLnTx/>
                <a:uFillTx/>
                <a:latin typeface="+mj-lt"/>
                <a:ea typeface="+mn-ea"/>
                <a:cs typeface="Arial" panose="020B0604020202020204" pitchFamily="34" charset="0"/>
              </a:rPr>
              <a:t>		 	     </a:t>
            </a:r>
            <a:r>
              <a:rPr kumimoji="0" lang="en-US" altLang="en-US" sz="2800" b="1" i="0" u="none" strike="noStrike" kern="1200" cap="none" spc="0" normalizeH="0" baseline="0" noProof="0" dirty="0">
                <a:ln>
                  <a:noFill/>
                </a:ln>
                <a:solidFill>
                  <a:srgbClr val="1A3464"/>
                </a:solidFill>
                <a:uLnTx/>
                <a:uFillTx/>
                <a:latin typeface="+mj-lt"/>
                <a:ea typeface="+mn-ea"/>
                <a:cs typeface="Arial" panose="020B0604020202020204" pitchFamily="34" charset="0"/>
              </a:rPr>
              <a:t>Waters QBR – Q1 2020 (26 May 20</a:t>
            </a:r>
            <a:r>
              <a:rPr kumimoji="0" lang="en-US" altLang="en-US" sz="2800" b="1" i="0" u="none" strike="noStrike" kern="1200" cap="none" spc="0" normalizeH="0" baseline="0" noProof="0" dirty="0">
                <a:ln>
                  <a:noFill/>
                </a:ln>
                <a:solidFill>
                  <a:srgbClr val="1A3464"/>
                </a:solidFill>
                <a:uLnTx/>
                <a:uFillTx/>
                <a:latin typeface="Arial" panose="020B0604020202020204" pitchFamily="34" charset="0"/>
                <a:ea typeface="+mn-ea"/>
                <a:cs typeface="Arial" panose="020B0604020202020204" pitchFamily="34" charset="0"/>
              </a:rPr>
              <a:t>)</a:t>
            </a:r>
            <a:r>
              <a:rPr kumimoji="0" lang="en-US" altLang="en-US" sz="1000" b="1" i="0" u="none" strike="noStrike" kern="1200" cap="none" spc="0" normalizeH="0" baseline="0" noProof="0" dirty="0">
                <a:ln>
                  <a:noFill/>
                </a:ln>
                <a:solidFill>
                  <a:srgbClr val="1A3464"/>
                </a:solidFill>
                <a:uLnTx/>
                <a:uFillTx/>
                <a:latin typeface="Arial" panose="020B0604020202020204" pitchFamily="34" charset="0"/>
                <a:ea typeface="+mn-ea"/>
                <a:cs typeface="Arial" panose="020B0604020202020204" pitchFamily="34" charset="0"/>
              </a:rPr>
              <a:t>	</a:t>
            </a:r>
            <a:r>
              <a:rPr kumimoji="0" lang="en-US" altLang="en-US" sz="1000" b="1" i="0" u="none" strike="noStrike" kern="1200" cap="none" spc="0" normalizeH="0" baseline="0" noProof="0" dirty="0">
                <a:ln>
                  <a:noFill/>
                </a:ln>
                <a:solidFill>
                  <a:srgbClr val="002060"/>
                </a:solidFill>
                <a:uLnTx/>
                <a:uFillTx/>
                <a:latin typeface="Arial" panose="020B0604020202020204" pitchFamily="34" charset="0"/>
                <a:ea typeface="+mn-ea"/>
                <a:cs typeface="Arial" panose="020B0604020202020204" pitchFamily="34" charset="0"/>
              </a:rPr>
              <a:t>		</a:t>
            </a:r>
            <a:endParaRPr kumimoji="0" lang="en-US" altLang="en-US" sz="1800" b="1" i="0" u="none" strike="noStrike" kern="1200" cap="none" spc="0" normalizeH="0" baseline="0" noProof="0" dirty="0">
              <a:ln>
                <a:noFill/>
              </a:ln>
              <a:solidFill>
                <a:srgbClr val="002060"/>
              </a:solidFill>
              <a:uLnTx/>
              <a:uFillTx/>
              <a:latin typeface="Arial" panose="020B0604020202020204" pitchFamily="34" charset="0"/>
              <a:ea typeface="+mn-ea"/>
              <a:cs typeface="Arial" panose="020B0604020202020204" pitchFamily="34" charset="0"/>
            </a:endParaRPr>
          </a:p>
        </p:txBody>
      </p:sp>
      <p:pic>
        <p:nvPicPr>
          <p:cNvPr id="17412" name="Picture 15" descr="UntitledRound1 copy">
            <a:extLst>
              <a:ext uri="{FF2B5EF4-FFF2-40B4-BE49-F238E27FC236}">
                <a16:creationId xmlns:a16="http://schemas.microsoft.com/office/drawing/2014/main" id="{24D39839-18FA-41AC-9975-21A973D49A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2086" y="3979322"/>
            <a:ext cx="1278190" cy="129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16" descr="UntitledRound2 copy">
            <a:extLst>
              <a:ext uri="{FF2B5EF4-FFF2-40B4-BE49-F238E27FC236}">
                <a16:creationId xmlns:a16="http://schemas.microsoft.com/office/drawing/2014/main" id="{005C72CC-B732-498A-9FFB-48152A70C8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4082" y="5489028"/>
            <a:ext cx="1163774" cy="115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17" descr="UntitledRound3 copy">
            <a:extLst>
              <a:ext uri="{FF2B5EF4-FFF2-40B4-BE49-F238E27FC236}">
                <a16:creationId xmlns:a16="http://schemas.microsoft.com/office/drawing/2014/main" id="{879A3B37-AB9F-4CB9-9D4B-5D8B0E78DC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7931" y="4217289"/>
            <a:ext cx="1439476" cy="1475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23" descr="ul%20logo_2_S">
            <a:extLst>
              <a:ext uri="{FF2B5EF4-FFF2-40B4-BE49-F238E27FC236}">
                <a16:creationId xmlns:a16="http://schemas.microsoft.com/office/drawing/2014/main" id="{05F243E0-694F-48EA-A79E-97BB0E11DB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59718" y="5929312"/>
            <a:ext cx="889029" cy="796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6" name="Group 19">
            <a:extLst>
              <a:ext uri="{FF2B5EF4-FFF2-40B4-BE49-F238E27FC236}">
                <a16:creationId xmlns:a16="http://schemas.microsoft.com/office/drawing/2014/main" id="{39361899-D84A-4BB4-8319-2479F4845F9A}"/>
              </a:ext>
            </a:extLst>
          </p:cNvPr>
          <p:cNvGrpSpPr>
            <a:grpSpLocks/>
          </p:cNvGrpSpPr>
          <p:nvPr/>
        </p:nvGrpSpPr>
        <p:grpSpPr bwMode="auto">
          <a:xfrm>
            <a:off x="-47051" y="5056174"/>
            <a:ext cx="6243638" cy="1272363"/>
            <a:chOff x="17463" y="4598988"/>
            <a:chExt cx="6243639" cy="1272119"/>
          </a:xfrm>
        </p:grpSpPr>
        <p:pic>
          <p:nvPicPr>
            <p:cNvPr id="17417" name="Picture 20">
              <a:extLst>
                <a:ext uri="{FF2B5EF4-FFF2-40B4-BE49-F238E27FC236}">
                  <a16:creationId xmlns:a16="http://schemas.microsoft.com/office/drawing/2014/main" id="{A3636D47-5233-493B-ABFE-13E39B9B231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522663" y="4645026"/>
              <a:ext cx="935038" cy="93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21">
              <a:extLst>
                <a:ext uri="{FF2B5EF4-FFF2-40B4-BE49-F238E27FC236}">
                  <a16:creationId xmlns:a16="http://schemas.microsoft.com/office/drawing/2014/main" id="{5C03A20D-FC07-48C0-893B-63F2F8CACCCF}"/>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386808" y="4641955"/>
              <a:ext cx="935038"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22">
              <a:extLst>
                <a:ext uri="{FF2B5EF4-FFF2-40B4-BE49-F238E27FC236}">
                  <a16:creationId xmlns:a16="http://schemas.microsoft.com/office/drawing/2014/main" id="{AE4F971B-E749-4019-9F79-B99EEAEC592C}"/>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6045" y="4598988"/>
              <a:ext cx="981658" cy="99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23">
              <a:extLst>
                <a:ext uri="{FF2B5EF4-FFF2-40B4-BE49-F238E27FC236}">
                  <a16:creationId xmlns:a16="http://schemas.microsoft.com/office/drawing/2014/main" id="{F6CC8089-260B-426B-BCA8-5366DC52D9D3}"/>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248397" y="4625628"/>
              <a:ext cx="942975" cy="941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1">
              <a:extLst>
                <a:ext uri="{FF2B5EF4-FFF2-40B4-BE49-F238E27FC236}">
                  <a16:creationId xmlns:a16="http://schemas.microsoft.com/office/drawing/2014/main" id="{FA8ABDDE-8F1F-4B4F-896C-A53D5DF17A91}"/>
                </a:ext>
              </a:extLst>
            </p:cNvPr>
            <p:cNvSpPr txBox="1"/>
            <p:nvPr/>
          </p:nvSpPr>
          <p:spPr bwMode="auto">
            <a:xfrm>
              <a:off x="17463" y="5594161"/>
              <a:ext cx="1214293" cy="276946"/>
            </a:xfrm>
            <a:prstGeom prst="rect">
              <a:avLst/>
            </a:prstGeom>
            <a:noFill/>
          </p:spPr>
          <p:txBody>
            <a:bodyPr wrap="square">
              <a:spAutoFit/>
            </a:bodyPr>
            <a:lstStyle>
              <a:defPPr>
                <a:defRPr lang="en-US"/>
              </a:defPPr>
              <a:lvl1pPr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charset="0"/>
                </a:rPr>
                <a:t>ISO9001:2015</a:t>
              </a:r>
            </a:p>
          </p:txBody>
        </p:sp>
        <p:sp>
          <p:nvSpPr>
            <p:cNvPr id="26" name="TextBox 15">
              <a:extLst>
                <a:ext uri="{FF2B5EF4-FFF2-40B4-BE49-F238E27FC236}">
                  <a16:creationId xmlns:a16="http://schemas.microsoft.com/office/drawing/2014/main" id="{E8962FAD-E076-468C-952F-B9B7DA01C710}"/>
                </a:ext>
              </a:extLst>
            </p:cNvPr>
            <p:cNvSpPr txBox="1"/>
            <p:nvPr/>
          </p:nvSpPr>
          <p:spPr bwMode="auto">
            <a:xfrm>
              <a:off x="1160463" y="5587812"/>
              <a:ext cx="1294499" cy="276946"/>
            </a:xfrm>
            <a:prstGeom prst="rect">
              <a:avLst/>
            </a:prstGeom>
            <a:noFill/>
          </p:spPr>
          <p:txBody>
            <a:bodyPr wrap="square">
              <a:spAutoFit/>
            </a:bodyPr>
            <a:lstStyle>
              <a:defPPr>
                <a:defRPr lang="en-US"/>
              </a:defPPr>
              <a:lvl1pPr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charset="0"/>
                </a:rPr>
                <a:t>ISO14001:2015</a:t>
              </a:r>
            </a:p>
          </p:txBody>
        </p:sp>
        <p:sp>
          <p:nvSpPr>
            <p:cNvPr id="27" name="TextBox 16">
              <a:extLst>
                <a:ext uri="{FF2B5EF4-FFF2-40B4-BE49-F238E27FC236}">
                  <a16:creationId xmlns:a16="http://schemas.microsoft.com/office/drawing/2014/main" id="{DCD7C9AF-56EF-4C4F-9BF4-3E99F0C247C4}"/>
                </a:ext>
              </a:extLst>
            </p:cNvPr>
            <p:cNvSpPr txBox="1"/>
            <p:nvPr/>
          </p:nvSpPr>
          <p:spPr bwMode="auto">
            <a:xfrm>
              <a:off x="2462213" y="5583050"/>
              <a:ext cx="1063205" cy="276946"/>
            </a:xfrm>
            <a:prstGeom prst="rect">
              <a:avLst/>
            </a:prstGeom>
            <a:noFill/>
          </p:spPr>
          <p:txBody>
            <a:bodyPr wrap="square">
              <a:spAutoFit/>
            </a:bodyPr>
            <a:lstStyle>
              <a:defPPr>
                <a:defRPr lang="en-US"/>
              </a:defPPr>
              <a:lvl1pPr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charset="0"/>
                </a:rPr>
                <a:t>AS9100D</a:t>
              </a:r>
            </a:p>
          </p:txBody>
        </p:sp>
        <p:sp>
          <p:nvSpPr>
            <p:cNvPr id="28" name="TextBox 17">
              <a:extLst>
                <a:ext uri="{FF2B5EF4-FFF2-40B4-BE49-F238E27FC236}">
                  <a16:creationId xmlns:a16="http://schemas.microsoft.com/office/drawing/2014/main" id="{9985E796-6635-40FD-996E-B03439E427CE}"/>
                </a:ext>
              </a:extLst>
            </p:cNvPr>
            <p:cNvSpPr txBox="1"/>
            <p:nvPr/>
          </p:nvSpPr>
          <p:spPr bwMode="auto">
            <a:xfrm>
              <a:off x="3425826" y="5581463"/>
              <a:ext cx="1432529" cy="276946"/>
            </a:xfrm>
            <a:prstGeom prst="rect">
              <a:avLst/>
            </a:prstGeom>
            <a:noFill/>
          </p:spPr>
          <p:txBody>
            <a:bodyPr wrap="square">
              <a:spAutoFit/>
            </a:bodyPr>
            <a:lstStyle>
              <a:defPPr>
                <a:defRPr lang="en-US"/>
              </a:defPPr>
              <a:lvl1pPr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1400" b="1" kern="1200">
                  <a:solidFill>
                    <a:srgbClr val="000000"/>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400" b="1" kern="1200">
                  <a:solidFill>
                    <a:srgbClr val="000000"/>
                  </a:solidFill>
                  <a:latin typeface="Times New Roman" panose="02020603050405020304" pitchFamily="18"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Arial" charset="0"/>
                </a:rPr>
                <a:t>ISO13485:2016</a:t>
              </a:r>
            </a:p>
          </p:txBody>
        </p:sp>
        <p:pic>
          <p:nvPicPr>
            <p:cNvPr id="17425" name="Picture 28">
              <a:extLst>
                <a:ext uri="{FF2B5EF4-FFF2-40B4-BE49-F238E27FC236}">
                  <a16:creationId xmlns:a16="http://schemas.microsoft.com/office/drawing/2014/main" id="{9AA5A209-CB32-4075-B3D6-6EEE5FFDA195}"/>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514852" y="4651186"/>
              <a:ext cx="174625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4" name="Picture 33">
            <a:extLst>
              <a:ext uri="{FF2B5EF4-FFF2-40B4-BE49-F238E27FC236}">
                <a16:creationId xmlns:a16="http://schemas.microsoft.com/office/drawing/2014/main" id="{EAF3C783-2FEE-449B-ACD8-7CDD4C1383F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543800" y="196590"/>
            <a:ext cx="1523036" cy="7190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Box 3"/>
          <p:cNvSpPr txBox="1">
            <a:spLocks noChangeArrowheads="1"/>
          </p:cNvSpPr>
          <p:nvPr/>
        </p:nvSpPr>
        <p:spPr bwMode="auto">
          <a:xfrm>
            <a:off x="1066800" y="681038"/>
            <a:ext cx="838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1600" b="0"/>
          </a:p>
        </p:txBody>
      </p:sp>
      <p:sp>
        <p:nvSpPr>
          <p:cNvPr id="5" name="TextBox 2"/>
          <p:cNvSpPr txBox="1">
            <a:spLocks noChangeArrowheads="1"/>
          </p:cNvSpPr>
          <p:nvPr/>
        </p:nvSpPr>
        <p:spPr bwMode="auto">
          <a:xfrm>
            <a:off x="381964" y="228600"/>
            <a:ext cx="60188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a:buChar char="u"/>
              <a:defRPr sz="3200">
                <a:solidFill>
                  <a:schemeClr val="tx1"/>
                </a:solidFill>
                <a:latin typeface="Times New Roman" pitchFamily="18" charset="0"/>
              </a:defRPr>
            </a:lvl1pPr>
            <a:lvl2pPr marL="742950" indent="-285750">
              <a:spcBef>
                <a:spcPct val="20000"/>
              </a:spcBef>
              <a:buClr>
                <a:schemeClr val="tx1"/>
              </a:buClr>
              <a:buSzPct val="100000"/>
              <a:buChar char="–"/>
              <a:defRPr sz="2800">
                <a:solidFill>
                  <a:schemeClr val="tx1"/>
                </a:solidFill>
                <a:latin typeface="Times New Roman" pitchFamily="18" charset="0"/>
              </a:defRPr>
            </a:lvl2pPr>
            <a:lvl3pPr marL="1143000" indent="-228600">
              <a:spcBef>
                <a:spcPct val="20000"/>
              </a:spcBef>
              <a:buClr>
                <a:schemeClr val="tx1"/>
              </a:buClr>
              <a:buSzPct val="65000"/>
              <a:buFont typeface="Monotype Sorts"/>
              <a:buChar char="F"/>
              <a:defRPr sz="2400">
                <a:solidFill>
                  <a:schemeClr val="tx1"/>
                </a:solidFill>
                <a:latin typeface="Times New Roman" pitchFamily="18" charset="0"/>
              </a:defRPr>
            </a:lvl3pPr>
            <a:lvl4pPr marL="1600200" indent="-228600">
              <a:spcBef>
                <a:spcPct val="20000"/>
              </a:spcBef>
              <a:buClr>
                <a:schemeClr val="tx1"/>
              </a:buClr>
              <a:buSzPct val="100000"/>
              <a:buChar char="–"/>
              <a:defRPr sz="2000">
                <a:solidFill>
                  <a:schemeClr val="tx1"/>
                </a:solidFill>
                <a:latin typeface="Times New Roman" pitchFamily="18" charset="0"/>
              </a:defRPr>
            </a:lvl4pPr>
            <a:lvl5pPr marL="2057400" indent="-228600">
              <a:spcBef>
                <a:spcPct val="20000"/>
              </a:spcBef>
              <a:buClr>
                <a:schemeClr val="tx2"/>
              </a:buClr>
              <a:buSzPct val="100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9pPr>
          </a:lstStyle>
          <a:p>
            <a:pPr eaLnBrk="1" hangingPunct="1">
              <a:spcBef>
                <a:spcPct val="0"/>
              </a:spcBef>
              <a:buClrTx/>
              <a:buSzTx/>
              <a:buFontTx/>
              <a:buNone/>
            </a:pPr>
            <a:r>
              <a:rPr lang="en-US" altLang="en-US" dirty="0">
                <a:solidFill>
                  <a:srgbClr val="2E4892"/>
                </a:solidFill>
                <a:latin typeface="Arial" panose="020B0604020202020204" pitchFamily="34" charset="0"/>
              </a:rPr>
              <a:t>Overall</a:t>
            </a:r>
          </a:p>
        </p:txBody>
      </p:sp>
      <p:sp>
        <p:nvSpPr>
          <p:cNvPr id="6" name="TextBox 1"/>
          <p:cNvSpPr txBox="1">
            <a:spLocks noChangeArrowheads="1"/>
          </p:cNvSpPr>
          <p:nvPr/>
        </p:nvSpPr>
        <p:spPr bwMode="auto">
          <a:xfrm>
            <a:off x="1066800" y="1493008"/>
            <a:ext cx="5486400" cy="464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marL="342900" indent="-342900">
              <a:spcBef>
                <a:spcPct val="20000"/>
              </a:spcBef>
              <a:buClr>
                <a:schemeClr val="tx2"/>
              </a:buClr>
              <a:buSzPct val="75000"/>
              <a:buFont typeface="Monotype Sorts"/>
              <a:buChar char="u"/>
              <a:defRPr sz="3200">
                <a:solidFill>
                  <a:schemeClr val="tx1"/>
                </a:solidFill>
                <a:latin typeface="Times New Roman" pitchFamily="18" charset="0"/>
              </a:defRPr>
            </a:lvl1pPr>
            <a:lvl2pPr marL="742950" indent="-285750">
              <a:spcBef>
                <a:spcPct val="20000"/>
              </a:spcBef>
              <a:buClr>
                <a:schemeClr val="tx1"/>
              </a:buClr>
              <a:buSzPct val="100000"/>
              <a:buChar char="–"/>
              <a:defRPr sz="2800">
                <a:solidFill>
                  <a:schemeClr val="tx1"/>
                </a:solidFill>
                <a:latin typeface="Times New Roman" pitchFamily="18" charset="0"/>
              </a:defRPr>
            </a:lvl2pPr>
            <a:lvl3pPr marL="1143000" indent="-228600">
              <a:spcBef>
                <a:spcPct val="20000"/>
              </a:spcBef>
              <a:buClr>
                <a:schemeClr val="tx1"/>
              </a:buClr>
              <a:buSzPct val="65000"/>
              <a:buFont typeface="Monotype Sorts"/>
              <a:buChar char="F"/>
              <a:defRPr sz="2400">
                <a:solidFill>
                  <a:schemeClr val="tx1"/>
                </a:solidFill>
                <a:latin typeface="Times New Roman" pitchFamily="18" charset="0"/>
              </a:defRPr>
            </a:lvl3pPr>
            <a:lvl4pPr marL="1600200" indent="-228600">
              <a:spcBef>
                <a:spcPct val="20000"/>
              </a:spcBef>
              <a:buClr>
                <a:schemeClr val="tx1"/>
              </a:buClr>
              <a:buSzPct val="100000"/>
              <a:buChar char="–"/>
              <a:defRPr sz="2000">
                <a:solidFill>
                  <a:schemeClr val="tx1"/>
                </a:solidFill>
                <a:latin typeface="Times New Roman" pitchFamily="18" charset="0"/>
              </a:defRPr>
            </a:lvl4pPr>
            <a:lvl5pPr marL="2057400" indent="-228600">
              <a:spcBef>
                <a:spcPct val="20000"/>
              </a:spcBef>
              <a:buClr>
                <a:schemeClr val="tx2"/>
              </a:buClr>
              <a:buSzPct val="100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9pPr>
          </a:lstStyle>
          <a:p>
            <a:pPr eaLnBrk="1" hangingPunct="1">
              <a:spcBef>
                <a:spcPct val="50000"/>
              </a:spcBef>
              <a:buClrTx/>
              <a:buSzTx/>
              <a:buFont typeface="Arial" pitchFamily="34" charset="0"/>
              <a:buAutoNum type="arabicPeriod"/>
            </a:pPr>
            <a:r>
              <a:rPr lang="en-SG" altLang="en-US" sz="2000" b="0" dirty="0">
                <a:latin typeface="+mj-lt"/>
              </a:rPr>
              <a:t>Business Overview </a:t>
            </a:r>
          </a:p>
          <a:p>
            <a:pPr eaLnBrk="1" hangingPunct="1">
              <a:spcBef>
                <a:spcPct val="50000"/>
              </a:spcBef>
              <a:buClrTx/>
              <a:buSzTx/>
              <a:buAutoNum type="arabicPeriod" startAt="2"/>
            </a:pPr>
            <a:r>
              <a:rPr lang="en-SG" altLang="en-US" sz="2000" b="0" dirty="0">
                <a:latin typeface="+mj-lt"/>
              </a:rPr>
              <a:t>PCBA \ EQM</a:t>
            </a:r>
          </a:p>
          <a:p>
            <a:pPr marL="685800" lvl="1" eaLnBrk="1" hangingPunct="1">
              <a:spcBef>
                <a:spcPct val="50000"/>
              </a:spcBef>
              <a:buClrTx/>
              <a:buSzTx/>
              <a:buFont typeface="Arial" panose="020B0604020202020204" pitchFamily="34" charset="0"/>
              <a:buChar char="•"/>
            </a:pPr>
            <a:r>
              <a:rPr lang="en-SG" altLang="en-US" sz="2000" b="0" dirty="0">
                <a:latin typeface="+mj-lt"/>
              </a:rPr>
              <a:t>Overview of PCBA Sales</a:t>
            </a:r>
          </a:p>
          <a:p>
            <a:pPr marL="685800" lvl="1" eaLnBrk="1" hangingPunct="1">
              <a:spcBef>
                <a:spcPct val="50000"/>
              </a:spcBef>
              <a:buClrTx/>
              <a:buSzTx/>
              <a:buFont typeface="Arial" panose="020B0604020202020204" pitchFamily="34" charset="0"/>
              <a:buChar char="•"/>
            </a:pPr>
            <a:r>
              <a:rPr lang="en-SG" altLang="en-US" sz="2000" b="0" dirty="0">
                <a:latin typeface="+mj-lt"/>
              </a:rPr>
              <a:t>On-time Delivery Performance</a:t>
            </a:r>
          </a:p>
          <a:p>
            <a:pPr marL="685800" lvl="1" eaLnBrk="1" hangingPunct="1">
              <a:spcBef>
                <a:spcPct val="50000"/>
              </a:spcBef>
              <a:buClrTx/>
              <a:buSzTx/>
              <a:buFont typeface="Arial" panose="020B0604020202020204" pitchFamily="34" charset="0"/>
              <a:buChar char="•"/>
            </a:pPr>
            <a:r>
              <a:rPr lang="en-SG" altLang="en-US" sz="2000" b="0" dirty="0">
                <a:latin typeface="+mj-lt"/>
              </a:rPr>
              <a:t>Inventory Analysis</a:t>
            </a:r>
          </a:p>
          <a:p>
            <a:pPr marL="685800" lvl="1" eaLnBrk="1" hangingPunct="1">
              <a:spcBef>
                <a:spcPct val="50000"/>
              </a:spcBef>
              <a:buClrTx/>
              <a:buSzTx/>
              <a:buFont typeface="Arial" panose="020B0604020202020204" pitchFamily="34" charset="0"/>
              <a:buChar char="•"/>
            </a:pPr>
            <a:r>
              <a:rPr lang="en-US" altLang="en-US" sz="2000" b="0" dirty="0">
                <a:latin typeface="+mj-lt"/>
              </a:rPr>
              <a:t>New</a:t>
            </a:r>
            <a:r>
              <a:rPr lang="en-SG" altLang="en-US" sz="2000" b="0" dirty="0">
                <a:latin typeface="+mj-lt"/>
              </a:rPr>
              <a:t> Models \New Business Opportunity</a:t>
            </a:r>
          </a:p>
          <a:p>
            <a:pPr marL="685800" lvl="1" eaLnBrk="1" hangingPunct="1">
              <a:spcBef>
                <a:spcPct val="50000"/>
              </a:spcBef>
              <a:buClrTx/>
              <a:buSzTx/>
              <a:buFont typeface="Arial" panose="020B0604020202020204" pitchFamily="34" charset="0"/>
              <a:buChar char="•"/>
            </a:pPr>
            <a:r>
              <a:rPr lang="en-US" altLang="en-US" sz="2000" b="0" dirty="0">
                <a:latin typeface="+mj-lt"/>
              </a:rPr>
              <a:t>Quality Performance </a:t>
            </a:r>
          </a:p>
          <a:p>
            <a:pPr marL="685800" lvl="1" eaLnBrk="1" hangingPunct="1">
              <a:spcBef>
                <a:spcPct val="50000"/>
              </a:spcBef>
              <a:buClrTx/>
              <a:buSzTx/>
              <a:buFont typeface="Arial" panose="020B0604020202020204" pitchFamily="34" charset="0"/>
              <a:buChar char="•"/>
            </a:pPr>
            <a:r>
              <a:rPr lang="en-US" altLang="en-US" sz="2000" b="0" dirty="0">
                <a:latin typeface="+mj-lt"/>
              </a:rPr>
              <a:t>Continuous Improvement</a:t>
            </a:r>
          </a:p>
          <a:p>
            <a:pPr marL="0" indent="0" eaLnBrk="1" hangingPunct="1">
              <a:spcBef>
                <a:spcPct val="50000"/>
              </a:spcBef>
              <a:buClrTx/>
              <a:buSzTx/>
              <a:buNone/>
            </a:pPr>
            <a:r>
              <a:rPr lang="en-GB" sz="2000" b="0" dirty="0">
                <a:latin typeface="+mj-lt"/>
              </a:rPr>
              <a:t>3. </a:t>
            </a:r>
            <a:r>
              <a:rPr lang="en-SG" sz="2000" b="0" dirty="0">
                <a:latin typeface="+mj-lt"/>
              </a:rPr>
              <a:t>AOB</a:t>
            </a:r>
          </a:p>
          <a:p>
            <a:pPr marL="0" indent="0" eaLnBrk="1" hangingPunct="1">
              <a:spcBef>
                <a:spcPct val="50000"/>
              </a:spcBef>
              <a:buClrTx/>
              <a:buSzTx/>
              <a:buNone/>
            </a:pPr>
            <a:endParaRPr lang="en-SG" altLang="en-US" sz="1800" b="0" dirty="0">
              <a:solidFill>
                <a:srgbClr val="244680"/>
              </a:solidFill>
              <a:latin typeface="Arial" panose="020B0604020202020204" pitchFamily="34" charset="0"/>
            </a:endParaRPr>
          </a:p>
        </p:txBody>
      </p:sp>
      <p:pic>
        <p:nvPicPr>
          <p:cNvPr id="7" name="Picture 6">
            <a:extLst>
              <a:ext uri="{FF2B5EF4-FFF2-40B4-BE49-F238E27FC236}">
                <a16:creationId xmlns:a16="http://schemas.microsoft.com/office/drawing/2014/main" id="{E03AE9B0-6157-4D2D-9D48-0E8511FFE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800" y="196590"/>
            <a:ext cx="1523036" cy="719073"/>
          </a:xfrm>
          <a:prstGeom prst="rect">
            <a:avLst/>
          </a:prstGeom>
        </p:spPr>
      </p:pic>
    </p:spTree>
  </p:cSld>
  <p:clrMapOvr>
    <a:masterClrMapping/>
  </p:clrMapOvr>
  <p:transition spd="slow">
    <p:circl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2">
            <a:extLst>
              <a:ext uri="{FF2B5EF4-FFF2-40B4-BE49-F238E27FC236}">
                <a16:creationId xmlns:a16="http://schemas.microsoft.com/office/drawing/2014/main" id="{C0DEB58B-1573-435F-8D37-2398B716C3C5}"/>
              </a:ext>
            </a:extLst>
          </p:cNvPr>
          <p:cNvSpPr txBox="1">
            <a:spLocks noChangeArrowheads="1"/>
          </p:cNvSpPr>
          <p:nvPr/>
        </p:nvSpPr>
        <p:spPr bwMode="auto">
          <a:xfrm>
            <a:off x="286085" y="207646"/>
            <a:ext cx="8686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dirty="0">
                <a:solidFill>
                  <a:srgbClr val="2A4892"/>
                </a:solidFill>
                <a:latin typeface="Arial" panose="020B0604020202020204" pitchFamily="34" charset="0"/>
              </a:rPr>
              <a:t>Overall Waters Sales (,000K USD) </a:t>
            </a:r>
          </a:p>
        </p:txBody>
      </p:sp>
      <p:graphicFrame>
        <p:nvGraphicFramePr>
          <p:cNvPr id="3" name="Table 2">
            <a:extLst>
              <a:ext uri="{FF2B5EF4-FFF2-40B4-BE49-F238E27FC236}">
                <a16:creationId xmlns:a16="http://schemas.microsoft.com/office/drawing/2014/main" id="{305BFC10-34B8-44A7-BA58-5657712ABA06}"/>
              </a:ext>
            </a:extLst>
          </p:cNvPr>
          <p:cNvGraphicFramePr>
            <a:graphicFrameLocks noGrp="1"/>
          </p:cNvGraphicFramePr>
          <p:nvPr>
            <p:extLst>
              <p:ext uri="{D42A27DB-BD31-4B8C-83A1-F6EECF244321}">
                <p14:modId xmlns:p14="http://schemas.microsoft.com/office/powerpoint/2010/main" val="1689922982"/>
              </p:ext>
            </p:extLst>
          </p:nvPr>
        </p:nvGraphicFramePr>
        <p:xfrm>
          <a:off x="221916" y="443231"/>
          <a:ext cx="2058068" cy="3535680"/>
        </p:xfrm>
        <a:graphic>
          <a:graphicData uri="http://schemas.openxmlformats.org/drawingml/2006/table">
            <a:tbl>
              <a:tblPr/>
              <a:tblGrid>
                <a:gridCol w="97377">
                  <a:extLst>
                    <a:ext uri="{9D8B030D-6E8A-4147-A177-3AD203B41FA5}">
                      <a16:colId xmlns:a16="http://schemas.microsoft.com/office/drawing/2014/main" val="3847589981"/>
                    </a:ext>
                  </a:extLst>
                </a:gridCol>
                <a:gridCol w="431615">
                  <a:extLst>
                    <a:ext uri="{9D8B030D-6E8A-4147-A177-3AD203B41FA5}">
                      <a16:colId xmlns:a16="http://schemas.microsoft.com/office/drawing/2014/main" val="905503770"/>
                    </a:ext>
                  </a:extLst>
                </a:gridCol>
                <a:gridCol w="192121">
                  <a:extLst>
                    <a:ext uri="{9D8B030D-6E8A-4147-A177-3AD203B41FA5}">
                      <a16:colId xmlns:a16="http://schemas.microsoft.com/office/drawing/2014/main" val="2326383028"/>
                    </a:ext>
                  </a:extLst>
                </a:gridCol>
                <a:gridCol w="192121">
                  <a:extLst>
                    <a:ext uri="{9D8B030D-6E8A-4147-A177-3AD203B41FA5}">
                      <a16:colId xmlns:a16="http://schemas.microsoft.com/office/drawing/2014/main" val="242512345"/>
                    </a:ext>
                  </a:extLst>
                </a:gridCol>
                <a:gridCol w="192121">
                  <a:extLst>
                    <a:ext uri="{9D8B030D-6E8A-4147-A177-3AD203B41FA5}">
                      <a16:colId xmlns:a16="http://schemas.microsoft.com/office/drawing/2014/main" val="447857068"/>
                    </a:ext>
                  </a:extLst>
                </a:gridCol>
                <a:gridCol w="223703">
                  <a:extLst>
                    <a:ext uri="{9D8B030D-6E8A-4147-A177-3AD203B41FA5}">
                      <a16:colId xmlns:a16="http://schemas.microsoft.com/office/drawing/2014/main" val="808344700"/>
                    </a:ext>
                  </a:extLst>
                </a:gridCol>
                <a:gridCol w="234230">
                  <a:extLst>
                    <a:ext uri="{9D8B030D-6E8A-4147-A177-3AD203B41FA5}">
                      <a16:colId xmlns:a16="http://schemas.microsoft.com/office/drawing/2014/main" val="3614629690"/>
                    </a:ext>
                  </a:extLst>
                </a:gridCol>
                <a:gridCol w="123695">
                  <a:extLst>
                    <a:ext uri="{9D8B030D-6E8A-4147-A177-3AD203B41FA5}">
                      <a16:colId xmlns:a16="http://schemas.microsoft.com/office/drawing/2014/main" val="2903306798"/>
                    </a:ext>
                  </a:extLst>
                </a:gridCol>
                <a:gridCol w="123695">
                  <a:extLst>
                    <a:ext uri="{9D8B030D-6E8A-4147-A177-3AD203B41FA5}">
                      <a16:colId xmlns:a16="http://schemas.microsoft.com/office/drawing/2014/main" val="3786142409"/>
                    </a:ext>
                  </a:extLst>
                </a:gridCol>
                <a:gridCol w="123695">
                  <a:extLst>
                    <a:ext uri="{9D8B030D-6E8A-4147-A177-3AD203B41FA5}">
                      <a16:colId xmlns:a16="http://schemas.microsoft.com/office/drawing/2014/main" val="1974232409"/>
                    </a:ext>
                  </a:extLst>
                </a:gridCol>
                <a:gridCol w="123695">
                  <a:extLst>
                    <a:ext uri="{9D8B030D-6E8A-4147-A177-3AD203B41FA5}">
                      <a16:colId xmlns:a16="http://schemas.microsoft.com/office/drawing/2014/main" val="3042899346"/>
                    </a:ext>
                  </a:extLst>
                </a:gridCol>
              </a:tblGrid>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781116398"/>
                  </a:ext>
                </a:extLst>
              </a:tr>
              <a:tr h="46663">
                <a:tc>
                  <a:txBody>
                    <a:bodyPr/>
                    <a:lstStyle/>
                    <a:p>
                      <a:pPr algn="l" fontAlgn="b"/>
                      <a:endParaRPr lang="en-SG" sz="8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668967683"/>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285013960"/>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741727638"/>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060344739"/>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181453710"/>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325602949"/>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945773262"/>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546035678"/>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30846805"/>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599975341"/>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968985738"/>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638665399"/>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216379865"/>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4940584"/>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118347383"/>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256865319"/>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578258674"/>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565137725"/>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4017211857"/>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607031921"/>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872879623"/>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492000546"/>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757974719"/>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962960504"/>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265477785"/>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924216669"/>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953618808"/>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023515100"/>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189771359"/>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886749357"/>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614872960"/>
                  </a:ext>
                </a:extLst>
              </a:tr>
              <a:tr h="46663">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dirty="0">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endParaRPr lang="en-SG" sz="700" b="0" i="0" u="none" strike="noStrike" dirty="0">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450475511"/>
                  </a:ext>
                </a:extLst>
              </a:tr>
            </a:tbl>
          </a:graphicData>
        </a:graphic>
      </p:graphicFrame>
      <p:sp>
        <p:nvSpPr>
          <p:cNvPr id="15" name="TextBox 1">
            <a:extLst>
              <a:ext uri="{FF2B5EF4-FFF2-40B4-BE49-F238E27FC236}">
                <a16:creationId xmlns:a16="http://schemas.microsoft.com/office/drawing/2014/main" id="{F5707991-B93E-4A2D-A984-25A9C41CF564}"/>
              </a:ext>
            </a:extLst>
          </p:cNvPr>
          <p:cNvSpPr txBox="1"/>
          <p:nvPr/>
        </p:nvSpPr>
        <p:spPr>
          <a:xfrm rot="10800000">
            <a:off x="221916" y="1883447"/>
            <a:ext cx="818215" cy="1773557"/>
          </a:xfrm>
          <a:prstGeom prst="rect">
            <a:avLst/>
          </a:prstGeom>
        </p:spPr>
        <p:txBody>
          <a:bodyPr vert="eaVert"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SG" sz="1100" dirty="0">
                <a:latin typeface="+mj-lt"/>
              </a:rPr>
              <a:t>Sales (,000K</a:t>
            </a:r>
            <a:r>
              <a:rPr lang="en-SG" sz="1100" baseline="0" dirty="0">
                <a:latin typeface="+mj-lt"/>
              </a:rPr>
              <a:t> USD)</a:t>
            </a:r>
            <a:endParaRPr lang="en-SG" sz="1100" dirty="0">
              <a:latin typeface="+mj-lt"/>
            </a:endParaRPr>
          </a:p>
        </p:txBody>
      </p:sp>
      <p:sp>
        <p:nvSpPr>
          <p:cNvPr id="16" name="TextBox 1">
            <a:extLst>
              <a:ext uri="{FF2B5EF4-FFF2-40B4-BE49-F238E27FC236}">
                <a16:creationId xmlns:a16="http://schemas.microsoft.com/office/drawing/2014/main" id="{F5707991-B93E-4A2D-A984-25A9C41CF564}"/>
              </a:ext>
            </a:extLst>
          </p:cNvPr>
          <p:cNvSpPr txBox="1"/>
          <p:nvPr/>
        </p:nvSpPr>
        <p:spPr>
          <a:xfrm rot="10800000">
            <a:off x="8515685" y="1479550"/>
            <a:ext cx="914400" cy="1949450"/>
          </a:xfrm>
          <a:prstGeom prst="rect">
            <a:avLst/>
          </a:prstGeom>
        </p:spPr>
        <p:txBody>
          <a:bodyPr vert="eaVert"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SG" sz="1100" dirty="0">
                <a:latin typeface="Arial" panose="020B0604020202020204" pitchFamily="34" charset="0"/>
                <a:cs typeface="Arial" panose="020B0604020202020204" pitchFamily="34" charset="0"/>
              </a:rPr>
              <a:t>Percentage %</a:t>
            </a: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855826495"/>
              </p:ext>
            </p:extLst>
          </p:nvPr>
        </p:nvGraphicFramePr>
        <p:xfrm>
          <a:off x="623207" y="791846"/>
          <a:ext cx="7982286" cy="433839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a:extLst>
              <a:ext uri="{FF2B5EF4-FFF2-40B4-BE49-F238E27FC236}">
                <a16:creationId xmlns:a16="http://schemas.microsoft.com/office/drawing/2014/main" id="{38BC4933-7898-4440-9C09-581336951BA5}"/>
              </a:ext>
            </a:extLst>
          </p:cNvPr>
          <p:cNvGraphicFramePr>
            <a:graphicFrameLocks noGrp="1"/>
          </p:cNvGraphicFramePr>
          <p:nvPr>
            <p:extLst>
              <p:ext uri="{D42A27DB-BD31-4B8C-83A1-F6EECF244321}">
                <p14:modId xmlns:p14="http://schemas.microsoft.com/office/powerpoint/2010/main" val="783065323"/>
              </p:ext>
            </p:extLst>
          </p:nvPr>
        </p:nvGraphicFramePr>
        <p:xfrm>
          <a:off x="631024" y="5134928"/>
          <a:ext cx="7884660" cy="1139190"/>
        </p:xfrm>
        <a:graphic>
          <a:graphicData uri="http://schemas.openxmlformats.org/drawingml/2006/table">
            <a:tbl>
              <a:tblPr/>
              <a:tblGrid>
                <a:gridCol w="2501728">
                  <a:extLst>
                    <a:ext uri="{9D8B030D-6E8A-4147-A177-3AD203B41FA5}">
                      <a16:colId xmlns:a16="http://schemas.microsoft.com/office/drawing/2014/main" val="2159708365"/>
                    </a:ext>
                  </a:extLst>
                </a:gridCol>
                <a:gridCol w="1001394">
                  <a:extLst>
                    <a:ext uri="{9D8B030D-6E8A-4147-A177-3AD203B41FA5}">
                      <a16:colId xmlns:a16="http://schemas.microsoft.com/office/drawing/2014/main" val="420744886"/>
                    </a:ext>
                  </a:extLst>
                </a:gridCol>
                <a:gridCol w="1001394">
                  <a:extLst>
                    <a:ext uri="{9D8B030D-6E8A-4147-A177-3AD203B41FA5}">
                      <a16:colId xmlns:a16="http://schemas.microsoft.com/office/drawing/2014/main" val="3848359849"/>
                    </a:ext>
                  </a:extLst>
                </a:gridCol>
                <a:gridCol w="1001394">
                  <a:extLst>
                    <a:ext uri="{9D8B030D-6E8A-4147-A177-3AD203B41FA5}">
                      <a16:colId xmlns:a16="http://schemas.microsoft.com/office/drawing/2014/main" val="2949413748"/>
                    </a:ext>
                  </a:extLst>
                </a:gridCol>
                <a:gridCol w="1166537">
                  <a:extLst>
                    <a:ext uri="{9D8B030D-6E8A-4147-A177-3AD203B41FA5}">
                      <a16:colId xmlns:a16="http://schemas.microsoft.com/office/drawing/2014/main" val="665513055"/>
                    </a:ext>
                  </a:extLst>
                </a:gridCol>
                <a:gridCol w="1212213">
                  <a:extLst>
                    <a:ext uri="{9D8B030D-6E8A-4147-A177-3AD203B41FA5}">
                      <a16:colId xmlns:a16="http://schemas.microsoft.com/office/drawing/2014/main" val="3410958266"/>
                    </a:ext>
                  </a:extLst>
                </a:gridCol>
              </a:tblGrid>
              <a:tr h="161573">
                <a:tc>
                  <a:txBody>
                    <a:bodyPr/>
                    <a:lstStyle/>
                    <a:p>
                      <a:pPr algn="l" rtl="0" fontAlgn="ctr"/>
                      <a:r>
                        <a:rPr lang="en-SG" sz="1100" b="1" i="0" u="none" strike="noStrike">
                          <a:solidFill>
                            <a:srgbClr val="000000"/>
                          </a:solidFill>
                          <a:effectLst/>
                          <a:latin typeface="Arial" panose="020B0604020202020204" pitchFamily="34" charset="0"/>
                        </a:rPr>
                        <a:t>Division / Year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SG" sz="1100" b="1" i="0" u="none" strike="noStrike">
                          <a:solidFill>
                            <a:srgbClr val="000000"/>
                          </a:solidFill>
                          <a:effectLst/>
                          <a:latin typeface="Arial" panose="020B0604020202020204" pitchFamily="34" charset="0"/>
                        </a:rPr>
                        <a:t>2016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SG" sz="1100" b="1" i="0" u="none" strike="noStrike">
                          <a:solidFill>
                            <a:srgbClr val="000000"/>
                          </a:solidFill>
                          <a:effectLst/>
                          <a:latin typeface="Arial" panose="020B0604020202020204" pitchFamily="34" charset="0"/>
                        </a:rPr>
                        <a:t>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SG" sz="1100" b="1" i="0" u="none" strike="noStrike">
                          <a:solidFill>
                            <a:srgbClr val="000000"/>
                          </a:solidFill>
                          <a:effectLst/>
                          <a:latin typeface="Arial" panose="020B0604020202020204" pitchFamily="34" charset="0"/>
                        </a:rPr>
                        <a:t>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SG" sz="1100" b="1" i="0" u="none" strike="noStrike">
                          <a:solidFill>
                            <a:srgbClr val="000000"/>
                          </a:solidFill>
                          <a:effectLst/>
                          <a:latin typeface="Arial" panose="020B0604020202020204" pitchFamily="34" charset="0"/>
                        </a:rPr>
                        <a:t>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SG" sz="1100" b="1" i="0" u="none" strike="noStrike">
                          <a:solidFill>
                            <a:srgbClr val="000000"/>
                          </a:solidFill>
                          <a:effectLst/>
                          <a:latin typeface="Arial" panose="020B0604020202020204" pitchFamily="34" charset="0"/>
                        </a:rPr>
                        <a:t>2020 (Projection)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443466392"/>
                  </a:ext>
                </a:extLst>
              </a:tr>
              <a:tr h="170949">
                <a:tc>
                  <a:txBody>
                    <a:bodyPr/>
                    <a:lstStyle/>
                    <a:p>
                      <a:pPr algn="l" rtl="0" fontAlgn="ctr"/>
                      <a:r>
                        <a:rPr lang="en-SG" sz="1200" b="1" i="0" u="none" strike="noStrike" dirty="0">
                          <a:solidFill>
                            <a:srgbClr val="000000"/>
                          </a:solidFill>
                          <a:effectLst/>
                          <a:latin typeface="+mj-lt"/>
                        </a:rPr>
                        <a:t>PCBA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dirty="0">
                          <a:solidFill>
                            <a:srgbClr val="000000"/>
                          </a:solidFill>
                          <a:effectLst/>
                          <a:latin typeface="+mj-lt"/>
                        </a:rPr>
                        <a:t>14.4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dirty="0">
                          <a:solidFill>
                            <a:srgbClr val="000000"/>
                          </a:solidFill>
                          <a:effectLst/>
                          <a:latin typeface="+mj-lt"/>
                        </a:rPr>
                        <a:t>15.27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16.7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17.07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11.01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6968547"/>
                  </a:ext>
                </a:extLst>
              </a:tr>
              <a:tr h="170949">
                <a:tc>
                  <a:txBody>
                    <a:bodyPr/>
                    <a:lstStyle/>
                    <a:p>
                      <a:pPr algn="l" rtl="0" fontAlgn="ctr"/>
                      <a:r>
                        <a:rPr lang="en-SG" sz="1200" b="1" i="0" u="none" strike="noStrike">
                          <a:solidFill>
                            <a:srgbClr val="000000"/>
                          </a:solidFill>
                          <a:effectLst/>
                          <a:latin typeface="+mj-lt"/>
                        </a:rPr>
                        <a:t>EQM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4.41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dirty="0">
                          <a:solidFill>
                            <a:srgbClr val="000000"/>
                          </a:solidFill>
                          <a:effectLst/>
                          <a:latin typeface="+mj-lt"/>
                        </a:rPr>
                        <a:t>3.99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dirty="0">
                          <a:solidFill>
                            <a:srgbClr val="000000"/>
                          </a:solidFill>
                          <a:effectLst/>
                          <a:latin typeface="+mj-lt"/>
                        </a:rPr>
                        <a:t>4.31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4.44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3.42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6409061"/>
                  </a:ext>
                </a:extLst>
              </a:tr>
              <a:tr h="170949">
                <a:tc>
                  <a:txBody>
                    <a:bodyPr/>
                    <a:lstStyle/>
                    <a:p>
                      <a:pPr algn="l" rtl="0" fontAlgn="ctr"/>
                      <a:r>
                        <a:rPr lang="en-SG" sz="1200" b="1" i="0" u="none" strike="noStrike">
                          <a:solidFill>
                            <a:srgbClr val="000000"/>
                          </a:solidFill>
                          <a:effectLst/>
                          <a:latin typeface="+mj-lt"/>
                        </a:rPr>
                        <a:t>Cable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0.37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0.57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dirty="0">
                          <a:solidFill>
                            <a:srgbClr val="000000"/>
                          </a:solidFill>
                          <a:effectLst/>
                          <a:latin typeface="+mj-lt"/>
                        </a:rPr>
                        <a:t>0.58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0.88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0.56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2523982"/>
                  </a:ext>
                </a:extLst>
              </a:tr>
              <a:tr h="170949">
                <a:tc>
                  <a:txBody>
                    <a:bodyPr/>
                    <a:lstStyle/>
                    <a:p>
                      <a:pPr algn="l" rtl="0" fontAlgn="ctr"/>
                      <a:r>
                        <a:rPr lang="en-SG" sz="1200" b="1" i="0" u="none" strike="noStrike">
                          <a:solidFill>
                            <a:srgbClr val="000000"/>
                          </a:solidFill>
                          <a:effectLst/>
                          <a:latin typeface="+mj-lt"/>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19.18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19.83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dirty="0">
                          <a:solidFill>
                            <a:srgbClr val="000000"/>
                          </a:solidFill>
                          <a:effectLst/>
                          <a:latin typeface="+mj-lt"/>
                        </a:rPr>
                        <a:t>21.59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dirty="0">
                          <a:solidFill>
                            <a:srgbClr val="000000"/>
                          </a:solidFill>
                          <a:effectLst/>
                          <a:latin typeface="+mj-lt"/>
                        </a:rPr>
                        <a:t>22.39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14.99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7212443"/>
                  </a:ext>
                </a:extLst>
              </a:tr>
              <a:tr h="170949">
                <a:tc>
                  <a:txBody>
                    <a:bodyPr/>
                    <a:lstStyle/>
                    <a:p>
                      <a:pPr algn="l" rtl="0" fontAlgn="ctr"/>
                      <a:r>
                        <a:rPr lang="en-SG" sz="1200" b="1" i="0" u="none" strike="noStrike">
                          <a:solidFill>
                            <a:srgbClr val="000000"/>
                          </a:solidFill>
                          <a:effectLst/>
                          <a:latin typeface="+mj-lt"/>
                        </a:rPr>
                        <a:t>Year to Year Comparison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3.39%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a:solidFill>
                            <a:srgbClr val="000000"/>
                          </a:solidFill>
                          <a:effectLst/>
                          <a:latin typeface="+mj-lt"/>
                        </a:rPr>
                        <a:t>8.88%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dirty="0">
                          <a:solidFill>
                            <a:srgbClr val="000000"/>
                          </a:solidFill>
                          <a:effectLst/>
                          <a:latin typeface="+mj-lt"/>
                        </a:rPr>
                        <a:t>3.71%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200" b="0" i="0" u="none" strike="noStrike" dirty="0">
                          <a:solidFill>
                            <a:srgbClr val="000000"/>
                          </a:solidFill>
                          <a:effectLst/>
                          <a:latin typeface="+mj-lt"/>
                        </a:rPr>
                        <a:t>-33.05%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3985697"/>
                  </a:ext>
                </a:extLst>
              </a:tr>
            </a:tbl>
          </a:graphicData>
        </a:graphic>
      </p:graphicFrame>
    </p:spTree>
    <p:extLst>
      <p:ext uri="{BB962C8B-B14F-4D97-AF65-F5344CB8AC3E}">
        <p14:creationId xmlns:p14="http://schemas.microsoft.com/office/powerpoint/2010/main" val="1674366569"/>
      </p:ext>
    </p:extLst>
  </p:cSld>
  <p:clrMapOvr>
    <a:masterClrMapping/>
  </p:clrMapOvr>
  <p:transition spd="slow">
    <p:circl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1C6022-FF90-42B2-87D8-D0978F0E3989}"/>
              </a:ext>
            </a:extLst>
          </p:cNvPr>
          <p:cNvSpPr>
            <a:spLocks noGrp="1"/>
          </p:cNvSpPr>
          <p:nvPr>
            <p:ph idx="1"/>
          </p:nvPr>
        </p:nvSpPr>
        <p:spPr>
          <a:xfrm>
            <a:off x="2895600" y="2438400"/>
            <a:ext cx="2971800" cy="1219200"/>
          </a:xfrm>
        </p:spPr>
        <p:txBody>
          <a:bodyPr/>
          <a:lstStyle/>
          <a:p>
            <a:pPr marL="0" indent="0">
              <a:buNone/>
            </a:pPr>
            <a:r>
              <a:rPr lang="en-SG" sz="7200" b="1" dirty="0">
                <a:solidFill>
                  <a:srgbClr val="2A4892"/>
                </a:solidFill>
                <a:latin typeface="+mj-lt"/>
              </a:rPr>
              <a:t>PCBA</a:t>
            </a:r>
          </a:p>
        </p:txBody>
      </p:sp>
    </p:spTree>
    <p:extLst>
      <p:ext uri="{BB962C8B-B14F-4D97-AF65-F5344CB8AC3E}">
        <p14:creationId xmlns:p14="http://schemas.microsoft.com/office/powerpoint/2010/main" val="37941733"/>
      </p:ext>
    </p:extLst>
  </p:cSld>
  <p:clrMapOvr>
    <a:masterClrMapping/>
  </p:clrMapOvr>
  <p:transition spd="slow">
    <p:circl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Box 3"/>
          <p:cNvSpPr txBox="1">
            <a:spLocks noChangeArrowheads="1"/>
          </p:cNvSpPr>
          <p:nvPr/>
        </p:nvSpPr>
        <p:spPr bwMode="auto">
          <a:xfrm>
            <a:off x="1066800" y="681038"/>
            <a:ext cx="838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6287941"/>
            <a:ext cx="6248400" cy="405301"/>
          </a:xfrm>
          <a:prstGeom prst="rect">
            <a:avLst/>
          </a:prstGeom>
        </p:spPr>
      </p:pic>
      <p:sp>
        <p:nvSpPr>
          <p:cNvPr id="5" name="TextBox 2"/>
          <p:cNvSpPr txBox="1">
            <a:spLocks noChangeArrowheads="1"/>
          </p:cNvSpPr>
          <p:nvPr/>
        </p:nvSpPr>
        <p:spPr bwMode="auto">
          <a:xfrm>
            <a:off x="0" y="257175"/>
            <a:ext cx="7848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a:buChar char="u"/>
              <a:defRPr sz="3200">
                <a:solidFill>
                  <a:schemeClr val="tx1"/>
                </a:solidFill>
                <a:latin typeface="Times New Roman" pitchFamily="18" charset="0"/>
              </a:defRPr>
            </a:lvl1pPr>
            <a:lvl2pPr marL="742950" indent="-285750">
              <a:spcBef>
                <a:spcPct val="20000"/>
              </a:spcBef>
              <a:buClr>
                <a:schemeClr val="tx1"/>
              </a:buClr>
              <a:buSzPct val="100000"/>
              <a:buChar char="–"/>
              <a:defRPr sz="2800">
                <a:solidFill>
                  <a:schemeClr val="tx1"/>
                </a:solidFill>
                <a:latin typeface="Times New Roman" pitchFamily="18" charset="0"/>
              </a:defRPr>
            </a:lvl2pPr>
            <a:lvl3pPr marL="1143000" indent="-228600">
              <a:spcBef>
                <a:spcPct val="20000"/>
              </a:spcBef>
              <a:buClr>
                <a:schemeClr val="tx1"/>
              </a:buClr>
              <a:buSzPct val="65000"/>
              <a:buFont typeface="Monotype Sorts"/>
              <a:buChar char="F"/>
              <a:defRPr sz="2400">
                <a:solidFill>
                  <a:schemeClr val="tx1"/>
                </a:solidFill>
                <a:latin typeface="Times New Roman" pitchFamily="18" charset="0"/>
              </a:defRPr>
            </a:lvl3pPr>
            <a:lvl4pPr marL="1600200" indent="-228600">
              <a:spcBef>
                <a:spcPct val="20000"/>
              </a:spcBef>
              <a:buClr>
                <a:schemeClr val="tx1"/>
              </a:buClr>
              <a:buSzPct val="100000"/>
              <a:buChar char="–"/>
              <a:defRPr sz="2000">
                <a:solidFill>
                  <a:schemeClr val="tx1"/>
                </a:solidFill>
                <a:latin typeface="Times New Roman" pitchFamily="18" charset="0"/>
              </a:defRPr>
            </a:lvl4pPr>
            <a:lvl5pPr marL="2057400" indent="-228600">
              <a:spcBef>
                <a:spcPct val="20000"/>
              </a:spcBef>
              <a:buClr>
                <a:schemeClr val="tx2"/>
              </a:buClr>
              <a:buSzPct val="100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Waters &amp; TA PCBA Sales Revenues </a:t>
            </a:r>
            <a:r>
              <a:rPr kumimoji="0" lang="en-US" altLang="en-US" sz="24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(,000K USD) </a:t>
            </a:r>
          </a:p>
        </p:txBody>
      </p:sp>
      <p:pic>
        <p:nvPicPr>
          <p:cNvPr id="3" name="Picture 2">
            <a:extLst>
              <a:ext uri="{FF2B5EF4-FFF2-40B4-BE49-F238E27FC236}">
                <a16:creationId xmlns:a16="http://schemas.microsoft.com/office/drawing/2014/main" id="{930F8137-7EBA-43EB-91B0-FE483AF68000}"/>
              </a:ext>
            </a:extLst>
          </p:cNvPr>
          <p:cNvPicPr>
            <a:picLocks noChangeAspect="1"/>
          </p:cNvPicPr>
          <p:nvPr/>
        </p:nvPicPr>
        <p:blipFill>
          <a:blip r:embed="rId3"/>
          <a:stretch>
            <a:fillRect/>
          </a:stretch>
        </p:blipFill>
        <p:spPr>
          <a:xfrm>
            <a:off x="347000" y="1019174"/>
            <a:ext cx="8187400" cy="3857625"/>
          </a:xfrm>
          <a:prstGeom prst="rect">
            <a:avLst/>
          </a:prstGeom>
        </p:spPr>
      </p:pic>
      <p:graphicFrame>
        <p:nvGraphicFramePr>
          <p:cNvPr id="7" name="Table 6">
            <a:extLst>
              <a:ext uri="{FF2B5EF4-FFF2-40B4-BE49-F238E27FC236}">
                <a16:creationId xmlns:a16="http://schemas.microsoft.com/office/drawing/2014/main" id="{C3787181-22C3-4E19-A64B-80E223AB27CA}"/>
              </a:ext>
            </a:extLst>
          </p:cNvPr>
          <p:cNvGraphicFramePr>
            <a:graphicFrameLocks noGrp="1"/>
          </p:cNvGraphicFramePr>
          <p:nvPr>
            <p:extLst>
              <p:ext uri="{D42A27DB-BD31-4B8C-83A1-F6EECF244321}">
                <p14:modId xmlns:p14="http://schemas.microsoft.com/office/powerpoint/2010/main" val="2929998361"/>
              </p:ext>
            </p:extLst>
          </p:nvPr>
        </p:nvGraphicFramePr>
        <p:xfrm>
          <a:off x="347000" y="4889231"/>
          <a:ext cx="8187400" cy="1154430"/>
        </p:xfrm>
        <a:graphic>
          <a:graphicData uri="http://schemas.openxmlformats.org/drawingml/2006/table">
            <a:tbl>
              <a:tblPr/>
              <a:tblGrid>
                <a:gridCol w="2826970">
                  <a:extLst>
                    <a:ext uri="{9D8B030D-6E8A-4147-A177-3AD203B41FA5}">
                      <a16:colId xmlns:a16="http://schemas.microsoft.com/office/drawing/2014/main" val="618520656"/>
                    </a:ext>
                  </a:extLst>
                </a:gridCol>
                <a:gridCol w="988667">
                  <a:extLst>
                    <a:ext uri="{9D8B030D-6E8A-4147-A177-3AD203B41FA5}">
                      <a16:colId xmlns:a16="http://schemas.microsoft.com/office/drawing/2014/main" val="2583338705"/>
                    </a:ext>
                  </a:extLst>
                </a:gridCol>
                <a:gridCol w="988667">
                  <a:extLst>
                    <a:ext uri="{9D8B030D-6E8A-4147-A177-3AD203B41FA5}">
                      <a16:colId xmlns:a16="http://schemas.microsoft.com/office/drawing/2014/main" val="2324933589"/>
                    </a:ext>
                  </a:extLst>
                </a:gridCol>
                <a:gridCol w="988667">
                  <a:extLst>
                    <a:ext uri="{9D8B030D-6E8A-4147-A177-3AD203B41FA5}">
                      <a16:colId xmlns:a16="http://schemas.microsoft.com/office/drawing/2014/main" val="1390482350"/>
                    </a:ext>
                  </a:extLst>
                </a:gridCol>
                <a:gridCol w="988667">
                  <a:extLst>
                    <a:ext uri="{9D8B030D-6E8A-4147-A177-3AD203B41FA5}">
                      <a16:colId xmlns:a16="http://schemas.microsoft.com/office/drawing/2014/main" val="714016476"/>
                    </a:ext>
                  </a:extLst>
                </a:gridCol>
                <a:gridCol w="1405762">
                  <a:extLst>
                    <a:ext uri="{9D8B030D-6E8A-4147-A177-3AD203B41FA5}">
                      <a16:colId xmlns:a16="http://schemas.microsoft.com/office/drawing/2014/main" val="1255215118"/>
                    </a:ext>
                  </a:extLst>
                </a:gridCol>
              </a:tblGrid>
              <a:tr h="178083">
                <a:tc>
                  <a:txBody>
                    <a:bodyPr/>
                    <a:lstStyle/>
                    <a:p>
                      <a:pPr algn="ctr" fontAlgn="ctr"/>
                      <a:r>
                        <a:rPr lang="en-SG" sz="1200" b="1" i="0" u="none" strike="noStrike" dirty="0">
                          <a:effectLst/>
                          <a:latin typeface="Arial" panose="020B0604020202020204" pitchFamily="34" charset="0"/>
                        </a:rPr>
                        <a:t>Site / Year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200" b="1" i="0" u="none" strike="noStrike" dirty="0">
                          <a:effectLst/>
                          <a:latin typeface="Arial" panose="020B0604020202020204" pitchFamily="34" charset="0"/>
                        </a:rPr>
                        <a:t>2016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200" b="1" i="0" u="none" strike="noStrike">
                          <a:effectLst/>
                          <a:latin typeface="Arial" panose="020B0604020202020204" pitchFamily="34" charset="0"/>
                        </a:rPr>
                        <a:t>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200" b="1" i="0" u="none" strike="noStrike">
                          <a:effectLst/>
                          <a:latin typeface="Arial" panose="020B0604020202020204" pitchFamily="34" charset="0"/>
                        </a:rPr>
                        <a:t>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200" b="1" i="0" u="none" strike="noStrike">
                          <a:effectLst/>
                          <a:latin typeface="Arial" panose="020B0604020202020204" pitchFamily="34" charset="0"/>
                        </a:rPr>
                        <a:t>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200" b="1" i="0" u="none" strike="noStrike">
                          <a:effectLst/>
                          <a:latin typeface="Arial" panose="020B0604020202020204" pitchFamily="34" charset="0"/>
                        </a:rPr>
                        <a:t>2020 (Projection)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3790126416"/>
                  </a:ext>
                </a:extLst>
              </a:tr>
              <a:tr h="167276">
                <a:tc>
                  <a:txBody>
                    <a:bodyPr/>
                    <a:lstStyle/>
                    <a:p>
                      <a:pPr algn="l" fontAlgn="ctr"/>
                      <a:r>
                        <a:rPr lang="en-SG" sz="1200" b="1" i="0" u="none" strike="noStrike" dirty="0">
                          <a:effectLst/>
                          <a:latin typeface="Arial" panose="020B0604020202020204" pitchFamily="34" charset="0"/>
                          <a:cs typeface="Arial" panose="020B0604020202020204" pitchFamily="34" charset="0"/>
                        </a:rPr>
                        <a:t>   Liquid Chromatography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6.88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7.17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a:effectLst/>
                          <a:latin typeface="Arial" panose="020B0604020202020204" pitchFamily="34" charset="0"/>
                          <a:cs typeface="Arial" panose="020B0604020202020204" pitchFamily="34" charset="0"/>
                        </a:rPr>
                        <a:t>       7.47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a:effectLst/>
                          <a:latin typeface="Arial" panose="020B0604020202020204" pitchFamily="34" charset="0"/>
                          <a:cs typeface="Arial" panose="020B0604020202020204" pitchFamily="34" charset="0"/>
                        </a:rPr>
                        <a:t>       7.47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4.70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1513614"/>
                  </a:ext>
                </a:extLst>
              </a:tr>
              <a:tr h="167276">
                <a:tc>
                  <a:txBody>
                    <a:bodyPr/>
                    <a:lstStyle/>
                    <a:p>
                      <a:pPr algn="l" fontAlgn="ctr"/>
                      <a:r>
                        <a:rPr lang="en-SG" sz="1200" b="1" i="0" u="none" strike="noStrike" dirty="0">
                          <a:effectLst/>
                          <a:latin typeface="Arial" panose="020B0604020202020204" pitchFamily="34" charset="0"/>
                          <a:cs typeface="Arial" panose="020B0604020202020204" pitchFamily="34" charset="0"/>
                        </a:rPr>
                        <a:t>   Mass Spectrometry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7.52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8.09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8.81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a:effectLst/>
                          <a:latin typeface="Arial" panose="020B0604020202020204" pitchFamily="34" charset="0"/>
                          <a:cs typeface="Arial" panose="020B0604020202020204" pitchFamily="34" charset="0"/>
                        </a:rPr>
                        <a:t>       9.21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6.05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2236086"/>
                  </a:ext>
                </a:extLst>
              </a:tr>
              <a:tr h="167276">
                <a:tc>
                  <a:txBody>
                    <a:bodyPr/>
                    <a:lstStyle/>
                    <a:p>
                      <a:pPr algn="l" fontAlgn="ctr"/>
                      <a:r>
                        <a:rPr lang="en-SG" sz="1200" b="1" i="0" u="none" strike="noStrike" dirty="0">
                          <a:effectLst/>
                          <a:latin typeface="Arial" panose="020B0604020202020204" pitchFamily="34" charset="0"/>
                          <a:cs typeface="Arial" panose="020B0604020202020204" pitchFamily="34" charset="0"/>
                        </a:rPr>
                        <a:t>   TA Instruments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0.41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0.39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0.33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20824"/>
                  </a:ext>
                </a:extLst>
              </a:tr>
              <a:tr h="167276">
                <a:tc>
                  <a:txBody>
                    <a:bodyPr/>
                    <a:lstStyle/>
                    <a:p>
                      <a:pPr algn="l" fontAlgn="ctr"/>
                      <a:r>
                        <a:rPr lang="en-SG" sz="1200" b="1" i="0" u="none" strike="noStrike" dirty="0">
                          <a:effectLst/>
                          <a:latin typeface="Arial" panose="020B0604020202020204" pitchFamily="34" charset="0"/>
                          <a:cs typeface="Arial" panose="020B0604020202020204" pitchFamily="34" charset="0"/>
                        </a:rPr>
                        <a:t>   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a:effectLst/>
                          <a:latin typeface="Arial" panose="020B0604020202020204" pitchFamily="34" charset="0"/>
                          <a:cs typeface="Arial" panose="020B0604020202020204" pitchFamily="34" charset="0"/>
                        </a:rPr>
                        <a:t>     14.40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15.27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16.70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17.07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    11.07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7544809"/>
                  </a:ext>
                </a:extLst>
              </a:tr>
              <a:tr h="167276">
                <a:tc>
                  <a:txBody>
                    <a:bodyPr/>
                    <a:lstStyle/>
                    <a:p>
                      <a:pPr algn="l" fontAlgn="ctr"/>
                      <a:r>
                        <a:rPr lang="en-SG" sz="1200" b="1" i="0" u="none" strike="noStrike" dirty="0">
                          <a:effectLst/>
                          <a:latin typeface="Arial" panose="020B0604020202020204" pitchFamily="34" charset="0"/>
                          <a:cs typeface="Arial" panose="020B0604020202020204" pitchFamily="34" charset="0"/>
                        </a:rPr>
                        <a:t>   Year to Year Comparison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SG" sz="1200" b="0" i="0" u="none" strike="noStrike" dirty="0">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a:effectLst/>
                          <a:latin typeface="Arial" panose="020B0604020202020204" pitchFamily="34" charset="0"/>
                          <a:cs typeface="Arial" panose="020B0604020202020204" pitchFamily="34" charset="0"/>
                        </a:rPr>
                        <a:t>6.03%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9.34%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2.26%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dirty="0">
                          <a:effectLst/>
                          <a:latin typeface="Arial" panose="020B0604020202020204" pitchFamily="34" charset="0"/>
                          <a:cs typeface="Arial" panose="020B0604020202020204" pitchFamily="34" charset="0"/>
                        </a:rPr>
                        <a:t>-35.16%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5199782"/>
                  </a:ext>
                </a:extLst>
              </a:tr>
            </a:tbl>
          </a:graphicData>
        </a:graphic>
      </p:graphicFrame>
    </p:spTree>
    <p:extLst>
      <p:ext uri="{BB962C8B-B14F-4D97-AF65-F5344CB8AC3E}">
        <p14:creationId xmlns:p14="http://schemas.microsoft.com/office/powerpoint/2010/main" val="2011342779"/>
      </p:ext>
    </p:extLst>
  </p:cSld>
  <p:clrMapOvr>
    <a:masterClrMapping/>
  </p:clrMapOvr>
  <p:transition>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Box 3"/>
          <p:cNvSpPr txBox="1">
            <a:spLocks noChangeArrowheads="1"/>
          </p:cNvSpPr>
          <p:nvPr/>
        </p:nvSpPr>
        <p:spPr bwMode="auto">
          <a:xfrm>
            <a:off x="1066800" y="681038"/>
            <a:ext cx="838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6287941"/>
            <a:ext cx="6248400" cy="405301"/>
          </a:xfrm>
          <a:prstGeom prst="rect">
            <a:avLst/>
          </a:prstGeom>
        </p:spPr>
      </p:pic>
      <p:sp>
        <p:nvSpPr>
          <p:cNvPr id="5" name="TextBox 2"/>
          <p:cNvSpPr txBox="1">
            <a:spLocks noChangeArrowheads="1"/>
          </p:cNvSpPr>
          <p:nvPr/>
        </p:nvSpPr>
        <p:spPr bwMode="auto">
          <a:xfrm>
            <a:off x="381000" y="257175"/>
            <a:ext cx="7086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a:buChar char="u"/>
              <a:defRPr sz="3200">
                <a:solidFill>
                  <a:schemeClr val="tx1"/>
                </a:solidFill>
                <a:latin typeface="Times New Roman" pitchFamily="18" charset="0"/>
              </a:defRPr>
            </a:lvl1pPr>
            <a:lvl2pPr marL="742950" indent="-285750">
              <a:spcBef>
                <a:spcPct val="20000"/>
              </a:spcBef>
              <a:buClr>
                <a:schemeClr val="tx1"/>
              </a:buClr>
              <a:buSzPct val="100000"/>
              <a:buChar char="–"/>
              <a:defRPr sz="2800">
                <a:solidFill>
                  <a:schemeClr val="tx1"/>
                </a:solidFill>
                <a:latin typeface="Times New Roman" pitchFamily="18" charset="0"/>
              </a:defRPr>
            </a:lvl2pPr>
            <a:lvl3pPr marL="1143000" indent="-228600">
              <a:spcBef>
                <a:spcPct val="20000"/>
              </a:spcBef>
              <a:buClr>
                <a:schemeClr val="tx1"/>
              </a:buClr>
              <a:buSzPct val="65000"/>
              <a:buFont typeface="Monotype Sorts"/>
              <a:buChar char="F"/>
              <a:defRPr sz="2400">
                <a:solidFill>
                  <a:schemeClr val="tx1"/>
                </a:solidFill>
                <a:latin typeface="Times New Roman" pitchFamily="18" charset="0"/>
              </a:defRPr>
            </a:lvl3pPr>
            <a:lvl4pPr marL="1600200" indent="-228600">
              <a:spcBef>
                <a:spcPct val="20000"/>
              </a:spcBef>
              <a:buClr>
                <a:schemeClr val="tx1"/>
              </a:buClr>
              <a:buSzPct val="100000"/>
              <a:buChar char="–"/>
              <a:defRPr sz="2000">
                <a:solidFill>
                  <a:schemeClr val="tx1"/>
                </a:solidFill>
                <a:latin typeface="Times New Roman" pitchFamily="18" charset="0"/>
              </a:defRPr>
            </a:lvl4pPr>
            <a:lvl5pPr marL="2057400" indent="-228600">
              <a:spcBef>
                <a:spcPct val="20000"/>
              </a:spcBef>
              <a:buClr>
                <a:schemeClr val="tx2"/>
              </a:buClr>
              <a:buSzPct val="100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Waters &amp; TA PCBA Sales Revenues By Site </a:t>
            </a:r>
            <a:r>
              <a:rPr kumimoji="0" lang="en-US" altLang="en-US" sz="20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(,000K USD) </a:t>
            </a:r>
          </a:p>
        </p:txBody>
      </p:sp>
      <p:pic>
        <p:nvPicPr>
          <p:cNvPr id="6" name="Picture 5">
            <a:extLst>
              <a:ext uri="{FF2B5EF4-FFF2-40B4-BE49-F238E27FC236}">
                <a16:creationId xmlns:a16="http://schemas.microsoft.com/office/drawing/2014/main" id="{1C0A9687-B53E-4D4D-B9CF-86D081330360}"/>
              </a:ext>
            </a:extLst>
          </p:cNvPr>
          <p:cNvPicPr>
            <a:picLocks noChangeAspect="1"/>
          </p:cNvPicPr>
          <p:nvPr/>
        </p:nvPicPr>
        <p:blipFill>
          <a:blip r:embed="rId3"/>
          <a:stretch>
            <a:fillRect/>
          </a:stretch>
        </p:blipFill>
        <p:spPr>
          <a:xfrm>
            <a:off x="230927" y="1280754"/>
            <a:ext cx="8591219" cy="3673830"/>
          </a:xfrm>
          <a:prstGeom prst="rect">
            <a:avLst/>
          </a:prstGeom>
        </p:spPr>
      </p:pic>
      <p:sp>
        <p:nvSpPr>
          <p:cNvPr id="12" name="TextBox 3">
            <a:extLst>
              <a:ext uri="{FF2B5EF4-FFF2-40B4-BE49-F238E27FC236}">
                <a16:creationId xmlns:a16="http://schemas.microsoft.com/office/drawing/2014/main" id="{358E8DC5-DC14-4080-8D69-2A0C29E626E4}"/>
              </a:ext>
            </a:extLst>
          </p:cNvPr>
          <p:cNvSpPr txBox="1"/>
          <p:nvPr/>
        </p:nvSpPr>
        <p:spPr>
          <a:xfrm>
            <a:off x="230927" y="1260747"/>
            <a:ext cx="842963" cy="300038"/>
          </a:xfrm>
          <a:prstGeom prst="rect">
            <a:avLst/>
          </a:prstGeom>
          <a:solidFill>
            <a:schemeClr val="lt1"/>
          </a:solidFill>
          <a:ln w="952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SG" sz="1100" b="1" i="0" u="none" strike="noStrike" kern="1200" cap="none" spc="0" normalizeH="0" baseline="0" noProof="0" dirty="0">
                <a:ln>
                  <a:noFill/>
                </a:ln>
                <a:solidFill>
                  <a:srgbClr val="000000"/>
                </a:solidFill>
                <a:effectLst/>
                <a:uLnTx/>
                <a:uFillTx/>
                <a:latin typeface="Times New Roman"/>
                <a:ea typeface="+mn-ea"/>
                <a:cs typeface="+mn-cs"/>
              </a:rPr>
              <a:t>Year 2019</a:t>
            </a:r>
          </a:p>
        </p:txBody>
      </p:sp>
      <p:sp>
        <p:nvSpPr>
          <p:cNvPr id="13" name="TextBox 4">
            <a:extLst>
              <a:ext uri="{FF2B5EF4-FFF2-40B4-BE49-F238E27FC236}">
                <a16:creationId xmlns:a16="http://schemas.microsoft.com/office/drawing/2014/main" id="{1348FFD3-3E56-42D6-BBF8-E00193C64A1F}"/>
              </a:ext>
            </a:extLst>
          </p:cNvPr>
          <p:cNvSpPr txBox="1"/>
          <p:nvPr/>
        </p:nvSpPr>
        <p:spPr>
          <a:xfrm>
            <a:off x="7969485" y="1272454"/>
            <a:ext cx="842963" cy="300038"/>
          </a:xfrm>
          <a:prstGeom prst="rect">
            <a:avLst/>
          </a:prstGeom>
          <a:solidFill>
            <a:schemeClr val="lt1"/>
          </a:solidFill>
          <a:ln w="952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SG" sz="1100" b="1" i="0" u="none" strike="noStrike" kern="1200" cap="none" spc="0" normalizeH="0" baseline="0" noProof="0" dirty="0">
                <a:ln>
                  <a:noFill/>
                </a:ln>
                <a:solidFill>
                  <a:srgbClr val="000000"/>
                </a:solidFill>
                <a:effectLst/>
                <a:uLnTx/>
                <a:uFillTx/>
                <a:latin typeface="Times New Roman"/>
                <a:ea typeface="+mn-ea"/>
                <a:cs typeface="+mn-cs"/>
              </a:rPr>
              <a:t>Year 2020</a:t>
            </a:r>
          </a:p>
        </p:txBody>
      </p:sp>
      <p:graphicFrame>
        <p:nvGraphicFramePr>
          <p:cNvPr id="7" name="Table 6">
            <a:extLst>
              <a:ext uri="{FF2B5EF4-FFF2-40B4-BE49-F238E27FC236}">
                <a16:creationId xmlns:a16="http://schemas.microsoft.com/office/drawing/2014/main" id="{5DCB2F32-2C96-4C82-9931-03EB5C140381}"/>
              </a:ext>
            </a:extLst>
          </p:cNvPr>
          <p:cNvGraphicFramePr>
            <a:graphicFrameLocks noGrp="1"/>
          </p:cNvGraphicFramePr>
          <p:nvPr>
            <p:extLst>
              <p:ext uri="{D42A27DB-BD31-4B8C-83A1-F6EECF244321}">
                <p14:modId xmlns:p14="http://schemas.microsoft.com/office/powerpoint/2010/main" val="1338131700"/>
              </p:ext>
            </p:extLst>
          </p:nvPr>
        </p:nvGraphicFramePr>
        <p:xfrm>
          <a:off x="241633" y="5029200"/>
          <a:ext cx="8591219" cy="1152207"/>
        </p:xfrm>
        <a:graphic>
          <a:graphicData uri="http://schemas.openxmlformats.org/drawingml/2006/table">
            <a:tbl>
              <a:tblPr/>
              <a:tblGrid>
                <a:gridCol w="1283335">
                  <a:extLst>
                    <a:ext uri="{9D8B030D-6E8A-4147-A177-3AD203B41FA5}">
                      <a16:colId xmlns:a16="http://schemas.microsoft.com/office/drawing/2014/main" val="86888069"/>
                    </a:ext>
                  </a:extLst>
                </a:gridCol>
                <a:gridCol w="1145836">
                  <a:extLst>
                    <a:ext uri="{9D8B030D-6E8A-4147-A177-3AD203B41FA5}">
                      <a16:colId xmlns:a16="http://schemas.microsoft.com/office/drawing/2014/main" val="3028775133"/>
                    </a:ext>
                  </a:extLst>
                </a:gridCol>
                <a:gridCol w="1161113">
                  <a:extLst>
                    <a:ext uri="{9D8B030D-6E8A-4147-A177-3AD203B41FA5}">
                      <a16:colId xmlns:a16="http://schemas.microsoft.com/office/drawing/2014/main" val="961569649"/>
                    </a:ext>
                  </a:extLst>
                </a:gridCol>
                <a:gridCol w="1145836">
                  <a:extLst>
                    <a:ext uri="{9D8B030D-6E8A-4147-A177-3AD203B41FA5}">
                      <a16:colId xmlns:a16="http://schemas.microsoft.com/office/drawing/2014/main" val="3982922944"/>
                    </a:ext>
                  </a:extLst>
                </a:gridCol>
                <a:gridCol w="1145836">
                  <a:extLst>
                    <a:ext uri="{9D8B030D-6E8A-4147-A177-3AD203B41FA5}">
                      <a16:colId xmlns:a16="http://schemas.microsoft.com/office/drawing/2014/main" val="3505117541"/>
                    </a:ext>
                  </a:extLst>
                </a:gridCol>
                <a:gridCol w="1344446">
                  <a:extLst>
                    <a:ext uri="{9D8B030D-6E8A-4147-A177-3AD203B41FA5}">
                      <a16:colId xmlns:a16="http://schemas.microsoft.com/office/drawing/2014/main" val="2214528873"/>
                    </a:ext>
                  </a:extLst>
                </a:gridCol>
                <a:gridCol w="1364817">
                  <a:extLst>
                    <a:ext uri="{9D8B030D-6E8A-4147-A177-3AD203B41FA5}">
                      <a16:colId xmlns:a16="http://schemas.microsoft.com/office/drawing/2014/main" val="430493779"/>
                    </a:ext>
                  </a:extLst>
                </a:gridCol>
              </a:tblGrid>
              <a:tr h="382587">
                <a:tc>
                  <a:txBody>
                    <a:bodyPr/>
                    <a:lstStyle/>
                    <a:p>
                      <a:pPr algn="ctr" fontAlgn="ctr"/>
                      <a:r>
                        <a:rPr lang="en-SG" sz="1200" b="0" i="0" u="none" strike="noStrike" baseline="0" dirty="0">
                          <a:effectLst/>
                          <a:latin typeface="Arial" panose="020B0604020202020204" pitchFamily="34" charset="0"/>
                        </a:rPr>
                        <a:t>Year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200" b="0" i="0" u="none" strike="noStrike" baseline="0" dirty="0">
                          <a:effectLst/>
                          <a:latin typeface="Arial" panose="020B0604020202020204" pitchFamily="34" charset="0"/>
                        </a:rPr>
                        <a:t>USA Sites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200" b="0" i="0" u="none" strike="noStrike" baseline="0" dirty="0">
                          <a:effectLst/>
                          <a:latin typeface="Arial" panose="020B0604020202020204" pitchFamily="34" charset="0"/>
                        </a:rPr>
                        <a:t>Singapore Sites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200" b="0" i="0" u="none" strike="noStrike" baseline="0">
                          <a:effectLst/>
                          <a:latin typeface="Arial" panose="020B0604020202020204" pitchFamily="34" charset="0"/>
                        </a:rPr>
                        <a:t>UK Sites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200" b="0" i="0" u="none" strike="noStrike" baseline="0">
                          <a:effectLst/>
                          <a:latin typeface="Arial" panose="020B0604020202020204" pitchFamily="34" charset="0"/>
                        </a:rPr>
                        <a:t>Ireland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200" b="0" i="0" u="none" strike="noStrike" baseline="0" dirty="0">
                          <a:effectLst/>
                          <a:latin typeface="Arial" panose="020B0604020202020204" pitchFamily="34" charset="0"/>
                        </a:rPr>
                        <a:t>TA </a:t>
                      </a:r>
                    </a:p>
                    <a:p>
                      <a:pPr algn="ctr" fontAlgn="ctr"/>
                      <a:r>
                        <a:rPr lang="en-SG" sz="1200" b="0" i="0" u="none" strike="noStrike" baseline="0" dirty="0">
                          <a:effectLst/>
                          <a:latin typeface="Arial" panose="020B0604020202020204" pitchFamily="34" charset="0"/>
                        </a:rPr>
                        <a:t>Instruments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200" b="0" i="0" u="none" strike="noStrike" baseline="0">
                          <a:effectLst/>
                          <a:latin typeface="Arial" panose="020B0604020202020204" pitchFamily="34" charset="0"/>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3172052562"/>
                  </a:ext>
                </a:extLst>
              </a:tr>
              <a:tr h="191294">
                <a:tc>
                  <a:txBody>
                    <a:bodyPr/>
                    <a:lstStyle/>
                    <a:p>
                      <a:pPr algn="ctr" fontAlgn="ctr"/>
                      <a:r>
                        <a:rPr lang="en-SG" sz="1200" b="0" i="0" u="none" strike="noStrike" baseline="0">
                          <a:effectLst/>
                          <a:latin typeface="Arial" panose="020B0604020202020204" pitchFamily="34" charset="0"/>
                        </a:rPr>
                        <a:t>2019 USD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dirty="0">
                          <a:effectLst/>
                          <a:latin typeface="Arial" panose="020B0604020202020204" pitchFamily="34" charset="0"/>
                        </a:rPr>
                        <a:t>    2.87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dirty="0">
                          <a:effectLst/>
                          <a:latin typeface="Arial" panose="020B0604020202020204" pitchFamily="34" charset="0"/>
                        </a:rPr>
                        <a:t>    4.60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dirty="0">
                          <a:effectLst/>
                          <a:latin typeface="Arial" panose="020B0604020202020204" pitchFamily="34" charset="0"/>
                        </a:rPr>
                        <a:t>  3.34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dirty="0">
                          <a:effectLst/>
                          <a:latin typeface="Arial" panose="020B0604020202020204" pitchFamily="34" charset="0"/>
                        </a:rPr>
                        <a:t>  5.87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dirty="0">
                          <a:effectLst/>
                          <a:latin typeface="Arial" panose="020B0604020202020204" pitchFamily="34" charset="0"/>
                        </a:rPr>
                        <a:t> 0.39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dirty="0">
                          <a:effectLst/>
                          <a:latin typeface="Arial" panose="020B0604020202020204" pitchFamily="34" charset="0"/>
                        </a:rPr>
                        <a:t>  17.07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7418245"/>
                  </a:ext>
                </a:extLst>
              </a:tr>
              <a:tr h="191294">
                <a:tc>
                  <a:txBody>
                    <a:bodyPr/>
                    <a:lstStyle/>
                    <a:p>
                      <a:pPr algn="ctr" fontAlgn="ctr"/>
                      <a:r>
                        <a:rPr lang="en-SG" sz="1200" b="0" i="0" u="none" strike="noStrike" baseline="0">
                          <a:effectLst/>
                          <a:latin typeface="Arial" panose="020B0604020202020204" pitchFamily="34" charset="0"/>
                        </a:rPr>
                        <a:t>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dirty="0">
                          <a:effectLst/>
                          <a:latin typeface="Arial" panose="020B0604020202020204" pitchFamily="34" charset="0"/>
                        </a:rPr>
                        <a:t>16.83%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dirty="0">
                          <a:effectLst/>
                          <a:latin typeface="Arial" panose="020B0604020202020204" pitchFamily="34" charset="0"/>
                        </a:rPr>
                        <a:t>26.93%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dirty="0">
                          <a:effectLst/>
                          <a:latin typeface="Arial" panose="020B0604020202020204" pitchFamily="34" charset="0"/>
                        </a:rPr>
                        <a:t>19.57%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dirty="0">
                          <a:effectLst/>
                          <a:latin typeface="Arial" panose="020B0604020202020204" pitchFamily="34" charset="0"/>
                        </a:rPr>
                        <a:t>34.37%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dirty="0">
                          <a:effectLst/>
                          <a:latin typeface="Arial" panose="020B0604020202020204" pitchFamily="34" charset="0"/>
                        </a:rPr>
                        <a:t>2.31%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dirty="0">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9066538"/>
                  </a:ext>
                </a:extLst>
              </a:tr>
              <a:tr h="191294">
                <a:tc>
                  <a:txBody>
                    <a:bodyPr/>
                    <a:lstStyle/>
                    <a:p>
                      <a:pPr algn="ctr" fontAlgn="ctr"/>
                      <a:r>
                        <a:rPr lang="en-SG" sz="1200" b="0" i="0" u="none" strike="noStrike" baseline="0">
                          <a:effectLst/>
                          <a:latin typeface="Arial" panose="020B0604020202020204" pitchFamily="34" charset="0"/>
                        </a:rPr>
                        <a:t>2020 USD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SG" sz="1200" b="0" i="0" u="none" strike="noStrike" baseline="0" dirty="0">
                          <a:effectLst/>
                          <a:latin typeface="Arial" panose="020B0604020202020204" pitchFamily="34" charset="0"/>
                        </a:rPr>
                        <a:t>    1.61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SG" sz="1200" b="0" i="0" u="none" strike="noStrike" baseline="0" dirty="0">
                          <a:effectLst/>
                          <a:latin typeface="Arial" panose="020B0604020202020204" pitchFamily="34" charset="0"/>
                        </a:rPr>
                        <a:t>    3.09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SG" sz="1200" b="0" i="0" u="none" strike="noStrike" baseline="0" dirty="0">
                          <a:effectLst/>
                          <a:latin typeface="Arial" panose="020B0604020202020204" pitchFamily="34" charset="0"/>
                        </a:rPr>
                        <a:t>    2.05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SG" sz="1200" b="0" i="0" u="none" strike="noStrike" baseline="0" dirty="0">
                          <a:effectLst/>
                          <a:latin typeface="Arial" panose="020B0604020202020204" pitchFamily="34" charset="0"/>
                        </a:rPr>
                        <a:t>   3.99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SG" sz="1200" b="0" i="0" u="none" strike="noStrike" baseline="0" dirty="0">
                          <a:effectLst/>
                          <a:latin typeface="Arial" panose="020B0604020202020204" pitchFamily="34" charset="0"/>
                        </a:rPr>
                        <a:t>   0.33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dirty="0">
                          <a:effectLst/>
                          <a:latin typeface="Arial" panose="020B0604020202020204" pitchFamily="34" charset="0"/>
                        </a:rPr>
                        <a:t>   11.07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3207063"/>
                  </a:ext>
                </a:extLst>
              </a:tr>
              <a:tr h="191294">
                <a:tc>
                  <a:txBody>
                    <a:bodyPr/>
                    <a:lstStyle/>
                    <a:p>
                      <a:pPr algn="ctr" fontAlgn="ctr"/>
                      <a:r>
                        <a:rPr lang="en-SG" sz="1200" b="0" i="0" u="none" strike="noStrike" baseline="0">
                          <a:effectLst/>
                          <a:latin typeface="Arial" panose="020B0604020202020204" pitchFamily="34" charset="0"/>
                        </a:rPr>
                        <a:t>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a:effectLst/>
                          <a:latin typeface="Arial" panose="020B0604020202020204" pitchFamily="34" charset="0"/>
                        </a:rPr>
                        <a:t>14.54%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a:effectLst/>
                          <a:latin typeface="Arial" panose="020B0604020202020204" pitchFamily="34" charset="0"/>
                        </a:rPr>
                        <a:t>27.89%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a:effectLst/>
                          <a:latin typeface="Arial" panose="020B0604020202020204" pitchFamily="34" charset="0"/>
                        </a:rPr>
                        <a:t>18.54%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a:effectLst/>
                          <a:latin typeface="Arial" panose="020B0604020202020204" pitchFamily="34" charset="0"/>
                        </a:rPr>
                        <a:t>36.09%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a:effectLst/>
                          <a:latin typeface="Arial" panose="020B0604020202020204" pitchFamily="34" charset="0"/>
                        </a:rPr>
                        <a:t>2.94%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200" b="0" i="0" u="none" strike="noStrike" baseline="0" dirty="0">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1347811"/>
                  </a:ext>
                </a:extLst>
              </a:tr>
            </a:tbl>
          </a:graphicData>
        </a:graphic>
      </p:graphicFrame>
    </p:spTree>
    <p:extLst>
      <p:ext uri="{BB962C8B-B14F-4D97-AF65-F5344CB8AC3E}">
        <p14:creationId xmlns:p14="http://schemas.microsoft.com/office/powerpoint/2010/main" val="3870115506"/>
      </p:ext>
    </p:extLst>
  </p:cSld>
  <p:clrMapOvr>
    <a:masterClrMapping/>
  </p:clrMapOvr>
  <p:transition>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Box 3"/>
          <p:cNvSpPr txBox="1">
            <a:spLocks noChangeArrowheads="1"/>
          </p:cNvSpPr>
          <p:nvPr/>
        </p:nvSpPr>
        <p:spPr bwMode="auto">
          <a:xfrm>
            <a:off x="1066800" y="681038"/>
            <a:ext cx="838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6287941"/>
            <a:ext cx="6248400" cy="405301"/>
          </a:xfrm>
          <a:prstGeom prst="rect">
            <a:avLst/>
          </a:prstGeom>
        </p:spPr>
      </p:pic>
      <p:sp>
        <p:nvSpPr>
          <p:cNvPr id="5" name="TextBox 2"/>
          <p:cNvSpPr txBox="1">
            <a:spLocks noChangeArrowheads="1"/>
          </p:cNvSpPr>
          <p:nvPr/>
        </p:nvSpPr>
        <p:spPr bwMode="auto">
          <a:xfrm>
            <a:off x="381000" y="257175"/>
            <a:ext cx="7086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a:buChar char="u"/>
              <a:defRPr sz="3200">
                <a:solidFill>
                  <a:schemeClr val="tx1"/>
                </a:solidFill>
                <a:latin typeface="Times New Roman" pitchFamily="18" charset="0"/>
              </a:defRPr>
            </a:lvl1pPr>
            <a:lvl2pPr marL="742950" indent="-285750">
              <a:spcBef>
                <a:spcPct val="20000"/>
              </a:spcBef>
              <a:buClr>
                <a:schemeClr val="tx1"/>
              </a:buClr>
              <a:buSzPct val="100000"/>
              <a:buChar char="–"/>
              <a:defRPr sz="2800">
                <a:solidFill>
                  <a:schemeClr val="tx1"/>
                </a:solidFill>
                <a:latin typeface="Times New Roman" pitchFamily="18" charset="0"/>
              </a:defRPr>
            </a:lvl2pPr>
            <a:lvl3pPr marL="1143000" indent="-228600">
              <a:spcBef>
                <a:spcPct val="20000"/>
              </a:spcBef>
              <a:buClr>
                <a:schemeClr val="tx1"/>
              </a:buClr>
              <a:buSzPct val="65000"/>
              <a:buFont typeface="Monotype Sorts"/>
              <a:buChar char="F"/>
              <a:defRPr sz="2400">
                <a:solidFill>
                  <a:schemeClr val="tx1"/>
                </a:solidFill>
                <a:latin typeface="Times New Roman" pitchFamily="18" charset="0"/>
              </a:defRPr>
            </a:lvl3pPr>
            <a:lvl4pPr marL="1600200" indent="-228600">
              <a:spcBef>
                <a:spcPct val="20000"/>
              </a:spcBef>
              <a:buClr>
                <a:schemeClr val="tx1"/>
              </a:buClr>
              <a:buSzPct val="100000"/>
              <a:buChar char="–"/>
              <a:defRPr sz="2000">
                <a:solidFill>
                  <a:schemeClr val="tx1"/>
                </a:solidFill>
                <a:latin typeface="Times New Roman" pitchFamily="18" charset="0"/>
              </a:defRPr>
            </a:lvl4pPr>
            <a:lvl5pPr marL="2057400" indent="-228600">
              <a:spcBef>
                <a:spcPct val="20000"/>
              </a:spcBef>
              <a:buClr>
                <a:schemeClr val="tx2"/>
              </a:buClr>
              <a:buSzPct val="100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PCBA On Time Delivery Performance</a:t>
            </a:r>
            <a:endParaRPr kumimoji="0" lang="en-US" altLang="en-US" sz="24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0AE467DD-B30E-47E4-B08B-F9D9CAF41AB4}"/>
              </a:ext>
            </a:extLst>
          </p:cNvPr>
          <p:cNvPicPr>
            <a:picLocks noChangeAspect="1"/>
          </p:cNvPicPr>
          <p:nvPr/>
        </p:nvPicPr>
        <p:blipFill>
          <a:blip r:embed="rId4"/>
          <a:stretch>
            <a:fillRect/>
          </a:stretch>
        </p:blipFill>
        <p:spPr>
          <a:xfrm>
            <a:off x="4303265" y="3351961"/>
            <a:ext cx="537470" cy="154078"/>
          </a:xfrm>
          <a:prstGeom prst="rect">
            <a:avLst/>
          </a:prstGeom>
        </p:spPr>
      </p:pic>
      <p:graphicFrame>
        <p:nvGraphicFramePr>
          <p:cNvPr id="7" name="Table 6">
            <a:extLst>
              <a:ext uri="{FF2B5EF4-FFF2-40B4-BE49-F238E27FC236}">
                <a16:creationId xmlns:a16="http://schemas.microsoft.com/office/drawing/2014/main" id="{1DD3AD6D-B226-4537-A463-081C95742CBC}"/>
              </a:ext>
            </a:extLst>
          </p:cNvPr>
          <p:cNvGraphicFramePr>
            <a:graphicFrameLocks noGrp="1"/>
          </p:cNvGraphicFramePr>
          <p:nvPr/>
        </p:nvGraphicFramePr>
        <p:xfrm>
          <a:off x="685801" y="1198974"/>
          <a:ext cx="3200400" cy="4788630"/>
        </p:xfrm>
        <a:graphic>
          <a:graphicData uri="http://schemas.openxmlformats.org/drawingml/2006/table">
            <a:tbl>
              <a:tblPr/>
              <a:tblGrid>
                <a:gridCol w="870012">
                  <a:extLst>
                    <a:ext uri="{9D8B030D-6E8A-4147-A177-3AD203B41FA5}">
                      <a16:colId xmlns:a16="http://schemas.microsoft.com/office/drawing/2014/main" val="3056193254"/>
                    </a:ext>
                  </a:extLst>
                </a:gridCol>
                <a:gridCol w="776796">
                  <a:extLst>
                    <a:ext uri="{9D8B030D-6E8A-4147-A177-3AD203B41FA5}">
                      <a16:colId xmlns:a16="http://schemas.microsoft.com/office/drawing/2014/main" val="3706783454"/>
                    </a:ext>
                  </a:extLst>
                </a:gridCol>
                <a:gridCol w="776796">
                  <a:extLst>
                    <a:ext uri="{9D8B030D-6E8A-4147-A177-3AD203B41FA5}">
                      <a16:colId xmlns:a16="http://schemas.microsoft.com/office/drawing/2014/main" val="2220367698"/>
                    </a:ext>
                  </a:extLst>
                </a:gridCol>
                <a:gridCol w="776796">
                  <a:extLst>
                    <a:ext uri="{9D8B030D-6E8A-4147-A177-3AD203B41FA5}">
                      <a16:colId xmlns:a16="http://schemas.microsoft.com/office/drawing/2014/main" val="1720003511"/>
                    </a:ext>
                  </a:extLst>
                </a:gridCol>
              </a:tblGrid>
              <a:tr h="798105">
                <a:tc>
                  <a:txBody>
                    <a:bodyPr/>
                    <a:lstStyle/>
                    <a:p>
                      <a:pPr algn="ctr" fontAlgn="ctr"/>
                      <a:r>
                        <a:rPr lang="en-SG" sz="1000" b="1" i="0" u="none" strike="noStrike">
                          <a:effectLst/>
                          <a:latin typeface="Arial" panose="020B0604020202020204" pitchFamily="34" charset="0"/>
                        </a:rPr>
                        <a:t>Mth / Yr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000" b="1" i="0" u="none" strike="noStrike">
                          <a:effectLst/>
                          <a:latin typeface="Arial" panose="020B0604020202020204" pitchFamily="34" charset="0"/>
                        </a:rPr>
                        <a:t>Jan-20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000" b="1" i="0" u="none" strike="noStrike">
                          <a:effectLst/>
                          <a:latin typeface="Arial" panose="020B0604020202020204" pitchFamily="34" charset="0"/>
                        </a:rPr>
                        <a:t>Feb-20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000" b="1" i="0" u="none" strike="noStrike">
                          <a:effectLst/>
                          <a:latin typeface="Arial" panose="020B0604020202020204" pitchFamily="34" charset="0"/>
                        </a:rPr>
                        <a:t>Mar-20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925625880"/>
                  </a:ext>
                </a:extLst>
              </a:tr>
              <a:tr h="798105">
                <a:tc>
                  <a:txBody>
                    <a:bodyPr/>
                    <a:lstStyle/>
                    <a:p>
                      <a:pPr algn="ctr" fontAlgn="ctr"/>
                      <a:r>
                        <a:rPr lang="en-SG" sz="1000" b="1" i="0" u="none" strike="noStrike">
                          <a:effectLst/>
                          <a:latin typeface="Arial" panose="020B0604020202020204" pitchFamily="34" charset="0"/>
                        </a:rPr>
                        <a:t>USA Sites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3342288"/>
                  </a:ext>
                </a:extLst>
              </a:tr>
              <a:tr h="798105">
                <a:tc>
                  <a:txBody>
                    <a:bodyPr/>
                    <a:lstStyle/>
                    <a:p>
                      <a:pPr algn="ctr" fontAlgn="ctr"/>
                      <a:r>
                        <a:rPr lang="en-SG" sz="1000" b="1" i="0" u="none" strike="noStrike">
                          <a:effectLst/>
                          <a:latin typeface="Arial" panose="020B0604020202020204" pitchFamily="34" charset="0"/>
                        </a:rPr>
                        <a:t>Singapore Sites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1617870"/>
                  </a:ext>
                </a:extLst>
              </a:tr>
              <a:tr h="798105">
                <a:tc>
                  <a:txBody>
                    <a:bodyPr/>
                    <a:lstStyle/>
                    <a:p>
                      <a:pPr algn="ctr" fontAlgn="ctr"/>
                      <a:r>
                        <a:rPr lang="en-SG" sz="1000" b="1" i="0" u="none" strike="noStrike">
                          <a:effectLst/>
                          <a:latin typeface="Arial" panose="020B0604020202020204" pitchFamily="34" charset="0"/>
                        </a:rPr>
                        <a:t>UK Sites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1990175"/>
                  </a:ext>
                </a:extLst>
              </a:tr>
              <a:tr h="798105">
                <a:tc>
                  <a:txBody>
                    <a:bodyPr/>
                    <a:lstStyle/>
                    <a:p>
                      <a:pPr algn="ctr" fontAlgn="ctr"/>
                      <a:r>
                        <a:rPr lang="en-SG" sz="1000" b="1" i="0" u="none" strike="noStrike">
                          <a:effectLst/>
                          <a:latin typeface="Arial" panose="020B0604020202020204" pitchFamily="34" charset="0"/>
                        </a:rPr>
                        <a:t>Ireland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013098"/>
                  </a:ext>
                </a:extLst>
              </a:tr>
              <a:tr h="798105">
                <a:tc>
                  <a:txBody>
                    <a:bodyPr/>
                    <a:lstStyle/>
                    <a:p>
                      <a:pPr algn="ctr" fontAlgn="ctr"/>
                      <a:r>
                        <a:rPr lang="en-SG" sz="1000" b="1" i="0" u="none" strike="noStrike">
                          <a:effectLst/>
                          <a:latin typeface="Arial" panose="020B0604020202020204" pitchFamily="34" charset="0"/>
                        </a:rPr>
                        <a:t>TA Instruments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1" i="0" u="none" strike="noStrike" dirty="0">
                          <a:effectLst/>
                          <a:latin typeface="Arial" panose="020B0604020202020204" pitchFamily="34" charset="0"/>
                        </a:rPr>
                        <a:t>100.00%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8975456"/>
                  </a:ext>
                </a:extLst>
              </a:tr>
            </a:tbl>
          </a:graphicData>
        </a:graphic>
      </p:graphicFrame>
      <p:pic>
        <p:nvPicPr>
          <p:cNvPr id="9" name="Picture 8">
            <a:extLst>
              <a:ext uri="{FF2B5EF4-FFF2-40B4-BE49-F238E27FC236}">
                <a16:creationId xmlns:a16="http://schemas.microsoft.com/office/drawing/2014/main" id="{ECE8807E-1C82-4284-9C0D-CA5F00D8A1D4}"/>
              </a:ext>
            </a:extLst>
          </p:cNvPr>
          <p:cNvPicPr>
            <a:picLocks noChangeAspect="1"/>
          </p:cNvPicPr>
          <p:nvPr/>
        </p:nvPicPr>
        <p:blipFill>
          <a:blip r:embed="rId5"/>
          <a:stretch>
            <a:fillRect/>
          </a:stretch>
        </p:blipFill>
        <p:spPr>
          <a:xfrm>
            <a:off x="3886201" y="1187600"/>
            <a:ext cx="4571998" cy="4800003"/>
          </a:xfrm>
          <a:prstGeom prst="rect">
            <a:avLst/>
          </a:prstGeom>
        </p:spPr>
      </p:pic>
    </p:spTree>
    <p:extLst>
      <p:ext uri="{BB962C8B-B14F-4D97-AF65-F5344CB8AC3E}">
        <p14:creationId xmlns:p14="http://schemas.microsoft.com/office/powerpoint/2010/main" val="4032386630"/>
      </p:ext>
    </p:extLst>
  </p:cSld>
  <p:clrMapOvr>
    <a:masterClrMapping/>
  </p:clrMapOvr>
  <p:transition>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Box 3"/>
          <p:cNvSpPr txBox="1">
            <a:spLocks noChangeArrowheads="1"/>
          </p:cNvSpPr>
          <p:nvPr/>
        </p:nvSpPr>
        <p:spPr bwMode="auto">
          <a:xfrm>
            <a:off x="1066800" y="681038"/>
            <a:ext cx="838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6287941"/>
            <a:ext cx="6248400" cy="405301"/>
          </a:xfrm>
          <a:prstGeom prst="rect">
            <a:avLst/>
          </a:prstGeom>
        </p:spPr>
      </p:pic>
      <p:sp>
        <p:nvSpPr>
          <p:cNvPr id="5" name="TextBox 2"/>
          <p:cNvSpPr txBox="1">
            <a:spLocks noChangeArrowheads="1"/>
          </p:cNvSpPr>
          <p:nvPr/>
        </p:nvSpPr>
        <p:spPr bwMode="auto">
          <a:xfrm>
            <a:off x="381000" y="257175"/>
            <a:ext cx="7086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a:buChar char="u"/>
              <a:defRPr sz="3200">
                <a:solidFill>
                  <a:schemeClr val="tx1"/>
                </a:solidFill>
                <a:latin typeface="Times New Roman" pitchFamily="18" charset="0"/>
              </a:defRPr>
            </a:lvl1pPr>
            <a:lvl2pPr marL="742950" indent="-285750">
              <a:spcBef>
                <a:spcPct val="20000"/>
              </a:spcBef>
              <a:buClr>
                <a:schemeClr val="tx1"/>
              </a:buClr>
              <a:buSzPct val="100000"/>
              <a:buChar char="–"/>
              <a:defRPr sz="2800">
                <a:solidFill>
                  <a:schemeClr val="tx1"/>
                </a:solidFill>
                <a:latin typeface="Times New Roman" pitchFamily="18" charset="0"/>
              </a:defRPr>
            </a:lvl2pPr>
            <a:lvl3pPr marL="1143000" indent="-228600">
              <a:spcBef>
                <a:spcPct val="20000"/>
              </a:spcBef>
              <a:buClr>
                <a:schemeClr val="tx1"/>
              </a:buClr>
              <a:buSzPct val="65000"/>
              <a:buFont typeface="Monotype Sorts"/>
              <a:buChar char="F"/>
              <a:defRPr sz="2400">
                <a:solidFill>
                  <a:schemeClr val="tx1"/>
                </a:solidFill>
                <a:latin typeface="Times New Roman" pitchFamily="18" charset="0"/>
              </a:defRPr>
            </a:lvl3pPr>
            <a:lvl4pPr marL="1600200" indent="-228600">
              <a:spcBef>
                <a:spcPct val="20000"/>
              </a:spcBef>
              <a:buClr>
                <a:schemeClr val="tx1"/>
              </a:buClr>
              <a:buSzPct val="100000"/>
              <a:buChar char="–"/>
              <a:defRPr sz="2000">
                <a:solidFill>
                  <a:schemeClr val="tx1"/>
                </a:solidFill>
                <a:latin typeface="Times New Roman" pitchFamily="18" charset="0"/>
              </a:defRPr>
            </a:lvl4pPr>
            <a:lvl5pPr marL="2057400" indent="-228600">
              <a:spcBef>
                <a:spcPct val="20000"/>
              </a:spcBef>
              <a:buClr>
                <a:schemeClr val="tx2"/>
              </a:buClr>
              <a:buSzPct val="100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Waters PCBA Overall Inventory Analysis</a:t>
            </a:r>
            <a:endParaRPr kumimoji="0" lang="en-US" altLang="en-US" sz="24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2CA8C5C0-B7E8-479A-9D4A-B21B1DB4B741}"/>
              </a:ext>
            </a:extLst>
          </p:cNvPr>
          <p:cNvSpPr txBox="1"/>
          <p:nvPr/>
        </p:nvSpPr>
        <p:spPr bwMode="auto">
          <a:xfrm>
            <a:off x="609600" y="5470724"/>
            <a:ext cx="7924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Buffer of Long Lead Time Single Source components:</a:t>
            </a:r>
          </a:p>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SG"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Liquid Chromatography</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26 items, USD$87,199</a:t>
            </a:r>
          </a:p>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SG"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Mass Spectrometry</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121 items, USD$76,654</a:t>
            </a:r>
            <a:endParaRPr kumimoji="0" lang="en-SG"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2DFC5161-D417-4413-BBE2-DFD5BB0730BC}"/>
              </a:ext>
            </a:extLst>
          </p:cNvPr>
          <p:cNvPicPr>
            <a:picLocks noChangeAspect="1"/>
          </p:cNvPicPr>
          <p:nvPr/>
        </p:nvPicPr>
        <p:blipFill>
          <a:blip r:embed="rId4"/>
          <a:stretch>
            <a:fillRect/>
          </a:stretch>
        </p:blipFill>
        <p:spPr>
          <a:xfrm>
            <a:off x="447675" y="838200"/>
            <a:ext cx="8239125" cy="4632523"/>
          </a:xfrm>
          <a:prstGeom prst="rect">
            <a:avLst/>
          </a:prstGeom>
        </p:spPr>
      </p:pic>
    </p:spTree>
    <p:extLst>
      <p:ext uri="{BB962C8B-B14F-4D97-AF65-F5344CB8AC3E}">
        <p14:creationId xmlns:p14="http://schemas.microsoft.com/office/powerpoint/2010/main" val="113462834"/>
      </p:ext>
    </p:extLst>
  </p:cSld>
  <p:clrMapOvr>
    <a:masterClrMapping/>
  </p:clrMapOvr>
  <p:transition>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Box 3"/>
          <p:cNvSpPr txBox="1">
            <a:spLocks noChangeArrowheads="1"/>
          </p:cNvSpPr>
          <p:nvPr/>
        </p:nvSpPr>
        <p:spPr bwMode="auto">
          <a:xfrm>
            <a:off x="1066800" y="681038"/>
            <a:ext cx="838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6287941"/>
            <a:ext cx="6248400" cy="405301"/>
          </a:xfrm>
          <a:prstGeom prst="rect">
            <a:avLst/>
          </a:prstGeom>
        </p:spPr>
      </p:pic>
      <p:sp>
        <p:nvSpPr>
          <p:cNvPr id="5" name="TextBox 2"/>
          <p:cNvSpPr txBox="1">
            <a:spLocks noChangeArrowheads="1"/>
          </p:cNvSpPr>
          <p:nvPr/>
        </p:nvSpPr>
        <p:spPr bwMode="auto">
          <a:xfrm>
            <a:off x="381000" y="257175"/>
            <a:ext cx="7086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a:buChar char="u"/>
              <a:defRPr sz="3200">
                <a:solidFill>
                  <a:schemeClr val="tx1"/>
                </a:solidFill>
                <a:latin typeface="Times New Roman" pitchFamily="18" charset="0"/>
              </a:defRPr>
            </a:lvl1pPr>
            <a:lvl2pPr marL="742950" indent="-285750">
              <a:spcBef>
                <a:spcPct val="20000"/>
              </a:spcBef>
              <a:buClr>
                <a:schemeClr val="tx1"/>
              </a:buClr>
              <a:buSzPct val="100000"/>
              <a:buChar char="–"/>
              <a:defRPr sz="2800">
                <a:solidFill>
                  <a:schemeClr val="tx1"/>
                </a:solidFill>
                <a:latin typeface="Times New Roman" pitchFamily="18" charset="0"/>
              </a:defRPr>
            </a:lvl2pPr>
            <a:lvl3pPr marL="1143000" indent="-228600">
              <a:spcBef>
                <a:spcPct val="20000"/>
              </a:spcBef>
              <a:buClr>
                <a:schemeClr val="tx1"/>
              </a:buClr>
              <a:buSzPct val="65000"/>
              <a:buFont typeface="Monotype Sorts"/>
              <a:buChar char="F"/>
              <a:defRPr sz="2400">
                <a:solidFill>
                  <a:schemeClr val="tx1"/>
                </a:solidFill>
                <a:latin typeface="Times New Roman" pitchFamily="18" charset="0"/>
              </a:defRPr>
            </a:lvl3pPr>
            <a:lvl4pPr marL="1600200" indent="-228600">
              <a:spcBef>
                <a:spcPct val="20000"/>
              </a:spcBef>
              <a:buClr>
                <a:schemeClr val="tx1"/>
              </a:buClr>
              <a:buSzPct val="100000"/>
              <a:buChar char="–"/>
              <a:defRPr sz="2000">
                <a:solidFill>
                  <a:schemeClr val="tx1"/>
                </a:solidFill>
                <a:latin typeface="Times New Roman" pitchFamily="18" charset="0"/>
              </a:defRPr>
            </a:lvl4pPr>
            <a:lvl5pPr marL="2057400" indent="-228600">
              <a:spcBef>
                <a:spcPct val="20000"/>
              </a:spcBef>
              <a:buClr>
                <a:schemeClr val="tx2"/>
              </a:buClr>
              <a:buSzPct val="100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PCBA New Models</a:t>
            </a:r>
            <a:endParaRPr kumimoji="0" lang="en-US" altLang="en-US" sz="24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040706017"/>
              </p:ext>
            </p:extLst>
          </p:nvPr>
        </p:nvGraphicFramePr>
        <p:xfrm>
          <a:off x="528303" y="850106"/>
          <a:ext cx="8080022" cy="2068425"/>
        </p:xfrm>
        <a:graphic>
          <a:graphicData uri="http://schemas.openxmlformats.org/drawingml/2006/table">
            <a:tbl>
              <a:tblPr/>
              <a:tblGrid>
                <a:gridCol w="1298222">
                  <a:extLst>
                    <a:ext uri="{9D8B030D-6E8A-4147-A177-3AD203B41FA5}">
                      <a16:colId xmlns:a16="http://schemas.microsoft.com/office/drawing/2014/main" val="20000"/>
                    </a:ext>
                  </a:extLst>
                </a:gridCol>
                <a:gridCol w="1501586">
                  <a:extLst>
                    <a:ext uri="{9D8B030D-6E8A-4147-A177-3AD203B41FA5}">
                      <a16:colId xmlns:a16="http://schemas.microsoft.com/office/drawing/2014/main" val="20001"/>
                    </a:ext>
                  </a:extLst>
                </a:gridCol>
                <a:gridCol w="936814">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3505200">
                  <a:extLst>
                    <a:ext uri="{9D8B030D-6E8A-4147-A177-3AD203B41FA5}">
                      <a16:colId xmlns:a16="http://schemas.microsoft.com/office/drawing/2014/main" val="1095939583"/>
                    </a:ext>
                  </a:extLst>
                </a:gridCol>
              </a:tblGrid>
              <a:tr h="500360">
                <a:tc gridSpan="2">
                  <a:txBody>
                    <a:bodyPr/>
                    <a:lstStyle/>
                    <a:p>
                      <a:pPr algn="l" fontAlgn="b"/>
                      <a:r>
                        <a:rPr lang="en-US" sz="1800" b="1" i="0" u="none" strike="noStrike" dirty="0">
                          <a:solidFill>
                            <a:srgbClr val="000000"/>
                          </a:solidFill>
                          <a:effectLst/>
                          <a:latin typeface="Arial" panose="020B0604020202020204" pitchFamily="34" charset="0"/>
                          <a:cs typeface="Arial" panose="020B0604020202020204" pitchFamily="34" charset="0"/>
                        </a:rPr>
                        <a:t>Waters USA</a:t>
                      </a:r>
                      <a:endParaRPr lang="en-SG" sz="1800" b="1"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SG"/>
                    </a:p>
                  </a:txBody>
                  <a:tcPr/>
                </a:tc>
                <a:tc>
                  <a:txBody>
                    <a:bodyPr/>
                    <a:lstStyle/>
                    <a:p>
                      <a:pPr algn="l" fontAlgn="ctr"/>
                      <a:endParaRPr lang="en-SG" sz="1400" b="1"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SG" sz="1400" b="1" i="0" u="none" strike="noStrike">
                        <a:solidFill>
                          <a:srgbClr val="000000"/>
                        </a:solidFill>
                        <a:effectLst/>
                        <a:latin typeface="Arial" panose="020B0604020202020204" pitchFamily="34" charset="0"/>
                        <a:cs typeface="Arial" panose="020B0604020202020204" pitchFamily="34" charset="0"/>
                      </a:endParaRPr>
                    </a:p>
                  </a:txBody>
                  <a:tcPr marL="9137" marR="9137" marT="913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SG" sz="1400" b="1" i="0" u="none" strike="noStrike">
                        <a:solidFill>
                          <a:srgbClr val="000000"/>
                        </a:solidFill>
                        <a:effectLst/>
                        <a:latin typeface="Arial" panose="020B0604020202020204" pitchFamily="34" charset="0"/>
                        <a:cs typeface="Arial" panose="020B0604020202020204" pitchFamily="34" charset="0"/>
                      </a:endParaRPr>
                    </a:p>
                  </a:txBody>
                  <a:tcPr marL="9137" marR="9137" marT="913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10536">
                <a:tc>
                  <a:txBody>
                    <a:bodyPr/>
                    <a:lstStyle/>
                    <a:p>
                      <a:pPr algn="ctr" fontAlgn="ctr"/>
                      <a:r>
                        <a:rPr lang="en-SG" sz="1400" b="1" i="0" u="none" strike="noStrike" dirty="0">
                          <a:solidFill>
                            <a:srgbClr val="FFFFFF"/>
                          </a:solidFill>
                          <a:effectLst/>
                          <a:latin typeface="Arial" panose="020B0604020202020204" pitchFamily="34" charset="0"/>
                          <a:cs typeface="Arial" panose="020B0604020202020204" pitchFamily="34" charset="0"/>
                        </a:rPr>
                        <a:t>Model</a:t>
                      </a: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99"/>
                    </a:solidFill>
                  </a:tcPr>
                </a:tc>
                <a:tc>
                  <a:txBody>
                    <a:bodyPr/>
                    <a:lstStyle/>
                    <a:p>
                      <a:pPr algn="ctr" fontAlgn="ctr"/>
                      <a:r>
                        <a:rPr lang="en-SG" sz="1400" b="1" i="0" u="none" strike="noStrike" dirty="0">
                          <a:solidFill>
                            <a:srgbClr val="FFFFFF"/>
                          </a:solidFill>
                          <a:effectLst/>
                          <a:latin typeface="Arial" panose="020B0604020202020204" pitchFamily="34" charset="0"/>
                          <a:cs typeface="Arial" panose="020B0604020202020204" pitchFamily="34" charset="0"/>
                        </a:rPr>
                        <a:t>Description</a:t>
                      </a: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99"/>
                    </a:solidFill>
                  </a:tcPr>
                </a:tc>
                <a:tc>
                  <a:txBody>
                    <a:bodyPr/>
                    <a:lstStyle/>
                    <a:p>
                      <a:pPr algn="ctr" fontAlgn="ctr"/>
                      <a:r>
                        <a:rPr lang="en-SG" sz="1400" b="1" i="0" u="none" strike="noStrike" dirty="0">
                          <a:solidFill>
                            <a:srgbClr val="FFFFFF"/>
                          </a:solidFill>
                          <a:effectLst/>
                          <a:latin typeface="Arial" panose="020B0604020202020204" pitchFamily="34" charset="0"/>
                          <a:cs typeface="Arial" panose="020B0604020202020204" pitchFamily="34" charset="0"/>
                        </a:rPr>
                        <a:t>FA </a:t>
                      </a:r>
                      <a:r>
                        <a:rPr lang="en-SG" sz="1400" b="1" i="0" u="none" strike="noStrike" dirty="0" err="1">
                          <a:solidFill>
                            <a:srgbClr val="FFFFFF"/>
                          </a:solidFill>
                          <a:effectLst/>
                          <a:latin typeface="Arial" panose="020B0604020202020204" pitchFamily="34" charset="0"/>
                          <a:cs typeface="Arial" panose="020B0604020202020204" pitchFamily="34" charset="0"/>
                        </a:rPr>
                        <a:t>Qty</a:t>
                      </a:r>
                      <a:endParaRPr lang="en-SG" sz="1400" b="1" i="0" u="none" strike="noStrike" dirty="0">
                        <a:solidFill>
                          <a:srgbClr val="FFFFFF"/>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99"/>
                    </a:solidFill>
                  </a:tcPr>
                </a:tc>
                <a:tc>
                  <a:txBody>
                    <a:bodyPr/>
                    <a:lstStyle/>
                    <a:p>
                      <a:pPr algn="ctr" fontAlgn="ctr"/>
                      <a:r>
                        <a:rPr lang="en-SG" sz="1400" b="1" i="0" u="none" strike="noStrike" dirty="0">
                          <a:solidFill>
                            <a:srgbClr val="FFFFFF"/>
                          </a:solidFill>
                          <a:effectLst/>
                          <a:latin typeface="Arial" panose="020B0604020202020204" pitchFamily="34" charset="0"/>
                          <a:cs typeface="Arial" panose="020B0604020202020204" pitchFamily="34" charset="0"/>
                        </a:rPr>
                        <a:t>EAU</a:t>
                      </a: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99"/>
                    </a:solidFill>
                  </a:tcPr>
                </a:tc>
                <a:tc>
                  <a:txBody>
                    <a:bodyPr/>
                    <a:lstStyle/>
                    <a:p>
                      <a:pPr algn="ctr" fontAlgn="ctr"/>
                      <a:r>
                        <a:rPr lang="en-US" sz="1400" b="1" i="0" u="none" strike="noStrike" dirty="0">
                          <a:solidFill>
                            <a:srgbClr val="FFFFFF"/>
                          </a:solidFill>
                          <a:effectLst/>
                          <a:latin typeface="Arial" panose="020B0604020202020204" pitchFamily="34" charset="0"/>
                          <a:cs typeface="Arial" panose="020B0604020202020204" pitchFamily="34" charset="0"/>
                        </a:rPr>
                        <a:t>Remarks</a:t>
                      </a:r>
                      <a:endParaRPr lang="en-SG" sz="1400" b="1" i="0" u="none" strike="noStrike" dirty="0">
                        <a:solidFill>
                          <a:srgbClr val="FFFFFF"/>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99"/>
                    </a:solidFill>
                  </a:tcPr>
                </a:tc>
                <a:extLst>
                  <a:ext uri="{0D108BD9-81ED-4DB2-BD59-A6C34878D82A}">
                    <a16:rowId xmlns:a16="http://schemas.microsoft.com/office/drawing/2014/main" val="10001"/>
                  </a:ext>
                </a:extLst>
              </a:tr>
              <a:tr h="514745">
                <a:tc>
                  <a:txBody>
                    <a:bodyPr/>
                    <a:lstStyle/>
                    <a:p>
                      <a:pPr algn="ctr" fontAlgn="ctr"/>
                      <a:r>
                        <a:rPr lang="en-US" sz="1400" b="0" i="0" u="none" strike="noStrike" dirty="0">
                          <a:solidFill>
                            <a:srgbClr val="000000"/>
                          </a:solidFill>
                          <a:effectLst/>
                          <a:latin typeface="Arial" panose="020B0604020202020204" pitchFamily="34" charset="0"/>
                          <a:cs typeface="Arial" panose="020B0604020202020204" pitchFamily="34" charset="0"/>
                        </a:rPr>
                        <a:t>210001358</a:t>
                      </a:r>
                      <a:endParaRPr lang="en-SG" sz="1400" b="0"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Arial" panose="020B0604020202020204" pitchFamily="34" charset="0"/>
                          <a:cs typeface="Arial" panose="020B0604020202020204" pitchFamily="34" charset="0"/>
                        </a:rPr>
                        <a:t>   Orion Pathfinder</a:t>
                      </a: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Arial" panose="020B0604020202020204" pitchFamily="34" charset="0"/>
                          <a:cs typeface="Arial" panose="020B0604020202020204" pitchFamily="34" charset="0"/>
                        </a:rPr>
                        <a:t>10</a:t>
                      </a:r>
                      <a:endParaRPr lang="en-SG" sz="1400" b="0"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Arial" panose="020B0604020202020204" pitchFamily="34" charset="0"/>
                          <a:cs typeface="Arial" panose="020B0604020202020204" pitchFamily="34" charset="0"/>
                        </a:rPr>
                        <a:t>1,000</a:t>
                      </a:r>
                      <a:endParaRPr lang="en-SG" sz="1400" b="0"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Arial" panose="020B0604020202020204" pitchFamily="34" charset="0"/>
                          <a:cs typeface="Arial" panose="020B0604020202020204" pitchFamily="34" charset="0"/>
                        </a:rPr>
                        <a:t>  FA shipped 09 Apr 2020</a:t>
                      </a: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9637813"/>
                  </a:ext>
                </a:extLst>
              </a:tr>
              <a:tr h="542784">
                <a:tc>
                  <a:txBody>
                    <a:bodyPr/>
                    <a:lstStyle/>
                    <a:p>
                      <a:pPr algn="ctr" fontAlgn="ctr"/>
                      <a:r>
                        <a:rPr lang="en-US" sz="1400" b="0" i="0" u="none" strike="noStrike" dirty="0">
                          <a:solidFill>
                            <a:srgbClr val="000000"/>
                          </a:solidFill>
                          <a:effectLst/>
                          <a:latin typeface="Arial" panose="020B0604020202020204" pitchFamily="34" charset="0"/>
                          <a:cs typeface="Arial" panose="020B0604020202020204" pitchFamily="34" charset="0"/>
                        </a:rPr>
                        <a:t>210001404</a:t>
                      </a:r>
                      <a:endParaRPr lang="en-SG" sz="1400" b="0"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SG" sz="1400" b="0" i="0" u="none" strike="noStrike" dirty="0">
                          <a:solidFill>
                            <a:srgbClr val="000000"/>
                          </a:solidFill>
                          <a:effectLst/>
                          <a:latin typeface="Arial" panose="020B0604020202020204" pitchFamily="34" charset="0"/>
                          <a:cs typeface="Arial" panose="020B0604020202020204" pitchFamily="34" charset="0"/>
                        </a:rPr>
                        <a:t>    Orion Pathfinder</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Arial" panose="020B0604020202020204" pitchFamily="34" charset="0"/>
                          <a:cs typeface="Arial" panose="020B0604020202020204" pitchFamily="34" charset="0"/>
                        </a:rPr>
                        <a:t>25</a:t>
                      </a:r>
                      <a:endParaRPr lang="en-SG" sz="1400" b="0"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Arial" panose="020B0604020202020204" pitchFamily="34" charset="0"/>
                          <a:cs typeface="Arial" panose="020B0604020202020204" pitchFamily="34" charset="0"/>
                        </a:rPr>
                        <a:t>1,000</a:t>
                      </a:r>
                      <a:endParaRPr lang="en-SG" sz="1400" b="0"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Arial" panose="020B0604020202020204" pitchFamily="34" charset="0"/>
                          <a:cs typeface="Arial" panose="020B0604020202020204" pitchFamily="34" charset="0"/>
                        </a:rPr>
                        <a:t>  FA target 12 Jun 2020 </a:t>
                      </a: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3110178"/>
                  </a:ext>
                </a:extLst>
              </a:tr>
            </a:tbl>
          </a:graphicData>
        </a:graphic>
      </p:graphicFrame>
      <p:graphicFrame>
        <p:nvGraphicFramePr>
          <p:cNvPr id="9" name="Table 8">
            <a:extLst>
              <a:ext uri="{FF2B5EF4-FFF2-40B4-BE49-F238E27FC236}">
                <a16:creationId xmlns:a16="http://schemas.microsoft.com/office/drawing/2014/main" id="{F5F70BE2-A823-4B0D-9078-6F98642B8D34}"/>
              </a:ext>
            </a:extLst>
          </p:cNvPr>
          <p:cNvGraphicFramePr>
            <a:graphicFrameLocks noGrp="1"/>
          </p:cNvGraphicFramePr>
          <p:nvPr>
            <p:extLst>
              <p:ext uri="{D42A27DB-BD31-4B8C-83A1-F6EECF244321}">
                <p14:modId xmlns:p14="http://schemas.microsoft.com/office/powerpoint/2010/main" val="2305719271"/>
              </p:ext>
            </p:extLst>
          </p:nvPr>
        </p:nvGraphicFramePr>
        <p:xfrm>
          <a:off x="528303" y="3414026"/>
          <a:ext cx="8080022" cy="2112554"/>
        </p:xfrm>
        <a:graphic>
          <a:graphicData uri="http://schemas.openxmlformats.org/drawingml/2006/table">
            <a:tbl>
              <a:tblPr/>
              <a:tblGrid>
                <a:gridCol w="1298222">
                  <a:extLst>
                    <a:ext uri="{9D8B030D-6E8A-4147-A177-3AD203B41FA5}">
                      <a16:colId xmlns:a16="http://schemas.microsoft.com/office/drawing/2014/main" val="20000"/>
                    </a:ext>
                  </a:extLst>
                </a:gridCol>
                <a:gridCol w="1501586">
                  <a:extLst>
                    <a:ext uri="{9D8B030D-6E8A-4147-A177-3AD203B41FA5}">
                      <a16:colId xmlns:a16="http://schemas.microsoft.com/office/drawing/2014/main" val="20001"/>
                    </a:ext>
                  </a:extLst>
                </a:gridCol>
                <a:gridCol w="936814">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3505200">
                  <a:extLst>
                    <a:ext uri="{9D8B030D-6E8A-4147-A177-3AD203B41FA5}">
                      <a16:colId xmlns:a16="http://schemas.microsoft.com/office/drawing/2014/main" val="1095939583"/>
                    </a:ext>
                  </a:extLst>
                </a:gridCol>
              </a:tblGrid>
              <a:tr h="472174">
                <a:tc gridSpan="2">
                  <a:txBody>
                    <a:bodyPr/>
                    <a:lstStyle/>
                    <a:p>
                      <a:pPr algn="l" fontAlgn="b"/>
                      <a:r>
                        <a:rPr lang="en-US" sz="1800" b="1" i="0" u="none" strike="noStrike" dirty="0">
                          <a:solidFill>
                            <a:srgbClr val="000000"/>
                          </a:solidFill>
                          <a:effectLst/>
                          <a:latin typeface="Arial" panose="020B0604020202020204" pitchFamily="34" charset="0"/>
                          <a:cs typeface="Arial" panose="020B0604020202020204" pitchFamily="34" charset="0"/>
                        </a:rPr>
                        <a:t>Waters UK</a:t>
                      </a:r>
                      <a:endParaRPr lang="en-SG" sz="1800" b="1"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SG"/>
                    </a:p>
                  </a:txBody>
                  <a:tcPr/>
                </a:tc>
                <a:tc>
                  <a:txBody>
                    <a:bodyPr/>
                    <a:lstStyle/>
                    <a:p>
                      <a:pPr algn="l" fontAlgn="ctr"/>
                      <a:endParaRPr lang="en-SG" sz="1400" b="1"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SG" sz="1400" b="1" i="0" u="none" strike="noStrike">
                        <a:solidFill>
                          <a:srgbClr val="000000"/>
                        </a:solidFill>
                        <a:effectLst/>
                        <a:latin typeface="Arial" panose="020B0604020202020204" pitchFamily="34" charset="0"/>
                        <a:cs typeface="Arial" panose="020B0604020202020204" pitchFamily="34" charset="0"/>
                      </a:endParaRPr>
                    </a:p>
                  </a:txBody>
                  <a:tcPr marL="9137" marR="9137" marT="913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SG" sz="1400" b="1" i="0" u="none" strike="noStrike">
                        <a:solidFill>
                          <a:srgbClr val="000000"/>
                        </a:solidFill>
                        <a:effectLst/>
                        <a:latin typeface="Arial" panose="020B0604020202020204" pitchFamily="34" charset="0"/>
                        <a:cs typeface="Arial" panose="020B0604020202020204" pitchFamily="34" charset="0"/>
                      </a:endParaRPr>
                    </a:p>
                  </a:txBody>
                  <a:tcPr marL="9137" marR="9137" marT="913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10536">
                <a:tc>
                  <a:txBody>
                    <a:bodyPr/>
                    <a:lstStyle/>
                    <a:p>
                      <a:pPr algn="ctr" fontAlgn="ctr"/>
                      <a:r>
                        <a:rPr lang="en-SG" sz="1400" b="1" i="0" u="none" strike="noStrike" dirty="0">
                          <a:solidFill>
                            <a:srgbClr val="FFFFFF"/>
                          </a:solidFill>
                          <a:effectLst/>
                          <a:latin typeface="Arial" panose="020B0604020202020204" pitchFamily="34" charset="0"/>
                          <a:cs typeface="Arial" panose="020B0604020202020204" pitchFamily="34" charset="0"/>
                        </a:rPr>
                        <a:t>Model</a:t>
                      </a: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99"/>
                    </a:solidFill>
                  </a:tcPr>
                </a:tc>
                <a:tc>
                  <a:txBody>
                    <a:bodyPr/>
                    <a:lstStyle/>
                    <a:p>
                      <a:pPr algn="ctr" fontAlgn="ctr"/>
                      <a:r>
                        <a:rPr lang="en-SG" sz="1400" b="1" i="0" u="none" strike="noStrike" dirty="0">
                          <a:solidFill>
                            <a:srgbClr val="FFFFFF"/>
                          </a:solidFill>
                          <a:effectLst/>
                          <a:latin typeface="Arial" panose="020B0604020202020204" pitchFamily="34" charset="0"/>
                          <a:cs typeface="Arial" panose="020B0604020202020204" pitchFamily="34" charset="0"/>
                        </a:rPr>
                        <a:t>Description</a:t>
                      </a: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99"/>
                    </a:solidFill>
                  </a:tcPr>
                </a:tc>
                <a:tc>
                  <a:txBody>
                    <a:bodyPr/>
                    <a:lstStyle/>
                    <a:p>
                      <a:pPr algn="ctr" fontAlgn="ctr"/>
                      <a:r>
                        <a:rPr lang="en-SG" sz="1400" b="1" i="0" u="none" strike="noStrike" dirty="0">
                          <a:solidFill>
                            <a:srgbClr val="FFFFFF"/>
                          </a:solidFill>
                          <a:effectLst/>
                          <a:latin typeface="Arial" panose="020B0604020202020204" pitchFamily="34" charset="0"/>
                          <a:cs typeface="Arial" panose="020B0604020202020204" pitchFamily="34" charset="0"/>
                        </a:rPr>
                        <a:t>FA </a:t>
                      </a:r>
                      <a:r>
                        <a:rPr lang="en-SG" sz="1400" b="1" i="0" u="none" strike="noStrike" dirty="0" err="1">
                          <a:solidFill>
                            <a:srgbClr val="FFFFFF"/>
                          </a:solidFill>
                          <a:effectLst/>
                          <a:latin typeface="Arial" panose="020B0604020202020204" pitchFamily="34" charset="0"/>
                          <a:cs typeface="Arial" panose="020B0604020202020204" pitchFamily="34" charset="0"/>
                        </a:rPr>
                        <a:t>Qty</a:t>
                      </a:r>
                      <a:endParaRPr lang="en-SG" sz="1400" b="1" i="0" u="none" strike="noStrike" dirty="0">
                        <a:solidFill>
                          <a:srgbClr val="FFFFFF"/>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99"/>
                    </a:solidFill>
                  </a:tcPr>
                </a:tc>
                <a:tc>
                  <a:txBody>
                    <a:bodyPr/>
                    <a:lstStyle/>
                    <a:p>
                      <a:pPr algn="ctr" fontAlgn="ctr"/>
                      <a:r>
                        <a:rPr lang="en-SG" sz="1400" b="1" i="0" u="none" strike="noStrike" dirty="0">
                          <a:solidFill>
                            <a:srgbClr val="FFFFFF"/>
                          </a:solidFill>
                          <a:effectLst/>
                          <a:latin typeface="Arial" panose="020B0604020202020204" pitchFamily="34" charset="0"/>
                          <a:cs typeface="Arial" panose="020B0604020202020204" pitchFamily="34" charset="0"/>
                        </a:rPr>
                        <a:t>EAU</a:t>
                      </a: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99"/>
                    </a:solidFill>
                  </a:tcPr>
                </a:tc>
                <a:tc>
                  <a:txBody>
                    <a:bodyPr/>
                    <a:lstStyle/>
                    <a:p>
                      <a:pPr algn="ctr" fontAlgn="ctr"/>
                      <a:r>
                        <a:rPr lang="en-US" sz="1400" b="1" i="0" u="none" strike="noStrike" dirty="0">
                          <a:solidFill>
                            <a:srgbClr val="FFFFFF"/>
                          </a:solidFill>
                          <a:effectLst/>
                          <a:latin typeface="Arial" panose="020B0604020202020204" pitchFamily="34" charset="0"/>
                          <a:cs typeface="Arial" panose="020B0604020202020204" pitchFamily="34" charset="0"/>
                        </a:rPr>
                        <a:t>Remarks</a:t>
                      </a:r>
                      <a:endParaRPr lang="en-SG" sz="1400" b="1" i="0" u="none" strike="noStrike" dirty="0">
                        <a:solidFill>
                          <a:srgbClr val="FFFFFF"/>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99"/>
                    </a:solidFill>
                  </a:tcPr>
                </a:tc>
                <a:extLst>
                  <a:ext uri="{0D108BD9-81ED-4DB2-BD59-A6C34878D82A}">
                    <a16:rowId xmlns:a16="http://schemas.microsoft.com/office/drawing/2014/main" val="10001"/>
                  </a:ext>
                </a:extLst>
              </a:tr>
              <a:tr h="587060">
                <a:tc>
                  <a:txBody>
                    <a:bodyPr/>
                    <a:lstStyle/>
                    <a:p>
                      <a:pPr algn="ctr" fontAlgn="ctr"/>
                      <a:r>
                        <a:rPr lang="en-US" sz="1400" b="0" i="0" u="none" strike="noStrike" dirty="0">
                          <a:solidFill>
                            <a:srgbClr val="000000"/>
                          </a:solidFill>
                          <a:effectLst/>
                          <a:latin typeface="Arial" panose="020B0604020202020204" pitchFamily="34" charset="0"/>
                          <a:cs typeface="Arial" panose="020B0604020202020204" pitchFamily="34" charset="0"/>
                        </a:rPr>
                        <a:t>279004222</a:t>
                      </a:r>
                      <a:endParaRPr lang="en-SG" sz="1400" b="0"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Arial" panose="020B0604020202020204" pitchFamily="34" charset="0"/>
                          <a:cs typeface="Arial" panose="020B0604020202020204" pitchFamily="34" charset="0"/>
                        </a:rPr>
                        <a:t>   Vesper Project</a:t>
                      </a: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Arial" panose="020B0604020202020204" pitchFamily="34" charset="0"/>
                          <a:cs typeface="Arial" panose="020B0604020202020204" pitchFamily="34" charset="0"/>
                        </a:rPr>
                        <a:t>20</a:t>
                      </a:r>
                      <a:endParaRPr lang="en-SG" sz="1400" b="0"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Arial" panose="020B0604020202020204" pitchFamily="34" charset="0"/>
                          <a:cs typeface="Arial" panose="020B0604020202020204" pitchFamily="34" charset="0"/>
                        </a:rPr>
                        <a:t>96</a:t>
                      </a:r>
                      <a:endParaRPr lang="en-SG" sz="1400" b="0"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Arial" panose="020B0604020202020204" pitchFamily="34" charset="0"/>
                          <a:cs typeface="Arial" panose="020B0604020202020204" pitchFamily="34" charset="0"/>
                        </a:rPr>
                        <a:t>  FA target 14 Jul 2020</a:t>
                      </a:r>
                    </a:p>
                    <a:p>
                      <a:pPr algn="l" fontAlgn="ctr"/>
                      <a:r>
                        <a:rPr lang="en-US" sz="1400" b="0" i="0" u="none" strike="noStrike" dirty="0">
                          <a:solidFill>
                            <a:srgbClr val="000000"/>
                          </a:solidFill>
                          <a:effectLst/>
                          <a:latin typeface="Arial" panose="020B0604020202020204" pitchFamily="34" charset="0"/>
                          <a:cs typeface="Arial" panose="020B0604020202020204" pitchFamily="34" charset="0"/>
                        </a:rPr>
                        <a:t>  Replacement for 279003453</a:t>
                      </a: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9637813"/>
                  </a:ext>
                </a:extLst>
              </a:tr>
              <a:tr h="542784">
                <a:tc>
                  <a:txBody>
                    <a:bodyPr/>
                    <a:lstStyle/>
                    <a:p>
                      <a:pPr algn="ctr" fontAlgn="ctr"/>
                      <a:r>
                        <a:rPr lang="en-US" sz="1400" b="0" i="0" u="none" strike="noStrike" dirty="0">
                          <a:solidFill>
                            <a:srgbClr val="000000"/>
                          </a:solidFill>
                          <a:effectLst/>
                          <a:latin typeface="Arial" panose="020B0604020202020204" pitchFamily="34" charset="0"/>
                          <a:cs typeface="Arial" panose="020B0604020202020204" pitchFamily="34" charset="0"/>
                        </a:rPr>
                        <a:t>279004323</a:t>
                      </a:r>
                      <a:endParaRPr lang="en-SG" sz="1400" b="0"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SG" sz="1400" b="0" i="0" u="none" strike="noStrike" dirty="0">
                          <a:solidFill>
                            <a:srgbClr val="000000"/>
                          </a:solidFill>
                          <a:effectLst/>
                          <a:latin typeface="Arial" panose="020B0604020202020204" pitchFamily="34" charset="0"/>
                          <a:cs typeface="Arial" panose="020B0604020202020204" pitchFamily="34" charset="0"/>
                        </a:rPr>
                        <a:t>    Buzzard Project</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Arial" panose="020B0604020202020204" pitchFamily="34" charset="0"/>
                          <a:cs typeface="Arial" panose="020B0604020202020204" pitchFamily="34" charset="0"/>
                        </a:rPr>
                        <a:t>8</a:t>
                      </a:r>
                      <a:endParaRPr lang="en-SG" sz="1400" b="0"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Arial" panose="020B0604020202020204" pitchFamily="34" charset="0"/>
                          <a:cs typeface="Arial" panose="020B0604020202020204" pitchFamily="34" charset="0"/>
                        </a:rPr>
                        <a:t>96</a:t>
                      </a:r>
                      <a:endParaRPr lang="en-SG" sz="1400" b="0" i="0" u="none" strike="noStrike" dirty="0">
                        <a:solidFill>
                          <a:srgbClr val="000000"/>
                        </a:solidFill>
                        <a:effectLst/>
                        <a:latin typeface="Arial" panose="020B0604020202020204" pitchFamily="34" charset="0"/>
                        <a:cs typeface="Arial" panose="020B0604020202020204" pitchFamily="34" charset="0"/>
                      </a:endParaRP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Arial" panose="020B0604020202020204" pitchFamily="34" charset="0"/>
                          <a:cs typeface="Arial" panose="020B0604020202020204" pitchFamily="34" charset="0"/>
                        </a:rPr>
                        <a:t>  FA target 21 Jul 2020 </a:t>
                      </a:r>
                    </a:p>
                  </a:txBody>
                  <a:tcPr marL="9137" marR="9137" marT="91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3110178"/>
                  </a:ext>
                </a:extLst>
              </a:tr>
            </a:tbl>
          </a:graphicData>
        </a:graphic>
      </p:graphicFrame>
    </p:spTree>
    <p:extLst>
      <p:ext uri="{BB962C8B-B14F-4D97-AF65-F5344CB8AC3E}">
        <p14:creationId xmlns:p14="http://schemas.microsoft.com/office/powerpoint/2010/main" val="3852824594"/>
      </p:ext>
    </p:extLst>
  </p:cSld>
  <p:clrMapOvr>
    <a:masterClrMapping/>
  </p:clrMapOvr>
  <p:transition>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84FD31B8-23AC-4781-996E-B881FB6C4564}"/>
              </a:ext>
            </a:extLst>
          </p:cNvPr>
          <p:cNvSpPr txBox="1">
            <a:spLocks/>
          </p:cNvSpPr>
          <p:nvPr/>
        </p:nvSpPr>
        <p:spPr>
          <a:xfrm>
            <a:off x="4391079" y="5589859"/>
            <a:ext cx="4190999" cy="685800"/>
          </a:xfrm>
          <a:prstGeom prst="rect">
            <a:avLst/>
          </a:prstGeom>
        </p:spPr>
        <p:txBody>
          <a:bodyPr vert="horz" lIns="91440" tIns="45720" rIns="91440" bIns="45720" rtlCol="0" anchor="t">
            <a:normAutofit fontScale="90000" lnSpcReduction="10000"/>
          </a:bodyPr>
          <a:lstStyle>
            <a:lvl1pPr algn="l" defTabSz="914400" rtl="0" eaLnBrk="1" latinLnBrk="0" hangingPunct="1">
              <a:lnSpc>
                <a:spcPct val="90000"/>
              </a:lnSpc>
              <a:spcBef>
                <a:spcPct val="0"/>
              </a:spcBef>
              <a:buNone/>
              <a:defRPr sz="2800" b="1" i="0" kern="1200" baseline="0">
                <a:solidFill>
                  <a:schemeClr val="accent1">
                    <a:lumMod val="50000"/>
                  </a:schemeClr>
                </a:solidFill>
                <a:latin typeface="Calibri" panose="020F050202020403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RMA DPPM = Total RMA received against total shipped</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900" b="0" i="1"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Effective DPPM = Sum of Workmanship (A), Mechanical Damage (C1) and Bad Component (C2) defects against Total Shipped.</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900" b="0" i="1"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Target DPPM is at 2000 for a Overall Quality Performance of 99.8%</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SG" sz="900" b="0" i="1" u="none" strike="noStrike" kern="1200" cap="none" spc="0" normalizeH="0" baseline="0" noProof="0" dirty="0">
              <a:ln>
                <a:noFill/>
              </a:ln>
              <a:solidFill>
                <a:prstClr val="black"/>
              </a:solidFill>
              <a:effectLst/>
              <a:uLnTx/>
              <a:uFillTx/>
              <a:latin typeface="Calibri" panose="020F0502020204030204" pitchFamily="34" charset="0"/>
              <a:ea typeface="+mj-ea"/>
              <a:cs typeface="+mj-cs"/>
            </a:endParaRPr>
          </a:p>
        </p:txBody>
      </p:sp>
      <p:sp>
        <p:nvSpPr>
          <p:cNvPr id="9" name="TextBox 2">
            <a:extLst>
              <a:ext uri="{FF2B5EF4-FFF2-40B4-BE49-F238E27FC236}">
                <a16:creationId xmlns:a16="http://schemas.microsoft.com/office/drawing/2014/main" id="{08FB3C00-8BB3-4D94-9F56-336140988B31}"/>
              </a:ext>
            </a:extLst>
          </p:cNvPr>
          <p:cNvSpPr txBox="1">
            <a:spLocks noChangeArrowheads="1"/>
          </p:cNvSpPr>
          <p:nvPr/>
        </p:nvSpPr>
        <p:spPr bwMode="auto">
          <a:xfrm>
            <a:off x="311531" y="257268"/>
            <a:ext cx="71083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2B4791"/>
                </a:solidFill>
                <a:effectLst/>
                <a:uLnTx/>
                <a:uFillTx/>
                <a:latin typeface="Arial" panose="020B0604020202020204" pitchFamily="34" charset="0"/>
                <a:ea typeface="+mn-ea"/>
                <a:cs typeface="Arial" panose="020B0604020202020204" pitchFamily="34" charset="0"/>
              </a:rPr>
              <a:t>WATERS PCBA QUALITY PERFORMANCE </a:t>
            </a:r>
          </a:p>
        </p:txBody>
      </p:sp>
      <p:graphicFrame>
        <p:nvGraphicFramePr>
          <p:cNvPr id="19" name="Table 18"/>
          <p:cNvGraphicFramePr>
            <a:graphicFrameLocks noGrp="1"/>
          </p:cNvGraphicFramePr>
          <p:nvPr/>
        </p:nvGraphicFramePr>
        <p:xfrm>
          <a:off x="119623" y="3343749"/>
          <a:ext cx="4157634" cy="2703830"/>
        </p:xfrm>
        <a:graphic>
          <a:graphicData uri="http://schemas.openxmlformats.org/drawingml/2006/table">
            <a:tbl>
              <a:tblPr firstRow="1" firstCol="1" bandRow="1"/>
              <a:tblGrid>
                <a:gridCol w="1334237">
                  <a:extLst>
                    <a:ext uri="{9D8B030D-6E8A-4147-A177-3AD203B41FA5}">
                      <a16:colId xmlns:a16="http://schemas.microsoft.com/office/drawing/2014/main" val="20000"/>
                    </a:ext>
                  </a:extLst>
                </a:gridCol>
                <a:gridCol w="554246">
                  <a:extLst>
                    <a:ext uri="{9D8B030D-6E8A-4147-A177-3AD203B41FA5}">
                      <a16:colId xmlns:a16="http://schemas.microsoft.com/office/drawing/2014/main" val="1789535814"/>
                    </a:ext>
                  </a:extLst>
                </a:gridCol>
                <a:gridCol w="554246">
                  <a:extLst>
                    <a:ext uri="{9D8B030D-6E8A-4147-A177-3AD203B41FA5}">
                      <a16:colId xmlns:a16="http://schemas.microsoft.com/office/drawing/2014/main" val="3385050646"/>
                    </a:ext>
                  </a:extLst>
                </a:gridCol>
                <a:gridCol w="576377">
                  <a:extLst>
                    <a:ext uri="{9D8B030D-6E8A-4147-A177-3AD203B41FA5}">
                      <a16:colId xmlns:a16="http://schemas.microsoft.com/office/drawing/2014/main" val="1197604851"/>
                    </a:ext>
                  </a:extLst>
                </a:gridCol>
                <a:gridCol w="554246">
                  <a:extLst>
                    <a:ext uri="{9D8B030D-6E8A-4147-A177-3AD203B41FA5}">
                      <a16:colId xmlns:a16="http://schemas.microsoft.com/office/drawing/2014/main" val="2223921627"/>
                    </a:ext>
                  </a:extLst>
                </a:gridCol>
                <a:gridCol w="584282">
                  <a:extLst>
                    <a:ext uri="{9D8B030D-6E8A-4147-A177-3AD203B41FA5}">
                      <a16:colId xmlns:a16="http://schemas.microsoft.com/office/drawing/2014/main" val="2782081740"/>
                    </a:ext>
                  </a:extLst>
                </a:gridCol>
              </a:tblGrid>
              <a:tr h="234950">
                <a:tc>
                  <a:txBody>
                    <a:bodyPr/>
                    <a:lstStyle/>
                    <a:p>
                      <a:pPr algn="l" rtl="0" fontAlgn="ctr"/>
                      <a:r>
                        <a:rPr lang="en-US" sz="1050" b="1" i="0" u="none" strike="noStrike" dirty="0">
                          <a:ln>
                            <a:noFill/>
                          </a:ln>
                          <a:solidFill>
                            <a:srgbClr val="FFFFFF"/>
                          </a:solidFill>
                          <a:effectLst/>
                          <a:latin typeface="Arial" panose="020B0604020202020204" pitchFamily="34" charset="0"/>
                          <a:cs typeface="Arial" panose="020B0604020202020204" pitchFamily="34" charset="0"/>
                        </a:rPr>
                        <a:t>All Waters PCBA  </a:t>
                      </a:r>
                    </a:p>
                  </a:txBody>
                  <a:tcPr marL="857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375623"/>
                    </a:solidFill>
                  </a:tcPr>
                </a:tc>
                <a:tc>
                  <a:txBody>
                    <a:bodyPr/>
                    <a:lstStyle/>
                    <a:p>
                      <a:pPr algn="ctr" rtl="0" fontAlgn="ctr"/>
                      <a:r>
                        <a:rPr lang="en-SG" sz="1050" b="1" i="0" u="none" strike="noStrike" dirty="0">
                          <a:ln>
                            <a:noFill/>
                          </a:ln>
                          <a:solidFill>
                            <a:srgbClr val="FFFFFF"/>
                          </a:solidFill>
                          <a:effectLst/>
                          <a:latin typeface="Arial" panose="020B0604020202020204" pitchFamily="34" charset="0"/>
                          <a:cs typeface="Arial" panose="020B0604020202020204" pitchFamily="34" charset="0"/>
                        </a:rPr>
                        <a:t>Qtr 1-19</a:t>
                      </a:r>
                      <a:endParaRPr lang="en-US" sz="1050" b="1" i="0" u="none" strike="noStrike" dirty="0">
                        <a:ln>
                          <a:noFill/>
                        </a:ln>
                        <a:solidFill>
                          <a:srgbClr val="FFFFFF"/>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375623"/>
                    </a:solidFill>
                  </a:tcPr>
                </a:tc>
                <a:tc>
                  <a:txBody>
                    <a:bodyPr/>
                    <a:lstStyle/>
                    <a:p>
                      <a:pPr algn="ctr" rtl="0" fontAlgn="ctr"/>
                      <a:r>
                        <a:rPr lang="en-SG" sz="1050" b="1" i="0" u="none" strike="noStrike" dirty="0">
                          <a:ln>
                            <a:noFill/>
                          </a:ln>
                          <a:solidFill>
                            <a:srgbClr val="FFFFFF"/>
                          </a:solidFill>
                          <a:effectLst/>
                          <a:latin typeface="Arial" panose="020B0604020202020204" pitchFamily="34" charset="0"/>
                          <a:cs typeface="Arial" panose="020B0604020202020204" pitchFamily="34" charset="0"/>
                        </a:rPr>
                        <a:t>Qtr 2-19</a:t>
                      </a:r>
                      <a:endParaRPr lang="en-US" sz="1050" b="1" i="0" u="none" strike="noStrike" dirty="0">
                        <a:ln>
                          <a:noFill/>
                        </a:ln>
                        <a:solidFill>
                          <a:srgbClr val="FFFFFF"/>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375623"/>
                    </a:solidFill>
                  </a:tcPr>
                </a:tc>
                <a:tc>
                  <a:txBody>
                    <a:bodyPr/>
                    <a:lstStyle/>
                    <a:p>
                      <a:pPr marL="0" marR="0" lvl="0" indent="0" algn="ctr" defTabSz="457207" rtl="0" eaLnBrk="1" fontAlgn="ctr" latinLnBrk="0" hangingPunct="1">
                        <a:lnSpc>
                          <a:spcPct val="100000"/>
                        </a:lnSpc>
                        <a:spcBef>
                          <a:spcPts val="0"/>
                        </a:spcBef>
                        <a:spcAft>
                          <a:spcPts val="0"/>
                        </a:spcAft>
                        <a:buClrTx/>
                        <a:buSzTx/>
                        <a:buFontTx/>
                        <a:buNone/>
                        <a:tabLst/>
                        <a:defRPr/>
                      </a:pPr>
                      <a:r>
                        <a:rPr lang="en-SG" sz="1050" b="1" i="0" u="none" strike="noStrike" dirty="0">
                          <a:ln>
                            <a:noFill/>
                          </a:ln>
                          <a:solidFill>
                            <a:srgbClr val="FFFFFF"/>
                          </a:solidFill>
                          <a:effectLst/>
                          <a:latin typeface="Arial" panose="020B0604020202020204" pitchFamily="34" charset="0"/>
                          <a:cs typeface="Arial" panose="020B0604020202020204" pitchFamily="34" charset="0"/>
                        </a:rPr>
                        <a:t>Qtr 3-19</a:t>
                      </a:r>
                      <a:endParaRPr lang="en-US" sz="1050" b="1" i="0" u="none" strike="noStrike" dirty="0">
                        <a:ln>
                          <a:noFill/>
                        </a:ln>
                        <a:solidFill>
                          <a:srgbClr val="FFFFFF"/>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375623"/>
                    </a:solidFill>
                  </a:tcPr>
                </a:tc>
                <a:tc>
                  <a:txBody>
                    <a:bodyPr/>
                    <a:lstStyle/>
                    <a:p>
                      <a:pPr marL="0" marR="0" lvl="0" indent="0" algn="ctr" defTabSz="457207" rtl="0" eaLnBrk="1" fontAlgn="ctr" latinLnBrk="0" hangingPunct="1">
                        <a:lnSpc>
                          <a:spcPct val="100000"/>
                        </a:lnSpc>
                        <a:spcBef>
                          <a:spcPts val="0"/>
                        </a:spcBef>
                        <a:spcAft>
                          <a:spcPts val="0"/>
                        </a:spcAft>
                        <a:buClrTx/>
                        <a:buSzTx/>
                        <a:buFontTx/>
                        <a:buNone/>
                        <a:tabLst/>
                        <a:defRPr/>
                      </a:pPr>
                      <a:r>
                        <a:rPr lang="en-SG" sz="1050" b="1" i="0" u="none" strike="noStrike" kern="1200" dirty="0">
                          <a:ln>
                            <a:noFill/>
                          </a:ln>
                          <a:solidFill>
                            <a:srgbClr val="FFFFFF"/>
                          </a:solidFill>
                          <a:effectLst/>
                          <a:latin typeface="Arial" panose="020B0604020202020204" pitchFamily="34" charset="0"/>
                          <a:ea typeface="+mn-ea"/>
                          <a:cs typeface="Arial" panose="020B0604020202020204" pitchFamily="34" charset="0"/>
                        </a:rPr>
                        <a:t>Qtr 4-19</a:t>
                      </a:r>
                      <a:endParaRPr lang="en-US" sz="1050" b="1" i="0" u="none" strike="noStrike" kern="1200" dirty="0">
                        <a:ln>
                          <a:noFill/>
                        </a:ln>
                        <a:solidFill>
                          <a:srgbClr val="FFFFFF"/>
                        </a:solidFill>
                        <a:effectLst/>
                        <a:latin typeface="Arial" panose="020B0604020202020204" pitchFamily="34" charset="0"/>
                        <a:ea typeface="+mn-ea"/>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375623"/>
                    </a:solidFill>
                  </a:tcPr>
                </a:tc>
                <a:tc>
                  <a:txBody>
                    <a:bodyPr/>
                    <a:lstStyle/>
                    <a:p>
                      <a:pPr marL="0" marR="0" lvl="0" indent="0" algn="ctr" defTabSz="457207" rtl="0" eaLnBrk="1" fontAlgn="ctr" latinLnBrk="0" hangingPunct="1">
                        <a:lnSpc>
                          <a:spcPct val="100000"/>
                        </a:lnSpc>
                        <a:spcBef>
                          <a:spcPts val="0"/>
                        </a:spcBef>
                        <a:spcAft>
                          <a:spcPts val="0"/>
                        </a:spcAft>
                        <a:buClrTx/>
                        <a:buSzTx/>
                        <a:buFontTx/>
                        <a:buNone/>
                        <a:tabLst/>
                        <a:defRPr/>
                      </a:pPr>
                      <a:r>
                        <a:rPr lang="en-US" sz="1050" b="1" i="0" u="none" strike="noStrike" kern="1200" dirty="0">
                          <a:ln>
                            <a:noFill/>
                          </a:ln>
                          <a:solidFill>
                            <a:srgbClr val="FFFFFF"/>
                          </a:solidFill>
                          <a:effectLst/>
                          <a:latin typeface="Arial" panose="020B0604020202020204" pitchFamily="34" charset="0"/>
                          <a:ea typeface="+mn-ea"/>
                          <a:cs typeface="Arial" panose="020B0604020202020204" pitchFamily="34" charset="0"/>
                        </a:rPr>
                        <a:t>Qtr 1_20</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375623"/>
                    </a:solidFill>
                  </a:tcPr>
                </a:tc>
                <a:extLst>
                  <a:ext uri="{0D108BD9-81ED-4DB2-BD59-A6C34878D82A}">
                    <a16:rowId xmlns:a16="http://schemas.microsoft.com/office/drawing/2014/main" val="10000"/>
                  </a:ext>
                </a:extLst>
              </a:tr>
              <a:tr h="234950">
                <a:tc>
                  <a:txBody>
                    <a:bodyPr/>
                    <a:lstStyle/>
                    <a:p>
                      <a:pPr algn="l" rtl="0" fontAlgn="ctr"/>
                      <a:r>
                        <a:rPr lang="en-US" sz="1000" b="0" i="0" u="none" strike="noStrike" dirty="0">
                          <a:ln>
                            <a:noFill/>
                          </a:ln>
                          <a:solidFill>
                            <a:srgbClr val="000000"/>
                          </a:solidFill>
                          <a:effectLst/>
                          <a:latin typeface="Arial" panose="020B0604020202020204" pitchFamily="34" charset="0"/>
                          <a:cs typeface="Arial" panose="020B0604020202020204" pitchFamily="34" charset="0"/>
                        </a:rPr>
                        <a:t>Total Shipped Qty</a:t>
                      </a:r>
                    </a:p>
                  </a:txBody>
                  <a:tcPr marL="857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4E3DB"/>
                    </a:solidFill>
                  </a:tcPr>
                </a:tc>
                <a:tc>
                  <a:txBody>
                    <a:bodyPr/>
                    <a:lstStyle/>
                    <a:p>
                      <a:pPr algn="ctr" rtl="0" fontAlgn="ctr"/>
                      <a:r>
                        <a:rPr lang="en-SG" sz="1000" b="0" i="0" u="none" strike="noStrike" dirty="0">
                          <a:ln>
                            <a:noFill/>
                          </a:ln>
                          <a:solidFill>
                            <a:schemeClr val="bg1"/>
                          </a:solidFill>
                          <a:effectLst/>
                          <a:latin typeface="Arial" panose="020B0604020202020204" pitchFamily="34" charset="0"/>
                          <a:cs typeface="Arial" panose="020B0604020202020204" pitchFamily="34" charset="0"/>
                        </a:rPr>
                        <a:t>17580</a:t>
                      </a:r>
                      <a:endParaRPr lang="en-US" sz="10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4E3DB"/>
                    </a:solidFill>
                  </a:tcPr>
                </a:tc>
                <a:tc>
                  <a:txBody>
                    <a:bodyPr/>
                    <a:lstStyle/>
                    <a:p>
                      <a:pPr algn="ctr" rtl="0" fontAlgn="ctr"/>
                      <a:r>
                        <a:rPr lang="en-SG" sz="1000" b="0" i="0" u="none" strike="noStrike" dirty="0">
                          <a:ln>
                            <a:noFill/>
                          </a:ln>
                          <a:solidFill>
                            <a:schemeClr val="bg1"/>
                          </a:solidFill>
                          <a:effectLst/>
                          <a:latin typeface="Arial" panose="020B0604020202020204" pitchFamily="34" charset="0"/>
                          <a:cs typeface="Arial" panose="020B0604020202020204" pitchFamily="34" charset="0"/>
                        </a:rPr>
                        <a:t>20175</a:t>
                      </a:r>
                      <a:endParaRPr lang="en-US" sz="10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4E3DB"/>
                    </a:solidFill>
                  </a:tcPr>
                </a:tc>
                <a:tc>
                  <a:txBody>
                    <a:bodyPr/>
                    <a:lstStyle/>
                    <a:p>
                      <a:pPr algn="ctr" rtl="0" fontAlgn="ctr"/>
                      <a:r>
                        <a:rPr lang="en-US" sz="1000" b="0" i="0" u="none" strike="noStrike" dirty="0">
                          <a:ln>
                            <a:noFill/>
                          </a:ln>
                          <a:solidFill>
                            <a:schemeClr val="bg1"/>
                          </a:solidFill>
                          <a:effectLst/>
                          <a:latin typeface="Arial" panose="020B0604020202020204" pitchFamily="34" charset="0"/>
                          <a:cs typeface="Arial" panose="020B0604020202020204" pitchFamily="34" charset="0"/>
                        </a:rPr>
                        <a:t>21856</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4E3DB"/>
                    </a:solidFill>
                  </a:tcPr>
                </a:tc>
                <a:tc>
                  <a:txBody>
                    <a:bodyPr/>
                    <a:lstStyle/>
                    <a:p>
                      <a:pPr algn="ctr" rtl="0" fontAlgn="ctr"/>
                      <a:r>
                        <a:rPr lang="en-US" sz="1000" b="0" i="0" u="none" strike="noStrike" dirty="0">
                          <a:ln>
                            <a:noFill/>
                          </a:ln>
                          <a:solidFill>
                            <a:schemeClr val="bg1"/>
                          </a:solidFill>
                          <a:effectLst/>
                          <a:latin typeface="Arial" panose="020B0604020202020204" pitchFamily="34" charset="0"/>
                          <a:cs typeface="Arial" panose="020B0604020202020204" pitchFamily="34" charset="0"/>
                        </a:rPr>
                        <a:t>17956</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4E3DB"/>
                    </a:solidFill>
                  </a:tcPr>
                </a:tc>
                <a:tc>
                  <a:txBody>
                    <a:bodyPr/>
                    <a:lstStyle/>
                    <a:p>
                      <a:pPr algn="ctr" rtl="0" fontAlgn="ctr"/>
                      <a:r>
                        <a:rPr lang="en-US" sz="1000" b="1" i="0" u="none" strike="noStrike" dirty="0">
                          <a:ln>
                            <a:noFill/>
                          </a:ln>
                          <a:solidFill>
                            <a:schemeClr val="bg1"/>
                          </a:solidFill>
                          <a:effectLst/>
                          <a:latin typeface="Arial" panose="020B0604020202020204" pitchFamily="34" charset="0"/>
                          <a:cs typeface="Arial" panose="020B0604020202020204" pitchFamily="34" charset="0"/>
                        </a:rPr>
                        <a:t>14776</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4E3DB"/>
                    </a:solidFill>
                  </a:tcPr>
                </a:tc>
                <a:extLst>
                  <a:ext uri="{0D108BD9-81ED-4DB2-BD59-A6C34878D82A}">
                    <a16:rowId xmlns:a16="http://schemas.microsoft.com/office/drawing/2014/main" val="10001"/>
                  </a:ext>
                </a:extLst>
              </a:tr>
              <a:tr h="234950">
                <a:tc>
                  <a:txBody>
                    <a:bodyPr/>
                    <a:lstStyle/>
                    <a:p>
                      <a:pPr algn="l" rtl="0" fontAlgn="ctr"/>
                      <a:r>
                        <a:rPr lang="en-US" sz="1000" b="0" i="0" u="none" strike="noStrike" dirty="0">
                          <a:ln>
                            <a:noFill/>
                          </a:ln>
                          <a:solidFill>
                            <a:srgbClr val="000000"/>
                          </a:solidFill>
                          <a:effectLst/>
                          <a:latin typeface="Arial" panose="020B0604020202020204" pitchFamily="34" charset="0"/>
                          <a:cs typeface="Arial" panose="020B0604020202020204" pitchFamily="34" charset="0"/>
                        </a:rPr>
                        <a:t>Total RMA Qty</a:t>
                      </a:r>
                    </a:p>
                  </a:txBody>
                  <a:tcPr marL="857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EBF1EE"/>
                    </a:solidFill>
                  </a:tcPr>
                </a:tc>
                <a:tc>
                  <a:txBody>
                    <a:bodyPr/>
                    <a:lstStyle/>
                    <a:p>
                      <a:pPr algn="ctr" rtl="0" fontAlgn="ctr"/>
                      <a:r>
                        <a:rPr lang="en-SG" sz="1100" b="0" i="0" u="none" strike="noStrike" dirty="0">
                          <a:ln>
                            <a:noFill/>
                          </a:ln>
                          <a:solidFill>
                            <a:schemeClr val="bg1"/>
                          </a:solidFill>
                          <a:effectLst/>
                          <a:latin typeface="Arial" panose="020B0604020202020204" pitchFamily="34" charset="0"/>
                          <a:cs typeface="Arial" panose="020B0604020202020204" pitchFamily="34" charset="0"/>
                        </a:rPr>
                        <a:t>190</a:t>
                      </a:r>
                      <a:endParaRPr lang="en-US" sz="11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EBF1EE"/>
                    </a:solidFill>
                  </a:tcPr>
                </a:tc>
                <a:tc>
                  <a:txBody>
                    <a:bodyPr/>
                    <a:lstStyle/>
                    <a:p>
                      <a:pPr algn="ctr" rtl="0" fontAlgn="ctr"/>
                      <a:r>
                        <a:rPr lang="en-SG" sz="1100" b="0" i="0" u="none" strike="noStrike" dirty="0">
                          <a:ln>
                            <a:noFill/>
                          </a:ln>
                          <a:solidFill>
                            <a:schemeClr val="bg1"/>
                          </a:solidFill>
                          <a:effectLst/>
                          <a:latin typeface="Arial" panose="020B0604020202020204" pitchFamily="34" charset="0"/>
                          <a:cs typeface="Arial" panose="020B0604020202020204" pitchFamily="34" charset="0"/>
                        </a:rPr>
                        <a:t>105</a:t>
                      </a:r>
                      <a:endParaRPr lang="en-US" sz="11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EBF1EE"/>
                    </a:solidFill>
                  </a:tcPr>
                </a:tc>
                <a:tc>
                  <a:txBody>
                    <a:bodyPr/>
                    <a:lstStyle/>
                    <a:p>
                      <a:pPr algn="ctr" rtl="0" fontAlgn="ctr"/>
                      <a:r>
                        <a:rPr lang="en-US" sz="1100" b="0" i="0" u="none" strike="noStrike" dirty="0">
                          <a:ln>
                            <a:noFill/>
                          </a:ln>
                          <a:solidFill>
                            <a:schemeClr val="bg1"/>
                          </a:solidFill>
                          <a:effectLst/>
                          <a:latin typeface="Arial" panose="020B0604020202020204" pitchFamily="34" charset="0"/>
                          <a:cs typeface="Arial" panose="020B0604020202020204" pitchFamily="34" charset="0"/>
                        </a:rPr>
                        <a:t>85</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EBF1EE"/>
                    </a:solidFill>
                  </a:tcPr>
                </a:tc>
                <a:tc>
                  <a:txBody>
                    <a:bodyPr/>
                    <a:lstStyle/>
                    <a:p>
                      <a:pPr algn="ctr" rtl="0" fontAlgn="ctr"/>
                      <a:r>
                        <a:rPr lang="en-US" sz="1100" b="0" i="0" u="none" strike="noStrike" dirty="0">
                          <a:ln>
                            <a:noFill/>
                          </a:ln>
                          <a:solidFill>
                            <a:schemeClr val="bg1"/>
                          </a:solidFill>
                          <a:effectLst/>
                          <a:latin typeface="Arial" panose="020B0604020202020204" pitchFamily="34" charset="0"/>
                          <a:cs typeface="Arial" panose="020B0604020202020204" pitchFamily="34" charset="0"/>
                        </a:rPr>
                        <a:t>48</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EBF1EE"/>
                    </a:solidFill>
                  </a:tcPr>
                </a:tc>
                <a:tc>
                  <a:txBody>
                    <a:bodyPr/>
                    <a:lstStyle/>
                    <a:p>
                      <a:pPr algn="ctr" rtl="0" fontAlgn="ctr"/>
                      <a:r>
                        <a:rPr lang="en-US" sz="1100" b="1" i="0" u="none" strike="noStrike" dirty="0">
                          <a:ln>
                            <a:noFill/>
                          </a:ln>
                          <a:solidFill>
                            <a:schemeClr val="bg1"/>
                          </a:solidFill>
                          <a:effectLst/>
                          <a:latin typeface="Arial" panose="020B0604020202020204" pitchFamily="34" charset="0"/>
                          <a:cs typeface="Arial" panose="020B0604020202020204" pitchFamily="34" charset="0"/>
                        </a:rPr>
                        <a:t>54</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EBF1EE"/>
                    </a:solidFill>
                  </a:tcPr>
                </a:tc>
                <a:extLst>
                  <a:ext uri="{0D108BD9-81ED-4DB2-BD59-A6C34878D82A}">
                    <a16:rowId xmlns:a16="http://schemas.microsoft.com/office/drawing/2014/main" val="10002"/>
                  </a:ext>
                </a:extLst>
              </a:tr>
              <a:tr h="234950">
                <a:tc>
                  <a:txBody>
                    <a:bodyPr/>
                    <a:lstStyle/>
                    <a:p>
                      <a:pPr algn="l" rtl="0" fontAlgn="ctr"/>
                      <a:r>
                        <a:rPr lang="en-US" sz="1000" b="0" i="0" u="none" strike="noStrike" kern="1200" dirty="0">
                          <a:ln>
                            <a:noFill/>
                          </a:ln>
                          <a:solidFill>
                            <a:srgbClr val="000000"/>
                          </a:solidFill>
                          <a:effectLst/>
                          <a:latin typeface="Arial" panose="020B0604020202020204" pitchFamily="34" charset="0"/>
                          <a:ea typeface="+mn-ea"/>
                          <a:cs typeface="Arial" panose="020B0604020202020204" pitchFamily="34" charset="0"/>
                        </a:rPr>
                        <a:t>Overall PCBA Quality</a:t>
                      </a:r>
                    </a:p>
                  </a:txBody>
                  <a:tcPr marL="857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chemeClr val="accent4">
                        <a:lumMod val="20000"/>
                        <a:lumOff val="80000"/>
                      </a:schemeClr>
                    </a:solidFill>
                  </a:tcPr>
                </a:tc>
                <a:tc>
                  <a:txBody>
                    <a:bodyPr/>
                    <a:lstStyle/>
                    <a:p>
                      <a:pPr algn="ctr" rtl="0" fontAlgn="ctr"/>
                      <a:r>
                        <a:rPr lang="en-SG" sz="1000" b="0" i="0" u="none" strike="noStrike" kern="1200" dirty="0">
                          <a:ln>
                            <a:noFill/>
                          </a:ln>
                          <a:solidFill>
                            <a:schemeClr val="bg1"/>
                          </a:solidFill>
                          <a:effectLst/>
                          <a:latin typeface="Arial" panose="020B0604020202020204" pitchFamily="34" charset="0"/>
                          <a:ea typeface="+mn-ea"/>
                          <a:cs typeface="Arial" panose="020B0604020202020204" pitchFamily="34" charset="0"/>
                        </a:rPr>
                        <a:t>98.92%</a:t>
                      </a:r>
                      <a:endParaRPr lang="en-US" sz="1000" b="0" i="0" u="none" strike="noStrike" kern="1200" dirty="0">
                        <a:ln>
                          <a:noFill/>
                        </a:ln>
                        <a:solidFill>
                          <a:schemeClr val="bg1"/>
                        </a:solidFill>
                        <a:effectLst/>
                        <a:latin typeface="Arial" panose="020B0604020202020204" pitchFamily="34" charset="0"/>
                        <a:ea typeface="+mn-ea"/>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chemeClr val="accent4">
                        <a:lumMod val="20000"/>
                        <a:lumOff val="80000"/>
                      </a:schemeClr>
                    </a:solidFill>
                  </a:tcPr>
                </a:tc>
                <a:tc>
                  <a:txBody>
                    <a:bodyPr/>
                    <a:lstStyle/>
                    <a:p>
                      <a:pPr algn="ctr" rtl="0" fontAlgn="ctr"/>
                      <a:r>
                        <a:rPr lang="en-SG" sz="1000" b="0" i="0" u="none" strike="noStrike" kern="1200" dirty="0">
                          <a:ln>
                            <a:noFill/>
                          </a:ln>
                          <a:solidFill>
                            <a:schemeClr val="bg1"/>
                          </a:solidFill>
                          <a:effectLst/>
                          <a:latin typeface="Arial" panose="020B0604020202020204" pitchFamily="34" charset="0"/>
                          <a:ea typeface="+mn-ea"/>
                          <a:cs typeface="Arial" panose="020B0604020202020204" pitchFamily="34" charset="0"/>
                        </a:rPr>
                        <a:t>99.48%</a:t>
                      </a:r>
                      <a:endParaRPr lang="en-US" sz="1000" b="0" i="0" u="none" strike="noStrike" kern="1200" dirty="0">
                        <a:ln>
                          <a:noFill/>
                        </a:ln>
                        <a:solidFill>
                          <a:schemeClr val="bg1"/>
                        </a:solidFill>
                        <a:effectLst/>
                        <a:latin typeface="Arial" panose="020B0604020202020204" pitchFamily="34" charset="0"/>
                        <a:ea typeface="+mn-ea"/>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chemeClr val="accent4">
                        <a:lumMod val="20000"/>
                        <a:lumOff val="80000"/>
                      </a:schemeClr>
                    </a:solidFill>
                  </a:tcPr>
                </a:tc>
                <a:tc>
                  <a:txBody>
                    <a:bodyPr/>
                    <a:lstStyle/>
                    <a:p>
                      <a:pPr algn="ctr" rtl="0" fontAlgn="ctr"/>
                      <a:r>
                        <a:rPr lang="en-US" sz="1000" b="0" i="0" u="none" strike="noStrike" kern="1200" dirty="0">
                          <a:ln>
                            <a:noFill/>
                          </a:ln>
                          <a:solidFill>
                            <a:schemeClr val="bg1"/>
                          </a:solidFill>
                          <a:effectLst/>
                          <a:latin typeface="Arial" panose="020B0604020202020204" pitchFamily="34" charset="0"/>
                          <a:ea typeface="+mn-ea"/>
                          <a:cs typeface="Arial" panose="020B0604020202020204" pitchFamily="34" charset="0"/>
                        </a:rPr>
                        <a:t>99.61%</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457207" rtl="0" eaLnBrk="1" fontAlgn="ctr" latinLnBrk="0" hangingPunct="1">
                        <a:lnSpc>
                          <a:spcPct val="100000"/>
                        </a:lnSpc>
                        <a:spcBef>
                          <a:spcPts val="0"/>
                        </a:spcBef>
                        <a:spcAft>
                          <a:spcPts val="0"/>
                        </a:spcAft>
                        <a:buClrTx/>
                        <a:buSzTx/>
                        <a:buFontTx/>
                        <a:buNone/>
                        <a:tabLst/>
                        <a:defRPr/>
                      </a:pPr>
                      <a:r>
                        <a:rPr lang="en-US" sz="1000" b="0" i="0" u="none" strike="noStrike" kern="1200" dirty="0">
                          <a:ln>
                            <a:noFill/>
                          </a:ln>
                          <a:solidFill>
                            <a:schemeClr val="bg1"/>
                          </a:solidFill>
                          <a:effectLst/>
                          <a:latin typeface="Arial" panose="020B0604020202020204" pitchFamily="34" charset="0"/>
                          <a:ea typeface="+mn-ea"/>
                          <a:cs typeface="Arial" panose="020B0604020202020204" pitchFamily="34" charset="0"/>
                        </a:rPr>
                        <a:t>99.73%</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457207" rtl="0" eaLnBrk="1" fontAlgn="ctr" latinLnBrk="0" hangingPunct="1">
                        <a:lnSpc>
                          <a:spcPct val="100000"/>
                        </a:lnSpc>
                        <a:spcBef>
                          <a:spcPts val="0"/>
                        </a:spcBef>
                        <a:spcAft>
                          <a:spcPts val="0"/>
                        </a:spcAft>
                        <a:buClrTx/>
                        <a:buSzTx/>
                        <a:buFontTx/>
                        <a:buNone/>
                        <a:tabLst/>
                        <a:defRPr/>
                      </a:pPr>
                      <a:r>
                        <a:rPr lang="en-US" sz="1000" b="1" i="0" u="none" strike="noStrike" kern="1200" dirty="0">
                          <a:ln>
                            <a:noFill/>
                          </a:ln>
                          <a:solidFill>
                            <a:srgbClr val="000000"/>
                          </a:solidFill>
                          <a:effectLst/>
                          <a:latin typeface="Arial" panose="020B0604020202020204" pitchFamily="34" charset="0"/>
                          <a:ea typeface="+mn-ea"/>
                          <a:cs typeface="Arial" panose="020B0604020202020204" pitchFamily="34" charset="0"/>
                        </a:rPr>
                        <a:t>99.63%</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3"/>
                  </a:ext>
                </a:extLst>
              </a:tr>
              <a:tr h="0">
                <a:tc gridSpan="5">
                  <a:txBody>
                    <a:bodyPr/>
                    <a:lstStyle/>
                    <a:p>
                      <a:pPr algn="l" fontAlgn="ctr"/>
                      <a:r>
                        <a:rPr lang="en-US" sz="1100" b="0" i="0" u="none" strike="noStrike" dirty="0">
                          <a:ln>
                            <a:noFill/>
                          </a:ln>
                          <a:solidFill>
                            <a:schemeClr val="bg1"/>
                          </a:solidFill>
                          <a:effectLst/>
                          <a:latin typeface="Arial" panose="020B0604020202020204" pitchFamily="34" charset="0"/>
                          <a:cs typeface="Arial" panose="020B0604020202020204" pitchFamily="34" charset="0"/>
                        </a:rPr>
                        <a:t> </a:t>
                      </a:r>
                    </a:p>
                  </a:txBody>
                  <a:tcPr marL="857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SG"/>
                    </a:p>
                  </a:txBody>
                  <a:tcPr/>
                </a:tc>
                <a:tc hMerge="1">
                  <a:txBody>
                    <a:bodyPr/>
                    <a:lstStyle/>
                    <a:p>
                      <a:endParaRPr lang="en-SG"/>
                    </a:p>
                  </a:txBody>
                  <a:tcPr>
                    <a:lnL w="12700" cap="flat" cmpd="sng" algn="ctr">
                      <a:solidFill>
                        <a:schemeClr val="tx1"/>
                      </a:solidFill>
                      <a:prstDash val="solid"/>
                      <a:round/>
                      <a:headEnd type="none" w="med" len="med"/>
                      <a:tailEnd type="none" w="med" len="med"/>
                    </a:lnL>
                    <a:lnT w="12700" cap="flat" cmpd="sng" algn="ctr">
                      <a:solidFill>
                        <a:schemeClr val="tx1">
                          <a:lumMod val="65000"/>
                        </a:schemeClr>
                      </a:solidFill>
                      <a:prstDash val="solid"/>
                      <a:round/>
                      <a:headEnd type="none" w="med" len="med"/>
                      <a:tailEnd type="none" w="med" len="med"/>
                    </a:lnT>
                  </a:tcPr>
                </a:tc>
                <a:tc hMerge="1">
                  <a:txBody>
                    <a:bodyPr/>
                    <a:lstStyle/>
                    <a:p>
                      <a:endParaRPr lang="en-SG"/>
                    </a:p>
                  </a:txBody>
                  <a:tcPr>
                    <a:lnL w="12700" cap="flat" cmpd="sng" algn="ctr">
                      <a:solidFill>
                        <a:schemeClr val="tx1"/>
                      </a:solidFill>
                      <a:prstDash val="solid"/>
                      <a:round/>
                      <a:headEnd type="none" w="med" len="med"/>
                      <a:tailEnd type="none" w="med" len="med"/>
                    </a:lnL>
                    <a:lnT w="12700" cap="flat" cmpd="sng" algn="ctr">
                      <a:solidFill>
                        <a:schemeClr val="tx1">
                          <a:lumMod val="65000"/>
                        </a:schemeClr>
                      </a:solidFill>
                      <a:prstDash val="solid"/>
                      <a:round/>
                      <a:headEnd type="none" w="med" len="med"/>
                      <a:tailEnd type="none" w="med" len="med"/>
                    </a:lnT>
                  </a:tcPr>
                </a:tc>
                <a:tc hMerge="1">
                  <a:txBody>
                    <a:bodyPr/>
                    <a:lstStyle/>
                    <a:p>
                      <a:pPr algn="l" fontAlgn="ctr"/>
                      <a:endParaRPr lang="en-US" sz="1100" b="0" i="0" u="none" strike="noStrike" dirty="0">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tcPr>
                </a:tc>
                <a:tc>
                  <a:txBody>
                    <a:bodyPr/>
                    <a:lstStyle/>
                    <a:p>
                      <a:pPr algn="l" fontAlgn="ctr"/>
                      <a:endParaRPr lang="en-US" sz="1100" b="1" i="0" u="none" strike="noStrike" dirty="0">
                        <a:ln>
                          <a:noFill/>
                        </a:ln>
                        <a:solidFill>
                          <a:schemeClr val="bg1"/>
                        </a:solidFill>
                        <a:effectLst/>
                        <a:latin typeface="Arial" panose="020B0604020202020204" pitchFamily="34" charset="0"/>
                        <a:cs typeface="Arial" panose="020B0604020202020204" pitchFamily="34" charset="0"/>
                      </a:endParaRPr>
                    </a:p>
                  </a:txBody>
                  <a:tcPr marL="857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34950">
                <a:tc>
                  <a:txBody>
                    <a:bodyPr/>
                    <a:lstStyle/>
                    <a:p>
                      <a:pPr algn="l" rtl="0" fontAlgn="ctr"/>
                      <a:r>
                        <a:rPr lang="en-US" sz="1000" b="0" i="0" u="none" strike="noStrike" dirty="0">
                          <a:ln>
                            <a:noFill/>
                          </a:ln>
                          <a:solidFill>
                            <a:srgbClr val="000000"/>
                          </a:solidFill>
                          <a:effectLst/>
                          <a:latin typeface="Arial" panose="020B0604020202020204" pitchFamily="34" charset="0"/>
                          <a:cs typeface="Arial" panose="020B0604020202020204" pitchFamily="34" charset="0"/>
                        </a:rPr>
                        <a:t>LC Shipped Qty</a:t>
                      </a:r>
                    </a:p>
                  </a:txBody>
                  <a:tcPr marL="857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B0CEFA"/>
                    </a:solidFill>
                  </a:tcPr>
                </a:tc>
                <a:tc>
                  <a:txBody>
                    <a:bodyPr/>
                    <a:lstStyle/>
                    <a:p>
                      <a:pPr algn="ctr" rtl="0" fontAlgn="ctr"/>
                      <a:r>
                        <a:rPr lang="en-SG" sz="1000" b="0" i="0" u="none" strike="noStrike" dirty="0">
                          <a:ln>
                            <a:noFill/>
                          </a:ln>
                          <a:solidFill>
                            <a:schemeClr val="bg1"/>
                          </a:solidFill>
                          <a:effectLst/>
                          <a:latin typeface="Arial" panose="020B0604020202020204" pitchFamily="34" charset="0"/>
                          <a:cs typeface="Arial" panose="020B0604020202020204" pitchFamily="34" charset="0"/>
                        </a:rPr>
                        <a:t>15786</a:t>
                      </a:r>
                      <a:endParaRPr lang="en-US" sz="10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B0CEFA"/>
                    </a:solidFill>
                  </a:tcPr>
                </a:tc>
                <a:tc>
                  <a:txBody>
                    <a:bodyPr/>
                    <a:lstStyle/>
                    <a:p>
                      <a:pPr algn="ctr" rtl="0" fontAlgn="ctr"/>
                      <a:r>
                        <a:rPr lang="en-SG" sz="1000" b="0" i="0" u="none" strike="noStrike" dirty="0">
                          <a:ln>
                            <a:noFill/>
                          </a:ln>
                          <a:solidFill>
                            <a:schemeClr val="bg1"/>
                          </a:solidFill>
                          <a:effectLst/>
                          <a:latin typeface="Arial" panose="020B0604020202020204" pitchFamily="34" charset="0"/>
                          <a:cs typeface="Arial" panose="020B0604020202020204" pitchFamily="34" charset="0"/>
                        </a:rPr>
                        <a:t>17601</a:t>
                      </a:r>
                      <a:endParaRPr lang="en-US" sz="10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B0CEFA"/>
                    </a:solidFill>
                  </a:tcPr>
                </a:tc>
                <a:tc>
                  <a:txBody>
                    <a:bodyPr/>
                    <a:lstStyle/>
                    <a:p>
                      <a:pPr algn="ctr" rtl="0" fontAlgn="ctr"/>
                      <a:r>
                        <a:rPr lang="en-US" sz="1000" b="0" i="0" u="none" strike="noStrike" dirty="0">
                          <a:ln>
                            <a:noFill/>
                          </a:ln>
                          <a:solidFill>
                            <a:schemeClr val="bg1"/>
                          </a:solidFill>
                          <a:effectLst/>
                          <a:latin typeface="Arial" panose="020B0604020202020204" pitchFamily="34" charset="0"/>
                          <a:cs typeface="Arial" panose="020B0604020202020204" pitchFamily="34" charset="0"/>
                        </a:rPr>
                        <a:t>17975</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B0CEFA"/>
                    </a:solidFill>
                  </a:tcPr>
                </a:tc>
                <a:tc>
                  <a:txBody>
                    <a:bodyPr/>
                    <a:lstStyle/>
                    <a:p>
                      <a:pPr algn="ctr" rtl="0" fontAlgn="ctr"/>
                      <a:r>
                        <a:rPr lang="en-US" sz="1000" b="0" i="0" u="none" strike="noStrike" dirty="0">
                          <a:ln>
                            <a:noFill/>
                          </a:ln>
                          <a:solidFill>
                            <a:schemeClr val="bg1"/>
                          </a:solidFill>
                          <a:effectLst/>
                          <a:latin typeface="Arial" panose="020B0604020202020204" pitchFamily="34" charset="0"/>
                          <a:cs typeface="Arial" panose="020B0604020202020204" pitchFamily="34" charset="0"/>
                        </a:rPr>
                        <a:t>16098</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B0CEFA"/>
                    </a:solidFill>
                  </a:tcPr>
                </a:tc>
                <a:tc>
                  <a:txBody>
                    <a:bodyPr/>
                    <a:lstStyle/>
                    <a:p>
                      <a:pPr algn="ctr" rtl="0" fontAlgn="ctr"/>
                      <a:r>
                        <a:rPr lang="en-US" sz="1000" b="1" i="0" u="none" strike="noStrike" dirty="0">
                          <a:ln>
                            <a:noFill/>
                          </a:ln>
                          <a:solidFill>
                            <a:schemeClr val="bg1"/>
                          </a:solidFill>
                          <a:effectLst/>
                          <a:latin typeface="Arial" panose="020B0604020202020204" pitchFamily="34" charset="0"/>
                          <a:cs typeface="Arial" panose="020B0604020202020204" pitchFamily="34" charset="0"/>
                        </a:rPr>
                        <a:t>13185</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B0CEFA"/>
                    </a:solidFill>
                  </a:tcPr>
                </a:tc>
                <a:extLst>
                  <a:ext uri="{0D108BD9-81ED-4DB2-BD59-A6C34878D82A}">
                    <a16:rowId xmlns:a16="http://schemas.microsoft.com/office/drawing/2014/main" val="10005"/>
                  </a:ext>
                </a:extLst>
              </a:tr>
              <a:tr h="234950">
                <a:tc>
                  <a:txBody>
                    <a:bodyPr/>
                    <a:lstStyle/>
                    <a:p>
                      <a:pPr algn="l" rtl="0" fontAlgn="ctr"/>
                      <a:r>
                        <a:rPr lang="en-US" sz="1000" b="0" i="0" u="none" strike="noStrike" dirty="0">
                          <a:ln>
                            <a:noFill/>
                          </a:ln>
                          <a:solidFill>
                            <a:srgbClr val="000000"/>
                          </a:solidFill>
                          <a:effectLst/>
                          <a:latin typeface="Arial" panose="020B0604020202020204" pitchFamily="34" charset="0"/>
                          <a:cs typeface="Arial" panose="020B0604020202020204" pitchFamily="34" charset="0"/>
                        </a:rPr>
                        <a:t>LC RMA Qty</a:t>
                      </a:r>
                    </a:p>
                  </a:txBody>
                  <a:tcPr marL="857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BE9FD"/>
                    </a:solidFill>
                  </a:tcPr>
                </a:tc>
                <a:tc>
                  <a:txBody>
                    <a:bodyPr/>
                    <a:lstStyle/>
                    <a:p>
                      <a:pPr algn="ctr" rtl="0" fontAlgn="ctr"/>
                      <a:r>
                        <a:rPr lang="en-SG" sz="1100" b="0" i="0" u="none" strike="noStrike" kern="1200" dirty="0">
                          <a:ln>
                            <a:noFill/>
                          </a:ln>
                          <a:solidFill>
                            <a:schemeClr val="bg1"/>
                          </a:solidFill>
                          <a:effectLst/>
                          <a:latin typeface="Arial" panose="020B0604020202020204" pitchFamily="34" charset="0"/>
                          <a:ea typeface="+mn-ea"/>
                          <a:cs typeface="Arial" panose="020B0604020202020204" pitchFamily="34" charset="0"/>
                        </a:rPr>
                        <a:t>154</a:t>
                      </a:r>
                      <a:endParaRPr lang="en-US" sz="11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BE9FD"/>
                    </a:solidFill>
                  </a:tcPr>
                </a:tc>
                <a:tc>
                  <a:txBody>
                    <a:bodyPr/>
                    <a:lstStyle/>
                    <a:p>
                      <a:pPr algn="ctr" rtl="0" fontAlgn="ctr"/>
                      <a:r>
                        <a:rPr lang="en-SG" sz="1100" b="0" i="0" u="none" strike="noStrike" kern="1200" dirty="0">
                          <a:ln>
                            <a:noFill/>
                          </a:ln>
                          <a:solidFill>
                            <a:schemeClr val="bg1"/>
                          </a:solidFill>
                          <a:effectLst/>
                          <a:latin typeface="Arial" panose="020B0604020202020204" pitchFamily="34" charset="0"/>
                          <a:ea typeface="+mn-ea"/>
                          <a:cs typeface="Arial" panose="020B0604020202020204" pitchFamily="34" charset="0"/>
                        </a:rPr>
                        <a:t>63 </a:t>
                      </a:r>
                      <a:endParaRPr lang="en-US" sz="11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BE9FD"/>
                    </a:solidFill>
                  </a:tcPr>
                </a:tc>
                <a:tc>
                  <a:txBody>
                    <a:bodyPr/>
                    <a:lstStyle/>
                    <a:p>
                      <a:pPr algn="ctr" rtl="0" fontAlgn="ctr"/>
                      <a:r>
                        <a:rPr lang="en-US" sz="1100" b="0" i="0" u="none" strike="noStrike" dirty="0">
                          <a:ln>
                            <a:noFill/>
                          </a:ln>
                          <a:solidFill>
                            <a:schemeClr val="bg1"/>
                          </a:solidFill>
                          <a:effectLst/>
                          <a:latin typeface="Arial" panose="020B0604020202020204" pitchFamily="34" charset="0"/>
                          <a:cs typeface="Arial" panose="020B0604020202020204" pitchFamily="34" charset="0"/>
                        </a:rPr>
                        <a:t>33</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BE9FD"/>
                    </a:solidFill>
                  </a:tcPr>
                </a:tc>
                <a:tc>
                  <a:txBody>
                    <a:bodyPr/>
                    <a:lstStyle/>
                    <a:p>
                      <a:pPr algn="ctr" rtl="0" fontAlgn="ctr"/>
                      <a:r>
                        <a:rPr lang="en-US" sz="1100" b="0" i="0" u="none" strike="noStrike" dirty="0">
                          <a:ln>
                            <a:noFill/>
                          </a:ln>
                          <a:solidFill>
                            <a:schemeClr val="bg1"/>
                          </a:solidFill>
                          <a:effectLst/>
                          <a:latin typeface="Arial" panose="020B0604020202020204" pitchFamily="34" charset="0"/>
                          <a:cs typeface="Arial" panose="020B0604020202020204" pitchFamily="34" charset="0"/>
                        </a:rPr>
                        <a:t>27</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BE9FD"/>
                    </a:solidFill>
                  </a:tcPr>
                </a:tc>
                <a:tc>
                  <a:txBody>
                    <a:bodyPr/>
                    <a:lstStyle/>
                    <a:p>
                      <a:pPr algn="ctr" rtl="0" fontAlgn="ctr"/>
                      <a:r>
                        <a:rPr lang="en-US" sz="1100" b="1" i="0" u="none" strike="noStrike" dirty="0">
                          <a:ln>
                            <a:noFill/>
                          </a:ln>
                          <a:solidFill>
                            <a:schemeClr val="bg1"/>
                          </a:solidFill>
                          <a:effectLst/>
                          <a:latin typeface="Arial" panose="020B0604020202020204" pitchFamily="34" charset="0"/>
                          <a:cs typeface="Arial" panose="020B0604020202020204" pitchFamily="34" charset="0"/>
                        </a:rPr>
                        <a:t>27</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BE9FD"/>
                    </a:solidFill>
                  </a:tcPr>
                </a:tc>
                <a:extLst>
                  <a:ext uri="{0D108BD9-81ED-4DB2-BD59-A6C34878D82A}">
                    <a16:rowId xmlns:a16="http://schemas.microsoft.com/office/drawing/2014/main" val="10006"/>
                  </a:ext>
                </a:extLst>
              </a:tr>
              <a:tr h="234950">
                <a:tc>
                  <a:txBody>
                    <a:bodyPr/>
                    <a:lstStyle/>
                    <a:p>
                      <a:pPr algn="l" rtl="0" fontAlgn="ctr"/>
                      <a:r>
                        <a:rPr lang="en-US" sz="1000" b="0" i="0" u="none" strike="noStrike" dirty="0">
                          <a:ln>
                            <a:noFill/>
                          </a:ln>
                          <a:solidFill>
                            <a:srgbClr val="000000"/>
                          </a:solidFill>
                          <a:effectLst/>
                          <a:latin typeface="Arial" panose="020B0604020202020204" pitchFamily="34" charset="0"/>
                          <a:cs typeface="Arial" panose="020B0604020202020204" pitchFamily="34" charset="0"/>
                        </a:rPr>
                        <a:t>LC PCBA Quality</a:t>
                      </a:r>
                    </a:p>
                  </a:txBody>
                  <a:tcPr marL="857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BE9FD"/>
                    </a:solidFill>
                  </a:tcPr>
                </a:tc>
                <a:tc>
                  <a:txBody>
                    <a:bodyPr/>
                    <a:lstStyle/>
                    <a:p>
                      <a:pPr algn="ctr" rtl="0" fontAlgn="ctr"/>
                      <a:r>
                        <a:rPr lang="en-SG" sz="1000" b="0" i="0" u="none" strike="noStrike" kern="1200" dirty="0">
                          <a:ln>
                            <a:noFill/>
                          </a:ln>
                          <a:solidFill>
                            <a:schemeClr val="bg1"/>
                          </a:solidFill>
                          <a:effectLst/>
                          <a:latin typeface="Arial" panose="020B0604020202020204" pitchFamily="34" charset="0"/>
                          <a:ea typeface="+mn-ea"/>
                          <a:cs typeface="Arial" panose="020B0604020202020204" pitchFamily="34" charset="0"/>
                        </a:rPr>
                        <a:t>99.02%</a:t>
                      </a:r>
                      <a:endParaRPr lang="en-US" sz="10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BE9FD"/>
                    </a:solidFill>
                  </a:tcPr>
                </a:tc>
                <a:tc>
                  <a:txBody>
                    <a:bodyPr/>
                    <a:lstStyle/>
                    <a:p>
                      <a:pPr algn="ctr" rtl="0" fontAlgn="ctr"/>
                      <a:r>
                        <a:rPr lang="en-SG" sz="1000" b="0" i="0" u="none" strike="noStrike" kern="1200" dirty="0">
                          <a:ln>
                            <a:noFill/>
                          </a:ln>
                          <a:solidFill>
                            <a:schemeClr val="bg1"/>
                          </a:solidFill>
                          <a:effectLst/>
                          <a:latin typeface="Arial" panose="020B0604020202020204" pitchFamily="34" charset="0"/>
                          <a:ea typeface="+mn-ea"/>
                          <a:cs typeface="Arial" panose="020B0604020202020204" pitchFamily="34" charset="0"/>
                        </a:rPr>
                        <a:t>99.64%</a:t>
                      </a:r>
                      <a:endParaRPr lang="en-US" sz="10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BE9FD"/>
                    </a:solidFill>
                  </a:tcPr>
                </a:tc>
                <a:tc>
                  <a:txBody>
                    <a:bodyPr/>
                    <a:lstStyle/>
                    <a:p>
                      <a:pPr algn="ctr" rtl="0" fontAlgn="ctr"/>
                      <a:r>
                        <a:rPr lang="en-US" sz="1000" b="0" i="0" u="none" strike="noStrike" dirty="0">
                          <a:ln>
                            <a:noFill/>
                          </a:ln>
                          <a:solidFill>
                            <a:schemeClr val="bg1"/>
                          </a:solidFill>
                          <a:effectLst/>
                          <a:latin typeface="Arial" panose="020B0604020202020204" pitchFamily="34" charset="0"/>
                          <a:cs typeface="Arial" panose="020B0604020202020204" pitchFamily="34" charset="0"/>
                        </a:rPr>
                        <a:t>99.82%</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BE9FD"/>
                    </a:solidFill>
                  </a:tcPr>
                </a:tc>
                <a:tc>
                  <a:txBody>
                    <a:bodyPr/>
                    <a:lstStyle/>
                    <a:p>
                      <a:pPr algn="ctr" rtl="0" fontAlgn="ctr"/>
                      <a:r>
                        <a:rPr lang="en-US" sz="1000" b="0" i="0" u="none" strike="noStrike" dirty="0">
                          <a:ln>
                            <a:noFill/>
                          </a:ln>
                          <a:solidFill>
                            <a:schemeClr val="bg1"/>
                          </a:solidFill>
                          <a:effectLst/>
                          <a:latin typeface="Arial" panose="020B0604020202020204" pitchFamily="34" charset="0"/>
                          <a:cs typeface="Arial" panose="020B0604020202020204" pitchFamily="34" charset="0"/>
                        </a:rPr>
                        <a:t>99.83%</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BE9FD"/>
                    </a:solidFill>
                  </a:tcPr>
                </a:tc>
                <a:tc>
                  <a:txBody>
                    <a:bodyPr/>
                    <a:lstStyle/>
                    <a:p>
                      <a:pPr algn="ctr" rtl="0" fontAlgn="ctr"/>
                      <a:r>
                        <a:rPr lang="en-US" sz="1000" b="1" i="0" u="none" strike="noStrike" dirty="0">
                          <a:ln>
                            <a:noFill/>
                          </a:ln>
                          <a:solidFill>
                            <a:schemeClr val="bg1"/>
                          </a:solidFill>
                          <a:effectLst/>
                          <a:latin typeface="Arial" panose="020B0604020202020204" pitchFamily="34" charset="0"/>
                          <a:cs typeface="Arial" panose="020B0604020202020204" pitchFamily="34" charset="0"/>
                        </a:rPr>
                        <a:t>99.80%</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DBE9FD"/>
                    </a:solidFill>
                  </a:tcPr>
                </a:tc>
                <a:extLst>
                  <a:ext uri="{0D108BD9-81ED-4DB2-BD59-A6C34878D82A}">
                    <a16:rowId xmlns:a16="http://schemas.microsoft.com/office/drawing/2014/main" val="10007"/>
                  </a:ext>
                </a:extLst>
              </a:tr>
              <a:tr h="0">
                <a:tc gridSpan="5">
                  <a:txBody>
                    <a:bodyPr/>
                    <a:lstStyle/>
                    <a:p>
                      <a:pPr algn="l" fontAlgn="ctr"/>
                      <a:r>
                        <a:rPr lang="en-US" sz="1100" b="0" i="0" u="none" strike="noStrike" dirty="0">
                          <a:ln>
                            <a:noFill/>
                          </a:ln>
                          <a:solidFill>
                            <a:schemeClr val="bg1"/>
                          </a:solidFill>
                          <a:effectLst/>
                          <a:latin typeface="Arial" panose="020B0604020202020204" pitchFamily="34" charset="0"/>
                          <a:cs typeface="Arial" panose="020B0604020202020204" pitchFamily="34" charset="0"/>
                        </a:rPr>
                        <a:t> </a:t>
                      </a:r>
                    </a:p>
                  </a:txBody>
                  <a:tcPr marL="857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tcPr>
                </a:tc>
                <a:tc hMerge="1">
                  <a:txBody>
                    <a:bodyPr/>
                    <a:lstStyle/>
                    <a:p>
                      <a:endParaRPr lang="en-SG"/>
                    </a:p>
                  </a:txBody>
                  <a:tcPr/>
                </a:tc>
                <a:tc hMerge="1">
                  <a:txBody>
                    <a:bodyPr/>
                    <a:lstStyle/>
                    <a:p>
                      <a:endParaRPr lang="en-SG"/>
                    </a:p>
                  </a:txBody>
                  <a:tcPr>
                    <a:lnL w="12700" cap="flat" cmpd="sng" algn="ctr">
                      <a:solidFill>
                        <a:schemeClr val="tx1"/>
                      </a:solidFill>
                      <a:prstDash val="solid"/>
                      <a:round/>
                      <a:headEnd type="none" w="med" len="med"/>
                      <a:tailEnd type="none" w="med" len="med"/>
                    </a:lnL>
                    <a:lnT w="12700" cap="flat" cmpd="sng" algn="ctr">
                      <a:solidFill>
                        <a:schemeClr val="tx1">
                          <a:lumMod val="65000"/>
                        </a:schemeClr>
                      </a:solidFill>
                      <a:prstDash val="solid"/>
                      <a:round/>
                      <a:headEnd type="none" w="med" len="med"/>
                      <a:tailEnd type="none" w="med" len="med"/>
                    </a:lnT>
                  </a:tcPr>
                </a:tc>
                <a:tc hMerge="1">
                  <a:txBody>
                    <a:bodyPr/>
                    <a:lstStyle/>
                    <a:p>
                      <a:endParaRPr lang="en-SG"/>
                    </a:p>
                  </a:txBody>
                  <a:tcPr>
                    <a:lnL w="12700" cap="flat" cmpd="sng" algn="ctr">
                      <a:solidFill>
                        <a:schemeClr val="tx1"/>
                      </a:solidFill>
                      <a:prstDash val="solid"/>
                      <a:round/>
                      <a:headEnd type="none" w="med" len="med"/>
                      <a:tailEnd type="none" w="med" len="med"/>
                    </a:lnL>
                    <a:lnT w="12700" cap="flat" cmpd="sng" algn="ctr">
                      <a:solidFill>
                        <a:schemeClr val="tx1">
                          <a:lumMod val="65000"/>
                        </a:schemeClr>
                      </a:solidFill>
                      <a:prstDash val="solid"/>
                      <a:round/>
                      <a:headEnd type="none" w="med" len="med"/>
                      <a:tailEnd type="none" w="med" len="med"/>
                    </a:lnT>
                  </a:tcPr>
                </a:tc>
                <a:tc hMerge="1">
                  <a:txBody>
                    <a:bodyPr/>
                    <a:lstStyle/>
                    <a:p>
                      <a:pPr algn="l" fontAlgn="ctr"/>
                      <a:endParaRPr lang="en-US" sz="1100" b="0" i="0" u="none" strike="noStrike" dirty="0">
                        <a:solidFill>
                          <a:srgbClr val="FF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tcPr>
                </a:tc>
                <a:tc>
                  <a:txBody>
                    <a:bodyPr/>
                    <a:lstStyle/>
                    <a:p>
                      <a:pPr algn="l" fontAlgn="ctr"/>
                      <a:endParaRPr lang="en-US" sz="1100" b="1" i="0" u="none" strike="noStrike" dirty="0">
                        <a:ln>
                          <a:noFill/>
                        </a:ln>
                        <a:solidFill>
                          <a:schemeClr val="bg1"/>
                        </a:solidFill>
                        <a:effectLst/>
                        <a:latin typeface="Arial" panose="020B0604020202020204" pitchFamily="34" charset="0"/>
                        <a:cs typeface="Arial" panose="020B0604020202020204" pitchFamily="34" charset="0"/>
                      </a:endParaRPr>
                    </a:p>
                  </a:txBody>
                  <a:tcPr marL="857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tcPr>
                </a:tc>
                <a:extLst>
                  <a:ext uri="{0D108BD9-81ED-4DB2-BD59-A6C34878D82A}">
                    <a16:rowId xmlns:a16="http://schemas.microsoft.com/office/drawing/2014/main" val="10008"/>
                  </a:ext>
                </a:extLst>
              </a:tr>
              <a:tr h="234950">
                <a:tc>
                  <a:txBody>
                    <a:bodyPr/>
                    <a:lstStyle/>
                    <a:p>
                      <a:pPr algn="l" rtl="0" fontAlgn="ctr"/>
                      <a:r>
                        <a:rPr lang="en-US" sz="1000" b="0" i="0" u="none" strike="noStrike" dirty="0">
                          <a:ln>
                            <a:noFill/>
                          </a:ln>
                          <a:solidFill>
                            <a:srgbClr val="000000"/>
                          </a:solidFill>
                          <a:effectLst/>
                          <a:latin typeface="Arial" panose="020B0604020202020204" pitchFamily="34" charset="0"/>
                          <a:cs typeface="Arial" panose="020B0604020202020204" pitchFamily="34" charset="0"/>
                        </a:rPr>
                        <a:t>MS  Shipped Qty</a:t>
                      </a:r>
                    </a:p>
                  </a:txBody>
                  <a:tcPr marL="857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5E2A9"/>
                    </a:solidFill>
                  </a:tcPr>
                </a:tc>
                <a:tc>
                  <a:txBody>
                    <a:bodyPr/>
                    <a:lstStyle/>
                    <a:p>
                      <a:pPr algn="ctr" rtl="0" fontAlgn="ctr"/>
                      <a:r>
                        <a:rPr lang="en-SG" sz="1000" b="0" i="0" u="none" strike="noStrike" dirty="0">
                          <a:ln>
                            <a:noFill/>
                          </a:ln>
                          <a:solidFill>
                            <a:schemeClr val="bg1"/>
                          </a:solidFill>
                          <a:effectLst/>
                          <a:latin typeface="Arial" panose="020B0604020202020204" pitchFamily="34" charset="0"/>
                          <a:cs typeface="Arial" panose="020B0604020202020204" pitchFamily="34" charset="0"/>
                        </a:rPr>
                        <a:t>1794</a:t>
                      </a:r>
                      <a:endParaRPr lang="en-US" sz="10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5E2A9"/>
                    </a:solidFill>
                  </a:tcPr>
                </a:tc>
                <a:tc>
                  <a:txBody>
                    <a:bodyPr/>
                    <a:lstStyle/>
                    <a:p>
                      <a:pPr algn="ctr" rtl="0" fontAlgn="ctr"/>
                      <a:r>
                        <a:rPr lang="en-SG" sz="1000" b="0" i="0" u="none" strike="noStrike" dirty="0">
                          <a:ln>
                            <a:noFill/>
                          </a:ln>
                          <a:solidFill>
                            <a:schemeClr val="bg1"/>
                          </a:solidFill>
                          <a:effectLst/>
                          <a:latin typeface="Arial" panose="020B0604020202020204" pitchFamily="34" charset="0"/>
                          <a:cs typeface="Arial" panose="020B0604020202020204" pitchFamily="34" charset="0"/>
                        </a:rPr>
                        <a:t>2574</a:t>
                      </a:r>
                      <a:endParaRPr lang="en-US" sz="10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5E2A9"/>
                    </a:solidFill>
                  </a:tcPr>
                </a:tc>
                <a:tc>
                  <a:txBody>
                    <a:bodyPr/>
                    <a:lstStyle/>
                    <a:p>
                      <a:pPr algn="ctr" rtl="0" fontAlgn="ctr"/>
                      <a:r>
                        <a:rPr lang="en-US" sz="1000" b="0" i="0" u="none" strike="noStrike" dirty="0">
                          <a:ln>
                            <a:noFill/>
                          </a:ln>
                          <a:solidFill>
                            <a:schemeClr val="bg1"/>
                          </a:solidFill>
                          <a:effectLst/>
                          <a:latin typeface="Arial" panose="020B0604020202020204" pitchFamily="34" charset="0"/>
                          <a:cs typeface="Arial" panose="020B0604020202020204" pitchFamily="34" charset="0"/>
                        </a:rPr>
                        <a:t>3881</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5E2A9"/>
                    </a:solidFill>
                  </a:tcPr>
                </a:tc>
                <a:tc>
                  <a:txBody>
                    <a:bodyPr/>
                    <a:lstStyle/>
                    <a:p>
                      <a:pPr algn="ctr" rtl="0" fontAlgn="ctr"/>
                      <a:r>
                        <a:rPr lang="en-US" sz="1000" b="0" i="0" u="none" strike="noStrike" dirty="0">
                          <a:ln>
                            <a:noFill/>
                          </a:ln>
                          <a:solidFill>
                            <a:schemeClr val="bg1"/>
                          </a:solidFill>
                          <a:effectLst/>
                          <a:latin typeface="Arial" panose="020B0604020202020204" pitchFamily="34" charset="0"/>
                          <a:cs typeface="Arial" panose="020B0604020202020204" pitchFamily="34" charset="0"/>
                        </a:rPr>
                        <a:t>1858</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5E2A9"/>
                    </a:solidFill>
                  </a:tcPr>
                </a:tc>
                <a:tc>
                  <a:txBody>
                    <a:bodyPr/>
                    <a:lstStyle/>
                    <a:p>
                      <a:pPr algn="ctr" rtl="0" fontAlgn="ctr"/>
                      <a:r>
                        <a:rPr lang="en-US" sz="1000" b="1" i="0" u="none" strike="noStrike" dirty="0">
                          <a:ln>
                            <a:noFill/>
                          </a:ln>
                          <a:solidFill>
                            <a:schemeClr val="bg1"/>
                          </a:solidFill>
                          <a:effectLst/>
                          <a:latin typeface="Arial" panose="020B0604020202020204" pitchFamily="34" charset="0"/>
                          <a:cs typeface="Arial" panose="020B0604020202020204" pitchFamily="34" charset="0"/>
                        </a:rPr>
                        <a:t>1591</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5E2A9"/>
                    </a:solidFill>
                  </a:tcPr>
                </a:tc>
                <a:extLst>
                  <a:ext uri="{0D108BD9-81ED-4DB2-BD59-A6C34878D82A}">
                    <a16:rowId xmlns:a16="http://schemas.microsoft.com/office/drawing/2014/main" val="10009"/>
                  </a:ext>
                </a:extLst>
              </a:tr>
              <a:tr h="234950">
                <a:tc>
                  <a:txBody>
                    <a:bodyPr/>
                    <a:lstStyle/>
                    <a:p>
                      <a:pPr algn="l" rtl="0" fontAlgn="ctr"/>
                      <a:r>
                        <a:rPr lang="en-US" sz="1000" b="0" i="0" u="none" strike="noStrike" dirty="0">
                          <a:ln>
                            <a:noFill/>
                          </a:ln>
                          <a:solidFill>
                            <a:srgbClr val="000000"/>
                          </a:solidFill>
                          <a:effectLst/>
                          <a:latin typeface="Arial" panose="020B0604020202020204" pitchFamily="34" charset="0"/>
                          <a:cs typeface="Arial" panose="020B0604020202020204" pitchFamily="34" charset="0"/>
                        </a:rPr>
                        <a:t>MS RMA Qty</a:t>
                      </a:r>
                    </a:p>
                  </a:txBody>
                  <a:tcPr marL="857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AF1D4"/>
                    </a:solidFill>
                  </a:tcPr>
                </a:tc>
                <a:tc>
                  <a:txBody>
                    <a:bodyPr/>
                    <a:lstStyle/>
                    <a:p>
                      <a:pPr algn="ctr" rtl="0" fontAlgn="ctr"/>
                      <a:r>
                        <a:rPr lang="en-SG" sz="1100" b="0" i="0" u="none" strike="noStrike" kern="1200" dirty="0">
                          <a:ln>
                            <a:noFill/>
                          </a:ln>
                          <a:solidFill>
                            <a:schemeClr val="bg1"/>
                          </a:solidFill>
                          <a:effectLst/>
                          <a:latin typeface="Arial" panose="020B0604020202020204" pitchFamily="34" charset="0"/>
                          <a:ea typeface="+mn-ea"/>
                          <a:cs typeface="Arial" panose="020B0604020202020204" pitchFamily="34" charset="0"/>
                        </a:rPr>
                        <a:t>36</a:t>
                      </a:r>
                      <a:endParaRPr lang="en-US" sz="11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AF1D4"/>
                    </a:solidFill>
                  </a:tcPr>
                </a:tc>
                <a:tc>
                  <a:txBody>
                    <a:bodyPr/>
                    <a:lstStyle/>
                    <a:p>
                      <a:pPr algn="ctr" rtl="0" fontAlgn="ctr"/>
                      <a:r>
                        <a:rPr lang="en-SG" sz="1100" b="0" i="0" u="none" strike="noStrike" kern="1200" dirty="0">
                          <a:ln>
                            <a:noFill/>
                          </a:ln>
                          <a:solidFill>
                            <a:schemeClr val="bg1"/>
                          </a:solidFill>
                          <a:effectLst/>
                          <a:latin typeface="Arial" panose="020B0604020202020204" pitchFamily="34" charset="0"/>
                          <a:ea typeface="+mn-ea"/>
                          <a:cs typeface="Arial" panose="020B0604020202020204" pitchFamily="34" charset="0"/>
                        </a:rPr>
                        <a:t>42 </a:t>
                      </a:r>
                      <a:endParaRPr lang="en-US" sz="11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AF1D4"/>
                    </a:solidFill>
                  </a:tcPr>
                </a:tc>
                <a:tc>
                  <a:txBody>
                    <a:bodyPr/>
                    <a:lstStyle/>
                    <a:p>
                      <a:pPr algn="ctr" rtl="0" fontAlgn="ctr"/>
                      <a:r>
                        <a:rPr lang="en-US" sz="1100" b="0" i="0" u="none" strike="noStrike" dirty="0">
                          <a:ln>
                            <a:noFill/>
                          </a:ln>
                          <a:solidFill>
                            <a:schemeClr val="bg1"/>
                          </a:solidFill>
                          <a:effectLst/>
                          <a:latin typeface="Arial" panose="020B0604020202020204" pitchFamily="34" charset="0"/>
                          <a:cs typeface="Arial" panose="020B0604020202020204" pitchFamily="34" charset="0"/>
                        </a:rPr>
                        <a:t>52</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AF1D4"/>
                    </a:solidFill>
                  </a:tcPr>
                </a:tc>
                <a:tc>
                  <a:txBody>
                    <a:bodyPr/>
                    <a:lstStyle/>
                    <a:p>
                      <a:pPr algn="ctr" rtl="0" fontAlgn="ctr"/>
                      <a:r>
                        <a:rPr lang="en-US" sz="1100" b="0" i="0" u="none" strike="noStrike" dirty="0">
                          <a:ln>
                            <a:noFill/>
                          </a:ln>
                          <a:solidFill>
                            <a:schemeClr val="bg1"/>
                          </a:solidFill>
                          <a:effectLst/>
                          <a:latin typeface="Arial" panose="020B0604020202020204" pitchFamily="34" charset="0"/>
                          <a:cs typeface="Arial" panose="020B0604020202020204" pitchFamily="34" charset="0"/>
                        </a:rPr>
                        <a:t>21</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AF1D4"/>
                    </a:solidFill>
                  </a:tcPr>
                </a:tc>
                <a:tc>
                  <a:txBody>
                    <a:bodyPr/>
                    <a:lstStyle/>
                    <a:p>
                      <a:pPr algn="ctr" rtl="0" fontAlgn="ctr"/>
                      <a:r>
                        <a:rPr lang="en-US" sz="1100" b="1" i="0" u="none" strike="noStrike" dirty="0">
                          <a:ln>
                            <a:noFill/>
                          </a:ln>
                          <a:solidFill>
                            <a:schemeClr val="bg1"/>
                          </a:solidFill>
                          <a:effectLst/>
                          <a:latin typeface="Arial" panose="020B0604020202020204" pitchFamily="34" charset="0"/>
                          <a:cs typeface="Arial" panose="020B0604020202020204" pitchFamily="34" charset="0"/>
                        </a:rPr>
                        <a:t>27</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AF1D4"/>
                    </a:solidFill>
                  </a:tcPr>
                </a:tc>
                <a:extLst>
                  <a:ext uri="{0D108BD9-81ED-4DB2-BD59-A6C34878D82A}">
                    <a16:rowId xmlns:a16="http://schemas.microsoft.com/office/drawing/2014/main" val="10010"/>
                  </a:ext>
                </a:extLst>
              </a:tr>
              <a:tr h="234950">
                <a:tc>
                  <a:txBody>
                    <a:bodyPr/>
                    <a:lstStyle/>
                    <a:p>
                      <a:pPr algn="l" rtl="0" fontAlgn="ctr"/>
                      <a:r>
                        <a:rPr lang="en-US" sz="1000" b="0" i="0" u="none" strike="noStrike" dirty="0">
                          <a:ln>
                            <a:noFill/>
                          </a:ln>
                          <a:solidFill>
                            <a:srgbClr val="000000"/>
                          </a:solidFill>
                          <a:effectLst/>
                          <a:latin typeface="Arial" panose="020B0604020202020204" pitchFamily="34" charset="0"/>
                          <a:cs typeface="Arial" panose="020B0604020202020204" pitchFamily="34" charset="0"/>
                        </a:rPr>
                        <a:t>MS PCBA Quality</a:t>
                      </a:r>
                    </a:p>
                  </a:txBody>
                  <a:tcPr marL="857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AF1D4"/>
                    </a:solidFill>
                  </a:tcPr>
                </a:tc>
                <a:tc>
                  <a:txBody>
                    <a:bodyPr/>
                    <a:lstStyle/>
                    <a:p>
                      <a:pPr algn="ctr" rtl="0" fontAlgn="ctr"/>
                      <a:r>
                        <a:rPr lang="en-SG" sz="1000" b="0" i="0" u="none" strike="noStrike" kern="1200" dirty="0">
                          <a:ln>
                            <a:noFill/>
                          </a:ln>
                          <a:solidFill>
                            <a:schemeClr val="bg1"/>
                          </a:solidFill>
                          <a:effectLst/>
                          <a:latin typeface="Arial" panose="020B0604020202020204" pitchFamily="34" charset="0"/>
                          <a:ea typeface="+mn-ea"/>
                          <a:cs typeface="Arial" panose="020B0604020202020204" pitchFamily="34" charset="0"/>
                        </a:rPr>
                        <a:t>97.99%</a:t>
                      </a:r>
                      <a:endParaRPr lang="en-US" sz="10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AF1D4"/>
                    </a:solidFill>
                  </a:tcPr>
                </a:tc>
                <a:tc>
                  <a:txBody>
                    <a:bodyPr/>
                    <a:lstStyle/>
                    <a:p>
                      <a:pPr algn="ctr" rtl="0" fontAlgn="ctr"/>
                      <a:r>
                        <a:rPr lang="en-SG" sz="1000" b="0" i="0" u="none" strike="noStrike" kern="1200" dirty="0">
                          <a:ln>
                            <a:noFill/>
                          </a:ln>
                          <a:solidFill>
                            <a:schemeClr val="bg1"/>
                          </a:solidFill>
                          <a:effectLst/>
                          <a:latin typeface="Arial" panose="020B0604020202020204" pitchFamily="34" charset="0"/>
                          <a:ea typeface="+mn-ea"/>
                          <a:cs typeface="Arial" panose="020B0604020202020204" pitchFamily="34" charset="0"/>
                        </a:rPr>
                        <a:t>98.37%</a:t>
                      </a:r>
                      <a:endParaRPr lang="en-US" sz="1000" b="0" i="0" u="none" strike="noStrike" dirty="0">
                        <a:ln>
                          <a:noFill/>
                        </a:ln>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AF1D4"/>
                    </a:solidFill>
                  </a:tcPr>
                </a:tc>
                <a:tc>
                  <a:txBody>
                    <a:bodyPr/>
                    <a:lstStyle/>
                    <a:p>
                      <a:pPr algn="ctr" rtl="0" fontAlgn="ctr"/>
                      <a:r>
                        <a:rPr lang="en-US" sz="1000" b="0" i="0" u="none" strike="noStrike" dirty="0">
                          <a:ln>
                            <a:noFill/>
                          </a:ln>
                          <a:solidFill>
                            <a:schemeClr val="bg1"/>
                          </a:solidFill>
                          <a:effectLst/>
                          <a:latin typeface="Arial" panose="020B0604020202020204" pitchFamily="34" charset="0"/>
                          <a:cs typeface="Arial" panose="020B0604020202020204" pitchFamily="34" charset="0"/>
                        </a:rPr>
                        <a:t>98.65%</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AF1D4"/>
                    </a:solidFill>
                  </a:tcPr>
                </a:tc>
                <a:tc>
                  <a:txBody>
                    <a:bodyPr/>
                    <a:lstStyle/>
                    <a:p>
                      <a:pPr algn="ctr" rtl="0" fontAlgn="ctr"/>
                      <a:r>
                        <a:rPr lang="en-US" sz="1000" b="0" i="0" u="none" strike="noStrike" dirty="0">
                          <a:ln>
                            <a:noFill/>
                          </a:ln>
                          <a:solidFill>
                            <a:schemeClr val="bg1"/>
                          </a:solidFill>
                          <a:effectLst/>
                          <a:latin typeface="Arial" panose="020B0604020202020204" pitchFamily="34" charset="0"/>
                          <a:cs typeface="Arial" panose="020B0604020202020204" pitchFamily="34" charset="0"/>
                        </a:rPr>
                        <a:t>98.87%</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AF1D4"/>
                    </a:solidFill>
                  </a:tcPr>
                </a:tc>
                <a:tc>
                  <a:txBody>
                    <a:bodyPr/>
                    <a:lstStyle/>
                    <a:p>
                      <a:pPr algn="ctr" rtl="0" fontAlgn="ctr"/>
                      <a:r>
                        <a:rPr lang="en-US" sz="1000" b="1" i="0" u="none" strike="noStrike" dirty="0">
                          <a:ln>
                            <a:noFill/>
                          </a:ln>
                          <a:solidFill>
                            <a:schemeClr val="bg1"/>
                          </a:solidFill>
                          <a:effectLst/>
                          <a:latin typeface="Arial" panose="020B0604020202020204" pitchFamily="34" charset="0"/>
                          <a:cs typeface="Arial" panose="020B0604020202020204" pitchFamily="34" charset="0"/>
                        </a:rPr>
                        <a:t>98.3%</a:t>
                      </a:r>
                    </a:p>
                  </a:txBody>
                  <a:tcPr marL="7620" marR="7620" marT="7620" marB="0" anchor="ctr">
                    <a:lnL w="12700" cap="flat" cmpd="sng" algn="ctr">
                      <a:solidFill>
                        <a:schemeClr val="tx1">
                          <a:lumMod val="65000"/>
                        </a:schemeClr>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FAF1D4"/>
                    </a:solidFill>
                  </a:tcPr>
                </a:tc>
                <a:extLst>
                  <a:ext uri="{0D108BD9-81ED-4DB2-BD59-A6C34878D82A}">
                    <a16:rowId xmlns:a16="http://schemas.microsoft.com/office/drawing/2014/main" val="10011"/>
                  </a:ext>
                </a:extLst>
              </a:tr>
            </a:tbl>
          </a:graphicData>
        </a:graphic>
      </p:graphicFrame>
      <p:graphicFrame>
        <p:nvGraphicFramePr>
          <p:cNvPr id="20" name="Table 19"/>
          <p:cNvGraphicFramePr>
            <a:graphicFrameLocks noGrp="1"/>
          </p:cNvGraphicFramePr>
          <p:nvPr/>
        </p:nvGraphicFramePr>
        <p:xfrm>
          <a:off x="4451910" y="3345246"/>
          <a:ext cx="4584400" cy="2202602"/>
        </p:xfrm>
        <a:graphic>
          <a:graphicData uri="http://schemas.openxmlformats.org/drawingml/2006/table">
            <a:tbl>
              <a:tblPr firstRow="1" bandRow="1"/>
              <a:tblGrid>
                <a:gridCol w="1415490">
                  <a:extLst>
                    <a:ext uri="{9D8B030D-6E8A-4147-A177-3AD203B41FA5}">
                      <a16:colId xmlns:a16="http://schemas.microsoft.com/office/drawing/2014/main" val="20000"/>
                    </a:ext>
                  </a:extLst>
                </a:gridCol>
                <a:gridCol w="316891">
                  <a:extLst>
                    <a:ext uri="{9D8B030D-6E8A-4147-A177-3AD203B41FA5}">
                      <a16:colId xmlns:a16="http://schemas.microsoft.com/office/drawing/2014/main" val="20001"/>
                    </a:ext>
                  </a:extLst>
                </a:gridCol>
                <a:gridCol w="316891">
                  <a:extLst>
                    <a:ext uri="{9D8B030D-6E8A-4147-A177-3AD203B41FA5}">
                      <a16:colId xmlns:a16="http://schemas.microsoft.com/office/drawing/2014/main" val="20002"/>
                    </a:ext>
                  </a:extLst>
                </a:gridCol>
                <a:gridCol w="316891">
                  <a:extLst>
                    <a:ext uri="{9D8B030D-6E8A-4147-A177-3AD203B41FA5}">
                      <a16:colId xmlns:a16="http://schemas.microsoft.com/office/drawing/2014/main" val="20003"/>
                    </a:ext>
                  </a:extLst>
                </a:gridCol>
                <a:gridCol w="316891">
                  <a:extLst>
                    <a:ext uri="{9D8B030D-6E8A-4147-A177-3AD203B41FA5}">
                      <a16:colId xmlns:a16="http://schemas.microsoft.com/office/drawing/2014/main" val="20004"/>
                    </a:ext>
                  </a:extLst>
                </a:gridCol>
                <a:gridCol w="316891">
                  <a:extLst>
                    <a:ext uri="{9D8B030D-6E8A-4147-A177-3AD203B41FA5}">
                      <a16:colId xmlns:a16="http://schemas.microsoft.com/office/drawing/2014/main" val="1706068604"/>
                    </a:ext>
                  </a:extLst>
                </a:gridCol>
                <a:gridCol w="316891">
                  <a:extLst>
                    <a:ext uri="{9D8B030D-6E8A-4147-A177-3AD203B41FA5}">
                      <a16:colId xmlns:a16="http://schemas.microsoft.com/office/drawing/2014/main" val="500592620"/>
                    </a:ext>
                  </a:extLst>
                </a:gridCol>
                <a:gridCol w="316891">
                  <a:extLst>
                    <a:ext uri="{9D8B030D-6E8A-4147-A177-3AD203B41FA5}">
                      <a16:colId xmlns:a16="http://schemas.microsoft.com/office/drawing/2014/main" val="634771339"/>
                    </a:ext>
                  </a:extLst>
                </a:gridCol>
                <a:gridCol w="316891">
                  <a:extLst>
                    <a:ext uri="{9D8B030D-6E8A-4147-A177-3AD203B41FA5}">
                      <a16:colId xmlns:a16="http://schemas.microsoft.com/office/drawing/2014/main" val="1294436036"/>
                    </a:ext>
                  </a:extLst>
                </a:gridCol>
                <a:gridCol w="316891">
                  <a:extLst>
                    <a:ext uri="{9D8B030D-6E8A-4147-A177-3AD203B41FA5}">
                      <a16:colId xmlns:a16="http://schemas.microsoft.com/office/drawing/2014/main" val="3983477080"/>
                    </a:ext>
                  </a:extLst>
                </a:gridCol>
                <a:gridCol w="316891">
                  <a:extLst>
                    <a:ext uri="{9D8B030D-6E8A-4147-A177-3AD203B41FA5}">
                      <a16:colId xmlns:a16="http://schemas.microsoft.com/office/drawing/2014/main" val="1321950631"/>
                    </a:ext>
                  </a:extLst>
                </a:gridCol>
              </a:tblGrid>
              <a:tr h="236071">
                <a:tc rowSpan="2">
                  <a:txBody>
                    <a:bodyPr/>
                    <a:lstStyle/>
                    <a:p>
                      <a:pPr algn="l" rtl="0" fontAlgn="ctr"/>
                      <a:r>
                        <a:rPr lang="en-US" sz="1100" b="1" i="0" u="none" strike="noStrike" dirty="0">
                          <a:solidFill>
                            <a:srgbClr val="FFFFFF"/>
                          </a:solidFill>
                          <a:effectLst/>
                          <a:latin typeface="Arial" panose="020B0604020202020204" pitchFamily="34" charset="0"/>
                          <a:cs typeface="Arial" panose="020B0604020202020204" pitchFamily="34" charset="0"/>
                        </a:rPr>
                        <a:t>All Waters PCBA  </a:t>
                      </a:r>
                    </a:p>
                  </a:txBody>
                  <a:tcPr marL="857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gridSpan="2">
                  <a:txBody>
                    <a:bodyPr/>
                    <a:lstStyle/>
                    <a:p>
                      <a:pPr algn="ctr" rtl="0" fontAlgn="ctr"/>
                      <a:r>
                        <a:rPr lang="en-US" sz="1050" b="1" i="0" u="none" strike="noStrike" dirty="0">
                          <a:solidFill>
                            <a:srgbClr val="FFFFFF"/>
                          </a:solidFill>
                          <a:effectLst/>
                          <a:latin typeface="Arial" panose="020B0604020202020204" pitchFamily="34" charset="0"/>
                          <a:cs typeface="Arial" panose="020B0604020202020204" pitchFamily="34" charset="0"/>
                        </a:rPr>
                        <a:t>Qtr 1-19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hMerge="1">
                  <a:txBody>
                    <a:bodyPr/>
                    <a:lstStyle/>
                    <a:p>
                      <a:endParaRPr lang="en-US"/>
                    </a:p>
                  </a:txBody>
                  <a:tcPr/>
                </a:tc>
                <a:tc gridSpan="2">
                  <a:txBody>
                    <a:bodyPr/>
                    <a:lstStyle/>
                    <a:p>
                      <a:pPr algn="ctr" rtl="0" fontAlgn="ctr"/>
                      <a:r>
                        <a:rPr lang="en-SG" sz="1050" b="1" i="0" u="none" strike="noStrike" dirty="0">
                          <a:solidFill>
                            <a:srgbClr val="FFFFFF"/>
                          </a:solidFill>
                          <a:effectLst/>
                          <a:latin typeface="Arial" panose="020B0604020202020204" pitchFamily="34" charset="0"/>
                          <a:cs typeface="Arial" panose="020B0604020202020204" pitchFamily="34" charset="0"/>
                        </a:rPr>
                        <a:t>Qtr 2-19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hMerge="1">
                  <a:txBody>
                    <a:bodyPr/>
                    <a:lstStyle/>
                    <a:p>
                      <a:endParaRPr lang="en-SG"/>
                    </a:p>
                  </a:txBody>
                  <a:tcPr/>
                </a:tc>
                <a:tc gridSpan="2">
                  <a:txBody>
                    <a:bodyPr/>
                    <a:lstStyle/>
                    <a:p>
                      <a:pPr algn="ctr" rtl="0" fontAlgn="ctr"/>
                      <a:r>
                        <a:rPr lang="en-SG" sz="1050" b="1" i="0" u="none" strike="noStrike" dirty="0">
                          <a:solidFill>
                            <a:srgbClr val="FFFFFF"/>
                          </a:solidFill>
                          <a:effectLst/>
                          <a:latin typeface="Arial" panose="020B0604020202020204" pitchFamily="34" charset="0"/>
                          <a:cs typeface="Arial" panose="020B0604020202020204" pitchFamily="34" charset="0"/>
                        </a:rPr>
                        <a:t>Qtr 3-19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hMerge="1">
                  <a:txBody>
                    <a:bodyPr/>
                    <a:lstStyle/>
                    <a:p>
                      <a:endParaRPr lang="en-SG"/>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95959"/>
                    </a:solidFill>
                  </a:tcPr>
                </a:tc>
                <a:tc gridSpan="2">
                  <a:txBody>
                    <a:bodyPr/>
                    <a:lstStyle/>
                    <a:p>
                      <a:pPr algn="ctr" rtl="0" fontAlgn="ctr"/>
                      <a:r>
                        <a:rPr lang="en-SG" sz="1050" b="1" i="0" u="none" strike="noStrike" dirty="0">
                          <a:solidFill>
                            <a:srgbClr val="FFFFFF"/>
                          </a:solidFill>
                          <a:effectLst/>
                          <a:latin typeface="Arial" panose="020B0604020202020204" pitchFamily="34" charset="0"/>
                          <a:cs typeface="Arial" panose="020B0604020202020204" pitchFamily="34" charset="0"/>
                        </a:rPr>
                        <a:t>Qtr 4-19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hMerge="1">
                  <a:txBody>
                    <a:bodyPr/>
                    <a:lstStyle/>
                    <a:p>
                      <a:endParaRPr lang="en-SG"/>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95959"/>
                    </a:solidFill>
                  </a:tcPr>
                </a:tc>
                <a:tc gridSpan="2">
                  <a:txBody>
                    <a:bodyPr/>
                    <a:lstStyle/>
                    <a:p>
                      <a:pPr algn="ctr" rtl="0" fontAlgn="ctr"/>
                      <a:r>
                        <a:rPr lang="en-SG" sz="1050" b="1" i="0" u="none" strike="noStrike" dirty="0">
                          <a:solidFill>
                            <a:srgbClr val="FFFFFF"/>
                          </a:solidFill>
                          <a:effectLst/>
                          <a:latin typeface="Arial" panose="020B0604020202020204" pitchFamily="34" charset="0"/>
                          <a:cs typeface="Arial" panose="020B0604020202020204" pitchFamily="34" charset="0"/>
                        </a:rPr>
                        <a:t>Qtr 1-20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hMerge="1">
                  <a:txBody>
                    <a:bodyPr/>
                    <a:lstStyle/>
                    <a:p>
                      <a:endParaRPr lang="en-SG"/>
                    </a:p>
                  </a:txBody>
                  <a:tcPr>
                    <a:lnL w="12700" cap="flat" cmpd="sng" algn="ctr">
                      <a:solidFill>
                        <a:srgbClr val="FFFFFF"/>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extLst>
                  <a:ext uri="{0D108BD9-81ED-4DB2-BD59-A6C34878D82A}">
                    <a16:rowId xmlns:a16="http://schemas.microsoft.com/office/drawing/2014/main" val="10000"/>
                  </a:ext>
                </a:extLst>
              </a:tr>
              <a:tr h="236071">
                <a:tc vMerge="1">
                  <a:txBody>
                    <a:bodyPr/>
                    <a:lstStyle/>
                    <a:p>
                      <a:endParaRPr lang="en-US"/>
                    </a:p>
                  </a:txBody>
                  <a:tcPr/>
                </a:tc>
                <a:tc>
                  <a:txBody>
                    <a:bodyPr/>
                    <a:lstStyle/>
                    <a:p>
                      <a:pPr algn="ctr" rtl="0" fontAlgn="ctr"/>
                      <a:r>
                        <a:rPr lang="en-US" sz="900" b="0" i="0" u="none" strike="noStrike" dirty="0">
                          <a:solidFill>
                            <a:srgbClr val="FFFFFF"/>
                          </a:solidFill>
                          <a:effectLst/>
                          <a:latin typeface="Arial" panose="020B0604020202020204" pitchFamily="34" charset="0"/>
                          <a:cs typeface="Arial" panose="020B0604020202020204" pitchFamily="34" charset="0"/>
                        </a:rPr>
                        <a:t>Qty</a:t>
                      </a:r>
                      <a:r>
                        <a:rPr lang="en-SG" sz="900" b="0" i="0" u="none" strike="noStrike" dirty="0">
                          <a:solidFill>
                            <a:srgbClr val="FFFFFF"/>
                          </a:solidFill>
                          <a:effectLst/>
                          <a:latin typeface="Arial" panose="020B0604020202020204" pitchFamily="34" charset="0"/>
                          <a:cs typeface="Arial" panose="020B0604020202020204" pitchFamily="34" charset="0"/>
                        </a:rPr>
                        <a:t>.</a:t>
                      </a:r>
                      <a:endParaRPr lang="en-US" sz="900" b="0"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a:txBody>
                    <a:bodyPr/>
                    <a:lstStyle/>
                    <a:p>
                      <a:pPr algn="ctr" rtl="0" fontAlgn="ctr"/>
                      <a:r>
                        <a:rPr lang="en-US" sz="700" b="0" i="0" u="none" strike="noStrike" dirty="0">
                          <a:solidFill>
                            <a:srgbClr val="FFFFFF"/>
                          </a:solidFill>
                          <a:effectLst/>
                          <a:latin typeface="Arial" panose="020B0604020202020204" pitchFamily="34" charset="0"/>
                          <a:cs typeface="Arial" panose="020B0604020202020204" pitchFamily="34" charset="0"/>
                        </a:rPr>
                        <a:t>DPPM</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a:txBody>
                    <a:bodyPr/>
                    <a:lstStyle/>
                    <a:p>
                      <a:pPr algn="ctr" rtl="0" fontAlgn="ctr"/>
                      <a:r>
                        <a:rPr lang="en-SG" sz="900" b="0" i="0" u="none" strike="noStrike" dirty="0">
                          <a:solidFill>
                            <a:srgbClr val="FFFFFF"/>
                          </a:solidFill>
                          <a:effectLst/>
                          <a:latin typeface="Arial" panose="020B0604020202020204" pitchFamily="34" charset="0"/>
                          <a:cs typeface="Arial" panose="020B0604020202020204" pitchFamily="34" charset="0"/>
                        </a:rPr>
                        <a:t>Qty.</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a:txBody>
                    <a:bodyPr/>
                    <a:lstStyle/>
                    <a:p>
                      <a:pPr algn="ctr" rtl="0" fontAlgn="ctr"/>
                      <a:r>
                        <a:rPr lang="en-SG" sz="700" b="0" i="0" u="none" strike="noStrike" dirty="0">
                          <a:solidFill>
                            <a:srgbClr val="FFFFFF"/>
                          </a:solidFill>
                          <a:effectLst/>
                          <a:latin typeface="Arial" panose="020B0604020202020204" pitchFamily="34" charset="0"/>
                          <a:cs typeface="Arial" panose="020B0604020202020204" pitchFamily="34" charset="0"/>
                        </a:rPr>
                        <a:t>DPPM</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a:txBody>
                    <a:bodyPr/>
                    <a:lstStyle/>
                    <a:p>
                      <a:pPr algn="ctr" rtl="0" fontAlgn="ctr"/>
                      <a:r>
                        <a:rPr lang="en-SG" sz="900" b="0" i="0" u="none" strike="noStrike" dirty="0">
                          <a:solidFill>
                            <a:srgbClr val="FFFFFF"/>
                          </a:solidFill>
                          <a:effectLst/>
                          <a:latin typeface="Arial" panose="020B0604020202020204" pitchFamily="34" charset="0"/>
                          <a:cs typeface="Arial" panose="020B0604020202020204" pitchFamily="34" charset="0"/>
                        </a:rPr>
                        <a:t>Qty.</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a:txBody>
                    <a:bodyPr/>
                    <a:lstStyle/>
                    <a:p>
                      <a:pPr algn="ctr" rtl="0" fontAlgn="ctr"/>
                      <a:r>
                        <a:rPr lang="en-SG" sz="700" b="0" i="0" u="none" strike="noStrike" dirty="0">
                          <a:solidFill>
                            <a:srgbClr val="FFFFFF"/>
                          </a:solidFill>
                          <a:effectLst/>
                          <a:latin typeface="Arial" panose="020B0604020202020204" pitchFamily="34" charset="0"/>
                          <a:cs typeface="Arial" panose="020B0604020202020204" pitchFamily="34" charset="0"/>
                        </a:rPr>
                        <a:t>DPPM</a:t>
                      </a:r>
                      <a:endParaRPr lang="en-SG" sz="900" b="0" i="0" u="none" strike="noStrike" dirty="0">
                        <a:solidFill>
                          <a:srgbClr val="FFFFFF"/>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a:txBody>
                    <a:bodyPr/>
                    <a:lstStyle/>
                    <a:p>
                      <a:pPr algn="ctr" rtl="0" fontAlgn="ctr"/>
                      <a:r>
                        <a:rPr lang="en-SG" sz="900" b="0" i="0" u="none" strike="noStrike" dirty="0">
                          <a:solidFill>
                            <a:srgbClr val="FFFFFF"/>
                          </a:solidFill>
                          <a:effectLst/>
                          <a:latin typeface="Arial" panose="020B0604020202020204" pitchFamily="34" charset="0"/>
                          <a:cs typeface="Arial" panose="020B0604020202020204" pitchFamily="34" charset="0"/>
                        </a:rPr>
                        <a:t>Qty.</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a:txBody>
                    <a:bodyPr/>
                    <a:lstStyle/>
                    <a:p>
                      <a:pPr algn="ctr" rtl="0" fontAlgn="ctr"/>
                      <a:r>
                        <a:rPr lang="en-SG" sz="700" b="0" i="0" u="none" strike="noStrike" dirty="0">
                          <a:solidFill>
                            <a:srgbClr val="FFFFFF"/>
                          </a:solidFill>
                          <a:effectLst/>
                          <a:latin typeface="Arial" panose="020B0604020202020204" pitchFamily="34" charset="0"/>
                          <a:cs typeface="Arial" panose="020B0604020202020204" pitchFamily="34" charset="0"/>
                        </a:rPr>
                        <a:t>DPPM</a:t>
                      </a:r>
                      <a:endParaRPr lang="en-SG" sz="900" b="0" i="0" u="none" strike="noStrike" dirty="0">
                        <a:solidFill>
                          <a:srgbClr val="FFFFFF"/>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a:txBody>
                    <a:bodyPr/>
                    <a:lstStyle/>
                    <a:p>
                      <a:pPr algn="ctr" rtl="0" fontAlgn="ctr"/>
                      <a:r>
                        <a:rPr lang="en-SG" sz="900" b="1" i="0" u="none" strike="noStrike" dirty="0">
                          <a:solidFill>
                            <a:srgbClr val="FFFFFF"/>
                          </a:solidFill>
                          <a:effectLst/>
                          <a:latin typeface="Arial" panose="020B0604020202020204" pitchFamily="34" charset="0"/>
                          <a:cs typeface="Arial" panose="020B0604020202020204" pitchFamily="34" charset="0"/>
                        </a:rPr>
                        <a:t>Qty.</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tc>
                  <a:txBody>
                    <a:bodyPr/>
                    <a:lstStyle/>
                    <a:p>
                      <a:pPr algn="ctr" rtl="0" fontAlgn="ctr"/>
                      <a:r>
                        <a:rPr lang="en-SG" sz="700" b="1" i="0" u="none" strike="noStrike" dirty="0">
                          <a:solidFill>
                            <a:srgbClr val="FFFFFF"/>
                          </a:solidFill>
                          <a:effectLst/>
                          <a:latin typeface="Arial" panose="020B0604020202020204" pitchFamily="34" charset="0"/>
                          <a:cs typeface="Arial" panose="020B0604020202020204" pitchFamily="34" charset="0"/>
                        </a:rPr>
                        <a:t>DPPM</a:t>
                      </a:r>
                      <a:endParaRPr lang="en-SG" sz="900" b="1" i="0" u="none" strike="noStrike" dirty="0">
                        <a:solidFill>
                          <a:srgbClr val="FFFFFF"/>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95959"/>
                    </a:solidFill>
                  </a:tcPr>
                </a:tc>
                <a:extLst>
                  <a:ext uri="{0D108BD9-81ED-4DB2-BD59-A6C34878D82A}">
                    <a16:rowId xmlns:a16="http://schemas.microsoft.com/office/drawing/2014/main" val="10001"/>
                  </a:ext>
                </a:extLst>
              </a:tr>
              <a:tr h="288410">
                <a:tc>
                  <a:txBody>
                    <a:bodyPr/>
                    <a:lstStyle/>
                    <a:p>
                      <a:pPr algn="l" rtl="0" fontAlgn="ctr"/>
                      <a:r>
                        <a:rPr lang="en-US" sz="900" b="0" i="0" u="none" strike="noStrike" dirty="0">
                          <a:solidFill>
                            <a:srgbClr val="000000"/>
                          </a:solidFill>
                          <a:effectLst/>
                          <a:latin typeface="Arial" panose="020B0604020202020204" pitchFamily="34" charset="0"/>
                          <a:cs typeface="Arial" panose="020B0604020202020204" pitchFamily="34" charset="0"/>
                        </a:rPr>
                        <a:t> Workmanship </a:t>
                      </a:r>
                      <a:r>
                        <a:rPr lang="en-US" sz="1000" b="0" i="0" u="none" strike="noStrike" dirty="0">
                          <a:solidFill>
                            <a:srgbClr val="000000"/>
                          </a:solidFill>
                          <a:effectLst/>
                          <a:latin typeface="Arial" panose="020B0604020202020204" pitchFamily="34" charset="0"/>
                          <a:cs typeface="Arial" panose="020B0604020202020204" pitchFamily="34" charset="0"/>
                        </a:rPr>
                        <a:t>(</a:t>
                      </a:r>
                      <a:r>
                        <a:rPr lang="en-US" sz="1200" b="0" i="0" u="none" strike="noStrike" dirty="0">
                          <a:solidFill>
                            <a:srgbClr val="000000"/>
                          </a:solidFill>
                          <a:effectLst/>
                          <a:latin typeface="Arial" panose="020B0604020202020204" pitchFamily="34" charset="0"/>
                          <a:cs typeface="Arial" panose="020B0604020202020204" pitchFamily="34" charset="0"/>
                        </a:rPr>
                        <a:t>A</a:t>
                      </a:r>
                      <a:r>
                        <a:rPr lang="en-US" sz="10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tc>
                  <a:txBody>
                    <a:bodyPr/>
                    <a:lstStyle/>
                    <a:p>
                      <a:pPr algn="ctr" rtl="0" fontAlgn="ctr"/>
                      <a:r>
                        <a:rPr lang="en-US" sz="800" b="0" i="0" u="none" strike="noStrike" dirty="0">
                          <a:solidFill>
                            <a:srgbClr val="000000"/>
                          </a:solidFill>
                          <a:effectLst/>
                          <a:latin typeface="Arial" panose="020B0604020202020204" pitchFamily="34" charset="0"/>
                          <a:cs typeface="Arial" panose="020B0604020202020204" pitchFamily="34" charset="0"/>
                        </a:rPr>
                        <a:t>171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tc>
                  <a:txBody>
                    <a:bodyPr/>
                    <a:lstStyle/>
                    <a:p>
                      <a:pPr algn="ctr" rtl="0" fontAlgn="ctr"/>
                      <a:r>
                        <a:rPr lang="en-SG" sz="1100" b="0" i="0" u="none" strike="noStrike" dirty="0">
                          <a:solidFill>
                            <a:srgbClr val="000000"/>
                          </a:solidFill>
                          <a:effectLst/>
                          <a:latin typeface="Arial" panose="020B0604020202020204" pitchFamily="34" charset="0"/>
                          <a:cs typeface="Arial" panose="020B0604020202020204" pitchFamily="34" charset="0"/>
                        </a:rPr>
                        <a:t>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tc>
                  <a:txBody>
                    <a:bodyPr/>
                    <a:lstStyle/>
                    <a:p>
                      <a:pPr algn="ctr" rtl="0" fontAlgn="ctr"/>
                      <a:r>
                        <a:rPr lang="en-SG" sz="800" b="0" i="0" u="none" strike="noStrike" dirty="0">
                          <a:solidFill>
                            <a:srgbClr val="000000"/>
                          </a:solidFill>
                          <a:effectLst/>
                          <a:latin typeface="Arial" panose="020B0604020202020204" pitchFamily="34" charset="0"/>
                          <a:cs typeface="Arial" panose="020B0604020202020204" pitchFamily="34" charset="0"/>
                        </a:rPr>
                        <a:t>149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a:t>
                      </a:r>
                      <a:endParaRPr lang="en-SG" sz="11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tc>
                  <a:txBody>
                    <a:bodyPr/>
                    <a:lstStyle/>
                    <a:p>
                      <a:pPr algn="ctr" rtl="0" fontAlgn="ctr"/>
                      <a:r>
                        <a:rPr lang="en-US" sz="800" b="0" i="0" u="none" strike="noStrike" dirty="0">
                          <a:solidFill>
                            <a:srgbClr val="000000"/>
                          </a:solidFill>
                          <a:effectLst/>
                          <a:latin typeface="Arial" panose="020B0604020202020204" pitchFamily="34" charset="0"/>
                          <a:cs typeface="Arial" panose="020B0604020202020204" pitchFamily="34" charset="0"/>
                        </a:rPr>
                        <a:t>46</a:t>
                      </a:r>
                      <a:endParaRPr lang="en-SG" sz="8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tc>
                  <a:txBody>
                    <a:bodyPr/>
                    <a:lstStyle/>
                    <a:p>
                      <a:pPr algn="ctr" rtl="0" fontAlgn="ctr"/>
                      <a:r>
                        <a:rPr lang="en-SG" sz="1100" b="0" i="0" u="none" strike="noStrike" dirty="0">
                          <a:solidFill>
                            <a:schemeClr val="bg1"/>
                          </a:solidFill>
                          <a:effectLst/>
                          <a:latin typeface="Arial" panose="020B0604020202020204" pitchFamily="34" charset="0"/>
                          <a:cs typeface="Arial" panose="020B0604020202020204" pitchFamily="34" charset="0"/>
                        </a:rPr>
                        <a:t>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tc>
                  <a:txBody>
                    <a:bodyPr/>
                    <a:lstStyle/>
                    <a:p>
                      <a:pPr algn="ctr" rtl="0" fontAlgn="ctr"/>
                      <a:r>
                        <a:rPr lang="en-SG" sz="800" b="0" i="0" u="none" strike="noStrike" dirty="0">
                          <a:solidFill>
                            <a:schemeClr val="bg1"/>
                          </a:solidFill>
                          <a:effectLst/>
                          <a:latin typeface="Arial" panose="020B0604020202020204" pitchFamily="34" charset="0"/>
                          <a:cs typeface="Arial" panose="020B0604020202020204" pitchFamily="34" charset="0"/>
                        </a:rPr>
                        <a:t>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tc>
                  <a:txBody>
                    <a:bodyPr/>
                    <a:lstStyle/>
                    <a:p>
                      <a:pPr algn="ctr" rtl="0" fontAlgn="ctr"/>
                      <a:r>
                        <a:rPr lang="en-US" sz="1100" b="1"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tc>
                  <a:txBody>
                    <a:bodyPr/>
                    <a:lstStyle/>
                    <a:p>
                      <a:pPr algn="ctr" rtl="0" fontAlgn="ctr"/>
                      <a:r>
                        <a:rPr lang="en-US" sz="800" b="1" i="0" u="none" strike="noStrike" dirty="0">
                          <a:solidFill>
                            <a:schemeClr val="bg1"/>
                          </a:solidFill>
                          <a:effectLst/>
                          <a:latin typeface="Arial" panose="020B0604020202020204" pitchFamily="34" charset="0"/>
                          <a:cs typeface="Arial" panose="020B0604020202020204" pitchFamily="34" charset="0"/>
                        </a:rPr>
                        <a:t>0</a:t>
                      </a:r>
                      <a:endParaRPr lang="en-SG" sz="800" b="1" i="0" u="none" strike="noStrike" dirty="0">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extLst>
                  <a:ext uri="{0D108BD9-81ED-4DB2-BD59-A6C34878D82A}">
                    <a16:rowId xmlns:a16="http://schemas.microsoft.com/office/drawing/2014/main" val="10002"/>
                  </a:ext>
                </a:extLst>
              </a:tr>
              <a:tr h="288410">
                <a:tc>
                  <a:txBody>
                    <a:bodyPr/>
                    <a:lstStyle/>
                    <a:p>
                      <a:pPr algn="l" rtl="0" fontAlgn="ctr"/>
                      <a:r>
                        <a:rPr lang="en-US" sz="1000" b="0" i="0" u="none" strike="noStrike" dirty="0">
                          <a:solidFill>
                            <a:srgbClr val="000000"/>
                          </a:solidFill>
                          <a:effectLst/>
                          <a:latin typeface="Arial" panose="020B0604020202020204" pitchFamily="34" charset="0"/>
                          <a:cs typeface="Arial" panose="020B0604020202020204" pitchFamily="34" charset="0"/>
                        </a:rPr>
                        <a:t> </a:t>
                      </a:r>
                      <a:r>
                        <a:rPr lang="en-US" sz="900" b="0" i="0" u="none" strike="noStrike" dirty="0">
                          <a:solidFill>
                            <a:srgbClr val="000000"/>
                          </a:solidFill>
                          <a:effectLst/>
                          <a:latin typeface="Arial" panose="020B0604020202020204" pitchFamily="34" charset="0"/>
                          <a:cs typeface="Arial" panose="020B0604020202020204" pitchFamily="34" charset="0"/>
                        </a:rPr>
                        <a:t>Customer caused </a:t>
                      </a:r>
                      <a:r>
                        <a:rPr lang="en-US" sz="1000" b="0" i="0" u="none" strike="noStrike" dirty="0">
                          <a:solidFill>
                            <a:srgbClr val="000000"/>
                          </a:solidFill>
                          <a:effectLst/>
                          <a:latin typeface="Arial" panose="020B0604020202020204" pitchFamily="34" charset="0"/>
                          <a:cs typeface="Arial" panose="020B0604020202020204" pitchFamily="34" charset="0"/>
                        </a:rPr>
                        <a:t>(</a:t>
                      </a:r>
                      <a:r>
                        <a:rPr lang="en-US" sz="1100" b="0" i="0" u="none" strike="noStrike" dirty="0">
                          <a:solidFill>
                            <a:srgbClr val="000000"/>
                          </a:solidFill>
                          <a:effectLst/>
                          <a:latin typeface="Arial" panose="020B0604020202020204" pitchFamily="34" charset="0"/>
                          <a:cs typeface="Arial" panose="020B0604020202020204" pitchFamily="34" charset="0"/>
                        </a:rPr>
                        <a:t>B</a:t>
                      </a:r>
                      <a:r>
                        <a:rPr lang="en-US" sz="10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US" sz="800" b="0" i="0" u="none" strike="noStrike" dirty="0">
                          <a:solidFill>
                            <a:srgbClr val="000000"/>
                          </a:solidFill>
                          <a:effectLst/>
                          <a:latin typeface="Arial" panose="020B0604020202020204" pitchFamily="34" charset="0"/>
                          <a:cs typeface="Arial" panose="020B0604020202020204" pitchFamily="34" charset="0"/>
                        </a:rPr>
                        <a:t>1308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SG" sz="1100" b="0" i="0" u="none" strike="noStrike" dirty="0">
                          <a:solidFill>
                            <a:srgbClr val="000000"/>
                          </a:solidFill>
                          <a:effectLst/>
                          <a:latin typeface="Arial" panose="020B0604020202020204" pitchFamily="34" charset="0"/>
                          <a:cs typeface="Arial" panose="020B0604020202020204" pitchFamily="34" charset="0"/>
                        </a:rPr>
                        <a:t>18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SG" sz="800" b="0" i="0" u="none" strike="noStrike" dirty="0">
                          <a:solidFill>
                            <a:srgbClr val="000000"/>
                          </a:solidFill>
                          <a:effectLst/>
                          <a:latin typeface="Arial" panose="020B0604020202020204" pitchFamily="34" charset="0"/>
                          <a:cs typeface="Arial" panose="020B0604020202020204" pitchFamily="34" charset="0"/>
                        </a:rPr>
                        <a:t>892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19</a:t>
                      </a:r>
                      <a:endParaRPr lang="en-SG" sz="11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US" sz="800" b="0" i="0" u="none" strike="noStrike" dirty="0">
                          <a:solidFill>
                            <a:srgbClr val="000000"/>
                          </a:solidFill>
                          <a:effectLst/>
                          <a:latin typeface="Arial" panose="020B0604020202020204" pitchFamily="34" charset="0"/>
                          <a:cs typeface="Arial" panose="020B0604020202020204" pitchFamily="34" charset="0"/>
                        </a:rPr>
                        <a:t>869</a:t>
                      </a:r>
                      <a:endParaRPr lang="en-SG" sz="8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SG" sz="1100" b="0" i="0" u="none" strike="noStrike" dirty="0">
                          <a:solidFill>
                            <a:schemeClr val="bg1"/>
                          </a:solidFill>
                          <a:effectLst/>
                          <a:latin typeface="Arial" panose="020B0604020202020204" pitchFamily="34" charset="0"/>
                          <a:cs typeface="Arial" panose="020B0604020202020204" pitchFamily="34" charset="0"/>
                        </a:rPr>
                        <a:t>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SG" sz="800" b="0" i="0" u="none" strike="noStrike" dirty="0">
                          <a:solidFill>
                            <a:schemeClr val="bg1"/>
                          </a:solidFill>
                          <a:effectLst/>
                          <a:latin typeface="Arial" panose="020B0604020202020204" pitchFamily="34" charset="0"/>
                          <a:cs typeface="Arial" panose="020B0604020202020204" pitchFamily="34" charset="0"/>
                        </a:rPr>
                        <a:t>111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US" sz="1100" b="1" i="0" u="none" strike="noStrike" dirty="0">
                          <a:solidFill>
                            <a:schemeClr val="bg1"/>
                          </a:solidFill>
                          <a:effectLst/>
                          <a:latin typeface="Arial" panose="020B0604020202020204" pitchFamily="34" charset="0"/>
                          <a:cs typeface="Arial" panose="020B0604020202020204" pitchFamily="34" charset="0"/>
                        </a:rPr>
                        <a:t>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US" sz="800" b="1" i="0" u="none" strike="noStrike" dirty="0">
                          <a:solidFill>
                            <a:schemeClr val="bg1"/>
                          </a:solidFill>
                          <a:effectLst/>
                          <a:latin typeface="Arial" panose="020B0604020202020204" pitchFamily="34" charset="0"/>
                          <a:cs typeface="Arial" panose="020B0604020202020204" pitchFamily="34" charset="0"/>
                        </a:rPr>
                        <a:t>541</a:t>
                      </a:r>
                      <a:endParaRPr lang="en-SG" sz="800" b="1" i="0" u="none" strike="noStrike" dirty="0">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extLst>
                  <a:ext uri="{0D108BD9-81ED-4DB2-BD59-A6C34878D82A}">
                    <a16:rowId xmlns:a16="http://schemas.microsoft.com/office/drawing/2014/main" val="10003"/>
                  </a:ext>
                </a:extLst>
              </a:tr>
              <a:tr h="288410">
                <a:tc>
                  <a:txBody>
                    <a:bodyPr/>
                    <a:lstStyle/>
                    <a:p>
                      <a:pPr algn="l" rtl="0" fontAlgn="ctr"/>
                      <a:r>
                        <a:rPr lang="en-US" sz="1000" b="0" i="0" u="none" strike="noStrike" dirty="0">
                          <a:solidFill>
                            <a:srgbClr val="000000"/>
                          </a:solidFill>
                          <a:effectLst/>
                          <a:latin typeface="Arial" panose="020B0604020202020204" pitchFamily="34" charset="0"/>
                          <a:cs typeface="Arial" panose="020B0604020202020204" pitchFamily="34" charset="0"/>
                        </a:rPr>
                        <a:t> </a:t>
                      </a:r>
                      <a:r>
                        <a:rPr lang="en-US" sz="900" b="0" i="0" u="none" strike="noStrike" dirty="0">
                          <a:solidFill>
                            <a:srgbClr val="000000"/>
                          </a:solidFill>
                          <a:effectLst/>
                          <a:latin typeface="Arial" panose="020B0604020202020204" pitchFamily="34" charset="0"/>
                          <a:cs typeface="Arial" panose="020B0604020202020204" pitchFamily="34" charset="0"/>
                        </a:rPr>
                        <a:t>Mechanical Damage </a:t>
                      </a:r>
                      <a:r>
                        <a:rPr lang="en-US" sz="1000" b="0" i="0" u="none" strike="noStrike" dirty="0">
                          <a:solidFill>
                            <a:srgbClr val="000000"/>
                          </a:solidFill>
                          <a:effectLst/>
                          <a:latin typeface="Arial" panose="020B0604020202020204" pitchFamily="34" charset="0"/>
                          <a:cs typeface="Arial" panose="020B0604020202020204" pitchFamily="34" charset="0"/>
                        </a:rPr>
                        <a:t>(</a:t>
                      </a:r>
                      <a:r>
                        <a:rPr lang="en-US" sz="1100" b="0" i="0" u="none" strike="noStrike" dirty="0">
                          <a:solidFill>
                            <a:srgbClr val="000000"/>
                          </a:solidFill>
                          <a:effectLst/>
                          <a:latin typeface="Arial" panose="020B0604020202020204" pitchFamily="34" charset="0"/>
                          <a:cs typeface="Arial" panose="020B0604020202020204" pitchFamily="34" charset="0"/>
                        </a:rPr>
                        <a:t>C1</a:t>
                      </a:r>
                      <a:r>
                        <a:rPr lang="en-US" sz="10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97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US" sz="800" b="0" i="0" u="none" strike="noStrike" dirty="0">
                          <a:solidFill>
                            <a:srgbClr val="000000"/>
                          </a:solidFill>
                          <a:effectLst/>
                          <a:latin typeface="Arial" panose="020B0604020202020204" pitchFamily="34" charset="0"/>
                          <a:cs typeface="Arial" panose="020B0604020202020204" pitchFamily="34" charset="0"/>
                        </a:rPr>
                        <a:t>5518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SG" sz="1100" b="0" i="0" u="none" strike="noStrike" dirty="0">
                          <a:solidFill>
                            <a:srgbClr val="000000"/>
                          </a:solidFill>
                          <a:effectLst/>
                          <a:latin typeface="Arial" panose="020B0604020202020204" pitchFamily="34" charset="0"/>
                          <a:cs typeface="Arial" panose="020B0604020202020204" pitchFamily="34" charset="0"/>
                        </a:rPr>
                        <a:t>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SG" sz="800" b="0" i="0" u="none" strike="noStrike" dirty="0">
                          <a:solidFill>
                            <a:srgbClr val="000000"/>
                          </a:solidFill>
                          <a:effectLst/>
                          <a:latin typeface="Arial" panose="020B0604020202020204" pitchFamily="34" charset="0"/>
                          <a:cs typeface="Arial" panose="020B0604020202020204" pitchFamily="34" charset="0"/>
                        </a:rPr>
                        <a:t>397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4</a:t>
                      </a:r>
                      <a:endParaRPr lang="en-SG" sz="11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US" sz="800" b="0" i="0" u="none" strike="noStrike" dirty="0">
                          <a:solidFill>
                            <a:srgbClr val="000000"/>
                          </a:solidFill>
                          <a:effectLst/>
                          <a:latin typeface="Arial" panose="020B0604020202020204" pitchFamily="34" charset="0"/>
                          <a:cs typeface="Arial" panose="020B0604020202020204" pitchFamily="34" charset="0"/>
                        </a:rPr>
                        <a:t>183</a:t>
                      </a:r>
                      <a:endParaRPr lang="en-SG" sz="8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SG" sz="1100" b="0" i="0" u="none" strike="noStrike" dirty="0">
                          <a:solidFill>
                            <a:schemeClr val="bg1"/>
                          </a:solidFill>
                          <a:effectLst/>
                          <a:latin typeface="Arial" panose="020B0604020202020204" pitchFamily="34" charset="0"/>
                          <a:cs typeface="Arial" panose="020B0604020202020204" pitchFamily="34" charset="0"/>
                        </a:rPr>
                        <a:t>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SG" sz="800" b="0" i="0" u="none" strike="noStrike" dirty="0">
                          <a:solidFill>
                            <a:schemeClr val="bg1"/>
                          </a:solidFill>
                          <a:effectLst/>
                          <a:latin typeface="Arial" panose="020B0604020202020204" pitchFamily="34" charset="0"/>
                          <a:cs typeface="Arial" panose="020B0604020202020204" pitchFamily="34" charset="0"/>
                        </a:rPr>
                        <a:t>278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US" sz="1100" b="1" i="0" u="none" strike="noStrike" dirty="0">
                          <a:solidFill>
                            <a:schemeClr val="bg1"/>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US" sz="800" b="1" i="0" u="none" strike="noStrike" dirty="0">
                          <a:solidFill>
                            <a:schemeClr val="bg1"/>
                          </a:solidFill>
                          <a:effectLst/>
                          <a:latin typeface="Arial" panose="020B0604020202020204" pitchFamily="34" charset="0"/>
                          <a:cs typeface="Arial" panose="020B0604020202020204" pitchFamily="34" charset="0"/>
                        </a:rPr>
                        <a:t>271</a:t>
                      </a:r>
                      <a:endParaRPr lang="en-SG" sz="800" b="1" i="0" u="none" strike="noStrike" dirty="0">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extLst>
                  <a:ext uri="{0D108BD9-81ED-4DB2-BD59-A6C34878D82A}">
                    <a16:rowId xmlns:a16="http://schemas.microsoft.com/office/drawing/2014/main" val="10004"/>
                  </a:ext>
                </a:extLst>
              </a:tr>
              <a:tr h="288410">
                <a:tc>
                  <a:txBody>
                    <a:bodyPr/>
                    <a:lstStyle/>
                    <a:p>
                      <a:pPr algn="l" rtl="0" fontAlgn="ctr"/>
                      <a:r>
                        <a:rPr lang="en-US" sz="1000" b="0" i="0" u="none" strike="noStrike" dirty="0">
                          <a:solidFill>
                            <a:srgbClr val="000000"/>
                          </a:solidFill>
                          <a:effectLst/>
                          <a:latin typeface="Arial" panose="020B0604020202020204" pitchFamily="34" charset="0"/>
                          <a:cs typeface="Arial" panose="020B0604020202020204" pitchFamily="34" charset="0"/>
                        </a:rPr>
                        <a:t> </a:t>
                      </a:r>
                      <a:r>
                        <a:rPr lang="en-US" sz="900" b="0" i="0" u="none" strike="noStrike" dirty="0">
                          <a:solidFill>
                            <a:srgbClr val="000000"/>
                          </a:solidFill>
                          <a:effectLst/>
                          <a:latin typeface="Arial" panose="020B0604020202020204" pitchFamily="34" charset="0"/>
                          <a:cs typeface="Arial" panose="020B0604020202020204" pitchFamily="34" charset="0"/>
                        </a:rPr>
                        <a:t>Bad Component </a:t>
                      </a:r>
                      <a:r>
                        <a:rPr lang="en-US" sz="1000" b="0" i="0" u="none" strike="noStrike" dirty="0">
                          <a:solidFill>
                            <a:srgbClr val="000000"/>
                          </a:solidFill>
                          <a:effectLst/>
                          <a:latin typeface="Arial" panose="020B0604020202020204" pitchFamily="34" charset="0"/>
                          <a:cs typeface="Arial" panose="020B0604020202020204" pitchFamily="34" charset="0"/>
                        </a:rPr>
                        <a:t>(</a:t>
                      </a:r>
                      <a:r>
                        <a:rPr lang="en-US" sz="1200" b="0" i="0" u="none" strike="noStrike" dirty="0">
                          <a:solidFill>
                            <a:srgbClr val="000000"/>
                          </a:solidFill>
                          <a:effectLst/>
                          <a:latin typeface="Arial" panose="020B0604020202020204" pitchFamily="34" charset="0"/>
                          <a:cs typeface="Arial" panose="020B0604020202020204" pitchFamily="34" charset="0"/>
                        </a:rPr>
                        <a:t>C2</a:t>
                      </a:r>
                      <a:r>
                        <a:rPr lang="en-US" sz="10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US" sz="800" b="0" i="0" u="none" strike="noStrike" dirty="0">
                          <a:solidFill>
                            <a:srgbClr val="000000"/>
                          </a:solidFill>
                          <a:effectLst/>
                          <a:latin typeface="Arial" panose="020B0604020202020204" pitchFamily="34" charset="0"/>
                          <a:cs typeface="Arial" panose="020B0604020202020204" pitchFamily="34" charset="0"/>
                        </a:rPr>
                        <a:t>683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SG" sz="1100" b="0" i="0" u="none" strike="noStrike" dirty="0">
                          <a:solidFill>
                            <a:srgbClr val="000000"/>
                          </a:solidFill>
                          <a:effectLst/>
                          <a:latin typeface="Arial" panose="020B0604020202020204" pitchFamily="34" charset="0"/>
                          <a:cs typeface="Arial" panose="020B0604020202020204" pitchFamily="34" charset="0"/>
                        </a:rPr>
                        <a:t>34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SG" sz="800" b="0" i="0" u="none" strike="noStrike" dirty="0">
                          <a:solidFill>
                            <a:srgbClr val="000000"/>
                          </a:solidFill>
                          <a:effectLst/>
                          <a:latin typeface="Arial" panose="020B0604020202020204" pitchFamily="34" charset="0"/>
                          <a:cs typeface="Arial" panose="020B0604020202020204" pitchFamily="34" charset="0"/>
                        </a:rPr>
                        <a:t>1685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28</a:t>
                      </a:r>
                      <a:endParaRPr lang="en-SG" sz="11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US" sz="800" b="0" i="0" u="none" strike="noStrike" dirty="0">
                          <a:solidFill>
                            <a:srgbClr val="000000"/>
                          </a:solidFill>
                          <a:effectLst/>
                          <a:latin typeface="Arial" panose="020B0604020202020204" pitchFamily="34" charset="0"/>
                          <a:cs typeface="Arial" panose="020B0604020202020204" pitchFamily="34" charset="0"/>
                        </a:rPr>
                        <a:t>1281</a:t>
                      </a:r>
                      <a:endParaRPr lang="en-SG" sz="8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SG" sz="1100" b="0" i="0" u="none" strike="noStrike" dirty="0">
                          <a:solidFill>
                            <a:schemeClr val="bg1"/>
                          </a:solidFill>
                          <a:effectLst/>
                          <a:latin typeface="Arial" panose="020B0604020202020204" pitchFamily="34" charset="0"/>
                          <a:cs typeface="Arial" panose="020B0604020202020204" pitchFamily="34" charset="0"/>
                        </a:rPr>
                        <a:t>24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SG" sz="800" b="0" i="0" u="none" strike="noStrike" dirty="0">
                          <a:solidFill>
                            <a:schemeClr val="bg1"/>
                          </a:solidFill>
                          <a:effectLst/>
                          <a:latin typeface="Arial" panose="020B0604020202020204" pitchFamily="34" charset="0"/>
                          <a:cs typeface="Arial" panose="020B0604020202020204" pitchFamily="34" charset="0"/>
                        </a:rPr>
                        <a:t>1337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US" sz="1100" b="1" i="0" u="none" strike="noStrike" dirty="0">
                          <a:solidFill>
                            <a:schemeClr val="bg1"/>
                          </a:solidFill>
                          <a:effectLst/>
                          <a:latin typeface="Arial" panose="020B0604020202020204" pitchFamily="34" charset="0"/>
                          <a:cs typeface="Arial" panose="020B0604020202020204" pitchFamily="34" charset="0"/>
                        </a:rPr>
                        <a:t>24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tc>
                  <a:txBody>
                    <a:bodyPr/>
                    <a:lstStyle/>
                    <a:p>
                      <a:pPr algn="ctr" rtl="0" fontAlgn="ctr"/>
                      <a:r>
                        <a:rPr lang="en-US" sz="800" b="1" i="0" u="none" strike="noStrike" dirty="0">
                          <a:solidFill>
                            <a:schemeClr val="bg1"/>
                          </a:solidFill>
                          <a:effectLst/>
                          <a:latin typeface="Arial" panose="020B0604020202020204" pitchFamily="34" charset="0"/>
                          <a:cs typeface="Arial" panose="020B0604020202020204" pitchFamily="34" charset="0"/>
                        </a:rPr>
                        <a:t>1624</a:t>
                      </a:r>
                      <a:endParaRPr lang="en-SG" sz="800" b="1" i="0" u="none" strike="noStrike" dirty="0">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BCB"/>
                    </a:solidFill>
                  </a:tcPr>
                </a:tc>
                <a:extLst>
                  <a:ext uri="{0D108BD9-81ED-4DB2-BD59-A6C34878D82A}">
                    <a16:rowId xmlns:a16="http://schemas.microsoft.com/office/drawing/2014/main" val="10005"/>
                  </a:ext>
                </a:extLst>
              </a:tr>
              <a:tr h="288410">
                <a:tc>
                  <a:txBody>
                    <a:bodyPr/>
                    <a:lstStyle/>
                    <a:p>
                      <a:pPr algn="l" rtl="0" fontAlgn="ctr"/>
                      <a:r>
                        <a:rPr lang="en-US" sz="1000" b="0" i="0" u="none" strike="noStrike" dirty="0">
                          <a:solidFill>
                            <a:srgbClr val="000000"/>
                          </a:solidFill>
                          <a:effectLst/>
                          <a:latin typeface="Arial" panose="020B0604020202020204" pitchFamily="34" charset="0"/>
                          <a:cs typeface="Arial" panose="020B0604020202020204" pitchFamily="34" charset="0"/>
                        </a:rPr>
                        <a:t> </a:t>
                      </a:r>
                      <a:r>
                        <a:rPr lang="en-US" sz="900" b="0" i="0" u="none" strike="noStrike" dirty="0">
                          <a:solidFill>
                            <a:srgbClr val="000000"/>
                          </a:solidFill>
                          <a:effectLst/>
                          <a:latin typeface="Arial" panose="020B0604020202020204" pitchFamily="34" charset="0"/>
                          <a:cs typeface="Arial" panose="020B0604020202020204" pitchFamily="34" charset="0"/>
                        </a:rPr>
                        <a:t>No Fault Found </a:t>
                      </a:r>
                      <a:r>
                        <a:rPr lang="en-US" sz="1000" b="0" i="0" u="none" strike="noStrike" dirty="0">
                          <a:solidFill>
                            <a:srgbClr val="000000"/>
                          </a:solidFill>
                          <a:effectLst/>
                          <a:latin typeface="Arial" panose="020B0604020202020204" pitchFamily="34" charset="0"/>
                          <a:cs typeface="Arial" panose="020B0604020202020204" pitchFamily="34" charset="0"/>
                        </a:rPr>
                        <a:t>(</a:t>
                      </a:r>
                      <a:r>
                        <a:rPr lang="en-US" sz="1200" b="0" i="0" u="none" strike="noStrike" dirty="0">
                          <a:solidFill>
                            <a:srgbClr val="000000"/>
                          </a:solidFill>
                          <a:effectLst/>
                          <a:latin typeface="Arial" panose="020B0604020202020204" pitchFamily="34" charset="0"/>
                          <a:cs typeface="Arial" panose="020B0604020202020204" pitchFamily="34" charset="0"/>
                        </a:rPr>
                        <a:t>D</a:t>
                      </a:r>
                      <a:r>
                        <a:rPr lang="en-US" sz="10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55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US" sz="800" b="0" i="0" u="none" strike="noStrike" dirty="0">
                          <a:solidFill>
                            <a:srgbClr val="000000"/>
                          </a:solidFill>
                          <a:effectLst/>
                          <a:latin typeface="Arial" panose="020B0604020202020204" pitchFamily="34" charset="0"/>
                          <a:cs typeface="Arial" panose="020B0604020202020204" pitchFamily="34" charset="0"/>
                        </a:rPr>
                        <a:t>3129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SG" sz="1100" b="0" i="0" u="none" strike="noStrike" dirty="0">
                          <a:solidFill>
                            <a:srgbClr val="000000"/>
                          </a:solidFill>
                          <a:effectLst/>
                          <a:latin typeface="Arial" panose="020B0604020202020204" pitchFamily="34" charset="0"/>
                          <a:cs typeface="Arial" panose="020B0604020202020204" pitchFamily="34" charset="0"/>
                        </a:rPr>
                        <a:t>42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SG" sz="800" b="0" i="0" u="none" strike="noStrike" dirty="0">
                          <a:solidFill>
                            <a:srgbClr val="000000"/>
                          </a:solidFill>
                          <a:effectLst/>
                          <a:latin typeface="Arial" panose="020B0604020202020204" pitchFamily="34" charset="0"/>
                          <a:cs typeface="Arial" panose="020B0604020202020204" pitchFamily="34" charset="0"/>
                        </a:rPr>
                        <a:t>2082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33</a:t>
                      </a:r>
                      <a:endParaRPr lang="en-SG" sz="11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US" sz="800" b="0" i="0" u="none" strike="noStrike" dirty="0">
                          <a:solidFill>
                            <a:srgbClr val="000000"/>
                          </a:solidFill>
                          <a:effectLst/>
                          <a:latin typeface="Arial" panose="020B0604020202020204" pitchFamily="34" charset="0"/>
                          <a:cs typeface="Arial" panose="020B0604020202020204" pitchFamily="34" charset="0"/>
                        </a:rPr>
                        <a:t>1510</a:t>
                      </a:r>
                      <a:endParaRPr lang="en-SG" sz="8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SG" sz="1100" b="0" i="0" u="none" strike="noStrike" dirty="0">
                          <a:solidFill>
                            <a:schemeClr val="bg1"/>
                          </a:solidFill>
                          <a:effectLst/>
                          <a:latin typeface="Arial" panose="020B0604020202020204" pitchFamily="34" charset="0"/>
                          <a:cs typeface="Arial" panose="020B0604020202020204" pitchFamily="34" charset="0"/>
                        </a:rPr>
                        <a:t>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SG" sz="800" b="0" i="0" u="none" strike="noStrike" dirty="0">
                          <a:solidFill>
                            <a:schemeClr val="bg1"/>
                          </a:solidFill>
                          <a:effectLst/>
                          <a:latin typeface="Arial" panose="020B0604020202020204" pitchFamily="34" charset="0"/>
                          <a:cs typeface="Arial" panose="020B0604020202020204" pitchFamily="34" charset="0"/>
                        </a:rPr>
                        <a:t>390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US" sz="1100" b="1" i="0" u="none" strike="noStrike" dirty="0">
                          <a:solidFill>
                            <a:schemeClr val="bg1"/>
                          </a:solidFill>
                          <a:effectLst/>
                          <a:latin typeface="Arial" panose="020B0604020202020204" pitchFamily="34" charset="0"/>
                          <a:cs typeface="Arial" panose="020B0604020202020204" pitchFamily="34" charset="0"/>
                        </a:rPr>
                        <a:t>18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tc>
                  <a:txBody>
                    <a:bodyPr/>
                    <a:lstStyle/>
                    <a:p>
                      <a:pPr algn="ctr" rtl="0" fontAlgn="ctr"/>
                      <a:r>
                        <a:rPr lang="en-US" sz="800" b="1" i="0" u="none" strike="noStrike" dirty="0">
                          <a:solidFill>
                            <a:schemeClr val="bg1"/>
                          </a:solidFill>
                          <a:effectLst/>
                          <a:latin typeface="Arial" panose="020B0604020202020204" pitchFamily="34" charset="0"/>
                          <a:cs typeface="Arial" panose="020B0604020202020204" pitchFamily="34" charset="0"/>
                        </a:rPr>
                        <a:t>1218</a:t>
                      </a:r>
                      <a:endParaRPr lang="en-SG" sz="800" b="1" i="0" u="none" strike="noStrike" dirty="0">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7E7"/>
                    </a:solidFill>
                  </a:tcPr>
                </a:tc>
                <a:extLst>
                  <a:ext uri="{0D108BD9-81ED-4DB2-BD59-A6C34878D82A}">
                    <a16:rowId xmlns:a16="http://schemas.microsoft.com/office/drawing/2014/main" val="10006"/>
                  </a:ext>
                </a:extLst>
              </a:tr>
              <a:tr h="288410">
                <a:tc>
                  <a:txBody>
                    <a:bodyPr/>
                    <a:lstStyle/>
                    <a:p>
                      <a:pPr algn="l" rtl="0" fontAlgn="ctr"/>
                      <a:r>
                        <a:rPr lang="en-US" sz="1000" b="0" i="0" u="none" strike="noStrike" dirty="0">
                          <a:solidFill>
                            <a:srgbClr val="000000"/>
                          </a:solidFill>
                          <a:effectLst/>
                          <a:latin typeface="Arial" panose="020B0604020202020204" pitchFamily="34" charset="0"/>
                          <a:cs typeface="Arial" panose="020B0604020202020204" pitchFamily="34" charset="0"/>
                        </a:rPr>
                        <a:t> Total RMA Qty</a:t>
                      </a:r>
                    </a:p>
                  </a:txBody>
                  <a:tcPr marL="9525" marR="9525" marT="9525" marB="0" anchor="ctr">
                    <a:lnL w="12700" cap="flat" cmpd="sng" algn="ctr">
                      <a:solidFill>
                        <a:schemeClr val="tx1">
                          <a:lumMod val="65000"/>
                        </a:schemeClr>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CBCBCB"/>
                    </a:solidFill>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190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CBCBCB"/>
                    </a:solidFill>
                  </a:tcPr>
                </a:tc>
                <a:tc>
                  <a:txBody>
                    <a:bodyPr/>
                    <a:lstStyle/>
                    <a:p>
                      <a:pPr algn="ctr" rtl="0" fontAlgn="ctr"/>
                      <a:r>
                        <a:rPr lang="en-US" sz="800" b="0" i="0" u="none" strike="noStrike" dirty="0">
                          <a:solidFill>
                            <a:srgbClr val="000000"/>
                          </a:solidFill>
                          <a:effectLst/>
                          <a:latin typeface="Arial" panose="020B0604020202020204" pitchFamily="34" charset="0"/>
                          <a:cs typeface="Arial" panose="020B0604020202020204" pitchFamily="34" charset="0"/>
                        </a:rPr>
                        <a:t>10807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CBCBCB"/>
                    </a:solidFill>
                  </a:tcPr>
                </a:tc>
                <a:tc>
                  <a:txBody>
                    <a:bodyPr/>
                    <a:lstStyle/>
                    <a:p>
                      <a:pPr algn="ctr" rtl="0" fontAlgn="ctr"/>
                      <a:r>
                        <a:rPr lang="en-SG" sz="1100" b="0" i="0" u="none" strike="noStrike" dirty="0">
                          <a:solidFill>
                            <a:srgbClr val="000000"/>
                          </a:solidFill>
                          <a:effectLst/>
                          <a:latin typeface="Arial" panose="020B0604020202020204" pitchFamily="34" charset="0"/>
                          <a:cs typeface="Arial" panose="020B0604020202020204" pitchFamily="34" charset="0"/>
                        </a:rPr>
                        <a:t>105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CBCBCB"/>
                    </a:solidFill>
                  </a:tcPr>
                </a:tc>
                <a:tc>
                  <a:txBody>
                    <a:bodyPr/>
                    <a:lstStyle/>
                    <a:p>
                      <a:pPr algn="ctr" rtl="0" fontAlgn="ctr"/>
                      <a:r>
                        <a:rPr lang="en-SG" sz="800" b="0" i="0" u="none" strike="noStrike" dirty="0">
                          <a:solidFill>
                            <a:srgbClr val="000000"/>
                          </a:solidFill>
                          <a:effectLst/>
                          <a:latin typeface="Arial" panose="020B0604020202020204" pitchFamily="34" charset="0"/>
                          <a:cs typeface="Arial" panose="020B0604020202020204" pitchFamily="34" charset="0"/>
                        </a:rPr>
                        <a:t>5204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CBCBCB"/>
                    </a:solidFill>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85</a:t>
                      </a:r>
                      <a:endParaRPr lang="en-SG" sz="11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CBCBCB"/>
                    </a:solidFill>
                  </a:tcPr>
                </a:tc>
                <a:tc>
                  <a:txBody>
                    <a:bodyPr/>
                    <a:lstStyle/>
                    <a:p>
                      <a:pPr algn="ctr" rtl="0" fontAlgn="ctr"/>
                      <a:r>
                        <a:rPr lang="en-US" sz="800" b="0" i="0" u="none" strike="noStrike" dirty="0">
                          <a:solidFill>
                            <a:srgbClr val="000000"/>
                          </a:solidFill>
                          <a:effectLst/>
                          <a:latin typeface="Arial" panose="020B0604020202020204" pitchFamily="34" charset="0"/>
                          <a:cs typeface="Arial" panose="020B0604020202020204" pitchFamily="34" charset="0"/>
                        </a:rPr>
                        <a:t>3889</a:t>
                      </a:r>
                      <a:endParaRPr lang="en-SG" sz="8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CBCBCB"/>
                    </a:solidFill>
                  </a:tcPr>
                </a:tc>
                <a:tc>
                  <a:txBody>
                    <a:bodyPr/>
                    <a:lstStyle/>
                    <a:p>
                      <a:pPr algn="ctr" rtl="0" fontAlgn="ctr"/>
                      <a:r>
                        <a:rPr lang="en-SG" sz="1100" b="0" i="0" u="none" strike="noStrike" dirty="0">
                          <a:solidFill>
                            <a:schemeClr val="bg1"/>
                          </a:solidFill>
                          <a:effectLst/>
                          <a:latin typeface="Arial" panose="020B0604020202020204" pitchFamily="34" charset="0"/>
                          <a:cs typeface="Arial" panose="020B0604020202020204" pitchFamily="34" charset="0"/>
                        </a:rPr>
                        <a:t>48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CBCBCB"/>
                    </a:solidFill>
                  </a:tcPr>
                </a:tc>
                <a:tc>
                  <a:txBody>
                    <a:bodyPr/>
                    <a:lstStyle/>
                    <a:p>
                      <a:pPr algn="ctr" rtl="0" fontAlgn="ctr"/>
                      <a:r>
                        <a:rPr lang="en-SG" sz="800" b="0" i="0" u="none" strike="noStrike" dirty="0">
                          <a:solidFill>
                            <a:schemeClr val="bg1"/>
                          </a:solidFill>
                          <a:effectLst/>
                          <a:latin typeface="Arial" panose="020B0604020202020204" pitchFamily="34" charset="0"/>
                          <a:cs typeface="Arial" panose="020B0604020202020204" pitchFamily="34" charset="0"/>
                        </a:rPr>
                        <a:t>2673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CBCBCB"/>
                    </a:solidFill>
                  </a:tcPr>
                </a:tc>
                <a:tc>
                  <a:txBody>
                    <a:bodyPr/>
                    <a:lstStyle/>
                    <a:p>
                      <a:pPr algn="ctr" rtl="0" fontAlgn="ctr"/>
                      <a:r>
                        <a:rPr lang="en-US" sz="1100" b="1" i="0" u="none" strike="noStrike" dirty="0">
                          <a:solidFill>
                            <a:schemeClr val="bg1"/>
                          </a:solidFill>
                          <a:effectLst/>
                          <a:latin typeface="Arial" panose="020B0604020202020204" pitchFamily="34" charset="0"/>
                          <a:cs typeface="Arial" panose="020B0604020202020204" pitchFamily="34" charset="0"/>
                        </a:rPr>
                        <a:t>54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CBCBCB"/>
                    </a:solidFill>
                  </a:tcPr>
                </a:tc>
                <a:tc>
                  <a:txBody>
                    <a:bodyPr/>
                    <a:lstStyle/>
                    <a:p>
                      <a:pPr algn="ctr" rtl="0" fontAlgn="ctr"/>
                      <a:r>
                        <a:rPr lang="en-US" sz="800" b="1" i="0" u="none" strike="noStrike" dirty="0">
                          <a:solidFill>
                            <a:schemeClr val="bg1"/>
                          </a:solidFill>
                          <a:effectLst/>
                          <a:latin typeface="Arial" panose="020B0604020202020204" pitchFamily="34" charset="0"/>
                          <a:cs typeface="Arial" panose="020B0604020202020204" pitchFamily="34" charset="0"/>
                        </a:rPr>
                        <a:t>3655</a:t>
                      </a:r>
                      <a:endParaRPr lang="en-SG" sz="800" b="1" i="0" u="none" strike="noStrike" dirty="0">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chemeClr val="tx1">
                          <a:lumMod val="65000"/>
                        </a:schemeClr>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lumMod val="65000"/>
                        </a:schemeClr>
                      </a:solidFill>
                      <a:prstDash val="solid"/>
                      <a:round/>
                      <a:headEnd type="none" w="med" len="med"/>
                      <a:tailEnd type="none" w="med" len="med"/>
                    </a:lnB>
                    <a:solidFill>
                      <a:srgbClr val="CBCBCB"/>
                    </a:solidFill>
                  </a:tcPr>
                </a:tc>
                <a:extLst>
                  <a:ext uri="{0D108BD9-81ED-4DB2-BD59-A6C34878D82A}">
                    <a16:rowId xmlns:a16="http://schemas.microsoft.com/office/drawing/2014/main" val="10007"/>
                  </a:ext>
                </a:extLst>
              </a:tr>
            </a:tbl>
          </a:graphicData>
        </a:graphic>
      </p:graphicFrame>
      <p:graphicFrame>
        <p:nvGraphicFramePr>
          <p:cNvPr id="17" name="Chart 16">
            <a:extLst>
              <a:ext uri="{FF2B5EF4-FFF2-40B4-BE49-F238E27FC236}">
                <a16:creationId xmlns:a16="http://schemas.microsoft.com/office/drawing/2014/main" id="{00000000-0008-0000-0300-000003000000}"/>
              </a:ext>
            </a:extLst>
          </p:cNvPr>
          <p:cNvGraphicFramePr>
            <a:graphicFrameLocks/>
          </p:cNvGraphicFramePr>
          <p:nvPr/>
        </p:nvGraphicFramePr>
        <p:xfrm>
          <a:off x="4448477" y="912609"/>
          <a:ext cx="4584397" cy="23143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FBEB1EA-2A9B-47EB-AF8D-434EA85A44A4}"/>
              </a:ext>
            </a:extLst>
          </p:cNvPr>
          <p:cNvGraphicFramePr>
            <a:graphicFrameLocks/>
          </p:cNvGraphicFramePr>
          <p:nvPr/>
        </p:nvGraphicFramePr>
        <p:xfrm>
          <a:off x="117645" y="919162"/>
          <a:ext cx="4159613" cy="2314370"/>
        </p:xfrm>
        <a:graphic>
          <a:graphicData uri="http://schemas.openxmlformats.org/drawingml/2006/chart">
            <c:chart xmlns:c="http://schemas.openxmlformats.org/drawingml/2006/chart" xmlns:r="http://schemas.openxmlformats.org/officeDocument/2006/relationships" r:id="rId4"/>
          </a:graphicData>
        </a:graphic>
      </p:graphicFrame>
      <p:sp>
        <p:nvSpPr>
          <p:cNvPr id="22" name="Speech Bubble: Rectangle 21">
            <a:extLst>
              <a:ext uri="{FF2B5EF4-FFF2-40B4-BE49-F238E27FC236}">
                <a16:creationId xmlns:a16="http://schemas.microsoft.com/office/drawing/2014/main" id="{1BAE6B13-5543-4E83-B488-79573085B7A2}"/>
              </a:ext>
            </a:extLst>
          </p:cNvPr>
          <p:cNvSpPr/>
          <p:nvPr/>
        </p:nvSpPr>
        <p:spPr>
          <a:xfrm>
            <a:off x="8344608" y="1714499"/>
            <a:ext cx="681747" cy="304179"/>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&amp; D increase</a:t>
            </a:r>
            <a:endParaRPr kumimoji="0" lang="en-SG"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9368156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a:extLst>
              <a:ext uri="{FF2B5EF4-FFF2-40B4-BE49-F238E27FC236}">
                <a16:creationId xmlns:a16="http://schemas.microsoft.com/office/drawing/2014/main" id="{08FB3C00-8BB3-4D94-9F56-336140988B31}"/>
              </a:ext>
            </a:extLst>
          </p:cNvPr>
          <p:cNvSpPr txBox="1">
            <a:spLocks noChangeArrowheads="1"/>
          </p:cNvSpPr>
          <p:nvPr/>
        </p:nvSpPr>
        <p:spPr bwMode="auto">
          <a:xfrm>
            <a:off x="321193" y="326873"/>
            <a:ext cx="6781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1F4A8A"/>
                </a:solidFill>
                <a:effectLst/>
                <a:uLnTx/>
                <a:uFillTx/>
                <a:latin typeface="Arial" panose="020B0604020202020204" pitchFamily="34" charset="0"/>
                <a:ea typeface="+mn-ea"/>
                <a:cs typeface="Arial" panose="020B0604020202020204" pitchFamily="34" charset="0"/>
              </a:rPr>
              <a:t>ALL LC PCBAs RMA and Defect Distribution</a:t>
            </a:r>
          </a:p>
        </p:txBody>
      </p:sp>
      <p:sp>
        <p:nvSpPr>
          <p:cNvPr id="5" name="TextBox 2">
            <a:extLst>
              <a:ext uri="{FF2B5EF4-FFF2-40B4-BE49-F238E27FC236}">
                <a16:creationId xmlns:a16="http://schemas.microsoft.com/office/drawing/2014/main" id="{08FB3C00-8BB3-4D94-9F56-336140988B31}"/>
              </a:ext>
            </a:extLst>
          </p:cNvPr>
          <p:cNvSpPr txBox="1">
            <a:spLocks noChangeArrowheads="1"/>
          </p:cNvSpPr>
          <p:nvPr/>
        </p:nvSpPr>
        <p:spPr bwMode="auto">
          <a:xfrm>
            <a:off x="100168" y="3505200"/>
            <a:ext cx="55570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Top 5 PCBA  - 210000520, 210000367, 210000903,210000422 and 210000345</a:t>
            </a:r>
          </a:p>
        </p:txBody>
      </p:sp>
      <p:graphicFrame>
        <p:nvGraphicFramePr>
          <p:cNvPr id="2" name="Table 1"/>
          <p:cNvGraphicFramePr>
            <a:graphicFrameLocks noGrp="1"/>
          </p:cNvGraphicFramePr>
          <p:nvPr/>
        </p:nvGraphicFramePr>
        <p:xfrm>
          <a:off x="199902" y="932752"/>
          <a:ext cx="5357541" cy="2378698"/>
        </p:xfrm>
        <a:graphic>
          <a:graphicData uri="http://schemas.openxmlformats.org/drawingml/2006/table">
            <a:tbl>
              <a:tblPr firstRow="1" bandRow="1"/>
              <a:tblGrid>
                <a:gridCol w="1621948">
                  <a:extLst>
                    <a:ext uri="{9D8B030D-6E8A-4147-A177-3AD203B41FA5}">
                      <a16:colId xmlns:a16="http://schemas.microsoft.com/office/drawing/2014/main" val="20000"/>
                    </a:ext>
                  </a:extLst>
                </a:gridCol>
                <a:gridCol w="293878">
                  <a:extLst>
                    <a:ext uri="{9D8B030D-6E8A-4147-A177-3AD203B41FA5}">
                      <a16:colId xmlns:a16="http://schemas.microsoft.com/office/drawing/2014/main" val="20001"/>
                    </a:ext>
                  </a:extLst>
                </a:gridCol>
                <a:gridCol w="457678">
                  <a:extLst>
                    <a:ext uri="{9D8B030D-6E8A-4147-A177-3AD203B41FA5}">
                      <a16:colId xmlns:a16="http://schemas.microsoft.com/office/drawing/2014/main" val="20002"/>
                    </a:ext>
                  </a:extLst>
                </a:gridCol>
                <a:gridCol w="232929">
                  <a:extLst>
                    <a:ext uri="{9D8B030D-6E8A-4147-A177-3AD203B41FA5}">
                      <a16:colId xmlns:a16="http://schemas.microsoft.com/office/drawing/2014/main" val="20003"/>
                    </a:ext>
                  </a:extLst>
                </a:gridCol>
                <a:gridCol w="513809">
                  <a:extLst>
                    <a:ext uri="{9D8B030D-6E8A-4147-A177-3AD203B41FA5}">
                      <a16:colId xmlns:a16="http://schemas.microsoft.com/office/drawing/2014/main" val="20004"/>
                    </a:ext>
                  </a:extLst>
                </a:gridCol>
                <a:gridCol w="298760">
                  <a:extLst>
                    <a:ext uri="{9D8B030D-6E8A-4147-A177-3AD203B41FA5}">
                      <a16:colId xmlns:a16="http://schemas.microsoft.com/office/drawing/2014/main" val="610635451"/>
                    </a:ext>
                  </a:extLst>
                </a:gridCol>
                <a:gridCol w="453825">
                  <a:extLst>
                    <a:ext uri="{9D8B030D-6E8A-4147-A177-3AD203B41FA5}">
                      <a16:colId xmlns:a16="http://schemas.microsoft.com/office/drawing/2014/main" val="3184795338"/>
                    </a:ext>
                  </a:extLst>
                </a:gridCol>
                <a:gridCol w="239919">
                  <a:extLst>
                    <a:ext uri="{9D8B030D-6E8A-4147-A177-3AD203B41FA5}">
                      <a16:colId xmlns:a16="http://schemas.microsoft.com/office/drawing/2014/main" val="1476424027"/>
                    </a:ext>
                  </a:extLst>
                </a:gridCol>
                <a:gridCol w="506819">
                  <a:extLst>
                    <a:ext uri="{9D8B030D-6E8A-4147-A177-3AD203B41FA5}">
                      <a16:colId xmlns:a16="http://schemas.microsoft.com/office/drawing/2014/main" val="1569115658"/>
                    </a:ext>
                  </a:extLst>
                </a:gridCol>
                <a:gridCol w="284151">
                  <a:extLst>
                    <a:ext uri="{9D8B030D-6E8A-4147-A177-3AD203B41FA5}">
                      <a16:colId xmlns:a16="http://schemas.microsoft.com/office/drawing/2014/main" val="99226848"/>
                    </a:ext>
                  </a:extLst>
                </a:gridCol>
                <a:gridCol w="453825">
                  <a:extLst>
                    <a:ext uri="{9D8B030D-6E8A-4147-A177-3AD203B41FA5}">
                      <a16:colId xmlns:a16="http://schemas.microsoft.com/office/drawing/2014/main" val="2824511384"/>
                    </a:ext>
                  </a:extLst>
                </a:gridCol>
              </a:tblGrid>
              <a:tr h="252225">
                <a:tc>
                  <a:txBody>
                    <a:bodyPr/>
                    <a:lstStyle/>
                    <a:p>
                      <a:pPr algn="l" rtl="0" fontAlgn="ctr"/>
                      <a:r>
                        <a:rPr lang="en-US" sz="1100" b="1" i="0" u="none" strike="noStrike" dirty="0">
                          <a:solidFill>
                            <a:srgbClr val="FFFFFF"/>
                          </a:solidFill>
                          <a:effectLst/>
                          <a:latin typeface="Arial" panose="020B0604020202020204" pitchFamily="34" charset="0"/>
                          <a:cs typeface="Arial" panose="020B0604020202020204" pitchFamily="34" charset="0"/>
                        </a:rPr>
                        <a:t>ALL LC PCBA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05496"/>
                    </a:solidFill>
                  </a:tcPr>
                </a:tc>
                <a:tc gridSpan="2">
                  <a:txBody>
                    <a:bodyPr/>
                    <a:lstStyle/>
                    <a:p>
                      <a:pPr algn="ctr" rtl="0" fontAlgn="ctr"/>
                      <a:r>
                        <a:rPr lang="en-US" sz="1100" b="1" i="0" u="none" strike="noStrike" dirty="0">
                          <a:solidFill>
                            <a:srgbClr val="FFFFFF"/>
                          </a:solidFill>
                          <a:effectLst/>
                          <a:latin typeface="Arial" panose="020B0604020202020204" pitchFamily="34" charset="0"/>
                          <a:cs typeface="Arial" panose="020B0604020202020204" pitchFamily="34" charset="0"/>
                        </a:rPr>
                        <a:t>Qtr 1-19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hMerge="1">
                  <a:txBody>
                    <a:bodyPr/>
                    <a:lstStyle/>
                    <a:p>
                      <a:endParaRPr lang="en-US"/>
                    </a:p>
                  </a:txBody>
                  <a:tcPr/>
                </a:tc>
                <a:tc gridSpan="2">
                  <a:txBody>
                    <a:bodyPr/>
                    <a:lstStyle/>
                    <a:p>
                      <a:pPr algn="ctr" rtl="0" fontAlgn="ctr"/>
                      <a:r>
                        <a:rPr lang="en-US" sz="1100" b="1" i="0" u="none" strike="noStrike" dirty="0">
                          <a:solidFill>
                            <a:srgbClr val="FFFFFF"/>
                          </a:solidFill>
                          <a:effectLst/>
                          <a:latin typeface="Arial" panose="020B0604020202020204" pitchFamily="34" charset="0"/>
                          <a:cs typeface="Arial" panose="020B0604020202020204" pitchFamily="34" charset="0"/>
                        </a:rPr>
                        <a:t>Qtr 2-19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hMerge="1">
                  <a:txBody>
                    <a:bodyPr/>
                    <a:lstStyle/>
                    <a:p>
                      <a:endParaRPr lang="en-US"/>
                    </a:p>
                  </a:txBody>
                  <a:tcPr/>
                </a:tc>
                <a:tc gridSpan="2">
                  <a:txBody>
                    <a:bodyPr/>
                    <a:lstStyle/>
                    <a:p>
                      <a:pPr algn="ctr" rtl="0" fontAlgn="ctr"/>
                      <a:r>
                        <a:rPr lang="en-US" sz="1100" b="1" i="0" u="none" strike="noStrike" dirty="0">
                          <a:solidFill>
                            <a:srgbClr val="FFFFFF"/>
                          </a:solidFill>
                          <a:effectLst/>
                          <a:latin typeface="Arial" panose="020B0604020202020204" pitchFamily="34" charset="0"/>
                          <a:cs typeface="Arial" panose="020B0604020202020204" pitchFamily="34" charset="0"/>
                        </a:rPr>
                        <a:t>Qtr 3-19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hMerge="1">
                  <a:txBody>
                    <a:bodyPr/>
                    <a:lstStyle/>
                    <a:p>
                      <a:endParaRPr lang="en-US"/>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1" i="0" u="none" strike="noStrike" dirty="0">
                          <a:solidFill>
                            <a:srgbClr val="FFFFFF"/>
                          </a:solidFill>
                          <a:effectLst/>
                          <a:latin typeface="Arial" panose="020B0604020202020204" pitchFamily="34" charset="0"/>
                          <a:cs typeface="Arial" panose="020B0604020202020204" pitchFamily="34" charset="0"/>
                        </a:rPr>
                        <a:t>Qtr </a:t>
                      </a:r>
                      <a:r>
                        <a:rPr lang="en-US" altLang="zh-CN" sz="1100" b="1" i="0" u="none" strike="noStrike" dirty="0">
                          <a:solidFill>
                            <a:srgbClr val="FFFFFF"/>
                          </a:solidFill>
                          <a:effectLst/>
                          <a:latin typeface="Arial" panose="020B0604020202020204" pitchFamily="34" charset="0"/>
                          <a:cs typeface="Arial" panose="020B0604020202020204" pitchFamily="34" charset="0"/>
                        </a:rPr>
                        <a:t>4</a:t>
                      </a:r>
                      <a:r>
                        <a:rPr lang="en-US" sz="1100" b="1" i="0" u="none" strike="noStrike" dirty="0">
                          <a:solidFill>
                            <a:srgbClr val="FFFFFF"/>
                          </a:solidFill>
                          <a:effectLst/>
                          <a:latin typeface="Arial" panose="020B0604020202020204" pitchFamily="34" charset="0"/>
                          <a:cs typeface="Arial" panose="020B0604020202020204" pitchFamily="34" charset="0"/>
                        </a:rPr>
                        <a:t>-19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hMerge="1">
                  <a:txBody>
                    <a:bodyPr/>
                    <a:lstStyle/>
                    <a:p>
                      <a:pPr algn="ctr" rtl="0" fontAlgn="ctr"/>
                      <a:endParaRPr lang="en-US" sz="11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1" i="0" u="none" strike="noStrike" dirty="0">
                          <a:solidFill>
                            <a:srgbClr val="FFFFFF"/>
                          </a:solidFill>
                          <a:effectLst/>
                          <a:latin typeface="Arial" panose="020B0604020202020204" pitchFamily="34" charset="0"/>
                          <a:cs typeface="Arial" panose="020B0604020202020204" pitchFamily="34" charset="0"/>
                        </a:rPr>
                        <a:t>Qtr 1-20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sz="11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extLst>
                  <a:ext uri="{0D108BD9-81ED-4DB2-BD59-A6C34878D82A}">
                    <a16:rowId xmlns:a16="http://schemas.microsoft.com/office/drawing/2014/main" val="10000"/>
                  </a:ext>
                </a:extLst>
              </a:tr>
              <a:tr h="283825">
                <a:tc>
                  <a:txBody>
                    <a:bodyPr/>
                    <a:lstStyle/>
                    <a:p>
                      <a:pPr algn="l" rtl="0" fontAlgn="ctr"/>
                      <a:r>
                        <a:rPr lang="en-US" sz="1100" b="1" i="0" u="none" strike="noStrike" dirty="0">
                          <a:solidFill>
                            <a:srgbClr val="FFFFFF"/>
                          </a:solidFill>
                          <a:effectLst/>
                          <a:latin typeface="Arial" panose="020B0604020202020204" pitchFamily="34" charset="0"/>
                          <a:cs typeface="Arial" panose="020B0604020202020204" pitchFamily="34" charset="0"/>
                        </a:rPr>
                        <a:t>ALL LC PCBA Shipped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05496"/>
                    </a:solidFill>
                  </a:tcPr>
                </a:tc>
                <a:tc gridSpan="2">
                  <a:txBody>
                    <a:bodyPr/>
                    <a:lstStyle/>
                    <a:p>
                      <a:pPr algn="ctr" rtl="0" fontAlgn="ctr"/>
                      <a:r>
                        <a:rPr lang="en-US" sz="1100" b="1" i="0" u="none" strike="noStrike" dirty="0">
                          <a:solidFill>
                            <a:srgbClr val="FFFFFF"/>
                          </a:solidFill>
                          <a:effectLst/>
                          <a:latin typeface="Arial" panose="020B0604020202020204" pitchFamily="34" charset="0"/>
                          <a:cs typeface="Arial" panose="020B0604020202020204" pitchFamily="34" charset="0"/>
                        </a:rPr>
                        <a:t>15786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hMerge="1">
                  <a:txBody>
                    <a:bodyPr/>
                    <a:lstStyle/>
                    <a:p>
                      <a:endParaRPr lang="en-US"/>
                    </a:p>
                  </a:txBody>
                  <a:tcPr/>
                </a:tc>
                <a:tc gridSpan="2">
                  <a:txBody>
                    <a:bodyPr/>
                    <a:lstStyle/>
                    <a:p>
                      <a:pPr algn="ctr" rtl="0" fontAlgn="ctr"/>
                      <a:r>
                        <a:rPr lang="en-SG" sz="1100" b="1" i="0" u="none" strike="noStrike" dirty="0">
                          <a:solidFill>
                            <a:srgbClr val="FFFFFF"/>
                          </a:solidFill>
                          <a:effectLst/>
                          <a:latin typeface="Arial" panose="020B0604020202020204" pitchFamily="34" charset="0"/>
                          <a:cs typeface="Arial" panose="020B0604020202020204" pitchFamily="34" charset="0"/>
                        </a:rPr>
                        <a:t>17601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hMerge="1">
                  <a:txBody>
                    <a:bodyPr/>
                    <a:lstStyle/>
                    <a:p>
                      <a:endParaRPr lang="en-SG"/>
                    </a:p>
                  </a:txBody>
                  <a:tcPr/>
                </a:tc>
                <a:tc gridSpan="2">
                  <a:txBody>
                    <a:bodyPr/>
                    <a:lstStyle/>
                    <a:p>
                      <a:pPr algn="ctr" rtl="0" fontAlgn="ctr"/>
                      <a:r>
                        <a:rPr lang="en-SG" sz="1100" b="1" i="0" u="none" strike="noStrike" dirty="0">
                          <a:solidFill>
                            <a:srgbClr val="FFFFFF"/>
                          </a:solidFill>
                          <a:effectLst/>
                          <a:latin typeface="Arial" panose="020B0604020202020204" pitchFamily="34" charset="0"/>
                          <a:cs typeface="Arial" panose="020B0604020202020204" pitchFamily="34" charset="0"/>
                        </a:rPr>
                        <a:t>17975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hMerge="1">
                  <a:txBody>
                    <a:bodyPr/>
                    <a:lstStyle/>
                    <a:p>
                      <a:endParaRPr lang="en-SG"/>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gridSpan="2">
                  <a:txBody>
                    <a:bodyPr/>
                    <a:lstStyle/>
                    <a:p>
                      <a:pPr algn="ctr" rtl="0" fontAlgn="ctr"/>
                      <a:r>
                        <a:rPr lang="en-SG" sz="1100" b="1" i="0" u="none" strike="noStrike" dirty="0">
                          <a:solidFill>
                            <a:srgbClr val="FFFFFF"/>
                          </a:solidFill>
                          <a:effectLst/>
                          <a:latin typeface="Arial" panose="020B0604020202020204" pitchFamily="34" charset="0"/>
                          <a:cs typeface="Arial" panose="020B0604020202020204" pitchFamily="34" charset="0"/>
                        </a:rPr>
                        <a:t>17956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hMerge="1">
                  <a:txBody>
                    <a:bodyPr/>
                    <a:lstStyle/>
                    <a:p>
                      <a:pPr algn="ctr" rtl="0" fontAlgn="ctr"/>
                      <a:endParaRPr lang="en-SG" sz="1100" b="1" i="0" u="none" strike="noStrike" dirty="0">
                        <a:solidFill>
                          <a:srgbClr val="FFFFFF"/>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gridSpan="2">
                  <a:txBody>
                    <a:bodyPr/>
                    <a:lstStyle/>
                    <a:p>
                      <a:pPr algn="ctr" rtl="0" fontAlgn="ctr"/>
                      <a:r>
                        <a:rPr lang="en-US" sz="1100" b="1" i="0" u="none" strike="noStrike" dirty="0">
                          <a:solidFill>
                            <a:srgbClr val="FFFFFF"/>
                          </a:solidFill>
                          <a:effectLst/>
                          <a:latin typeface="Arial" panose="020B0604020202020204" pitchFamily="34" charset="0"/>
                          <a:cs typeface="Arial" panose="020B0604020202020204" pitchFamily="34" charset="0"/>
                        </a:rPr>
                        <a:t>13185</a:t>
                      </a:r>
                      <a:endParaRPr lang="en-SG" sz="1100" b="1" i="0" u="none" strike="noStrike" dirty="0">
                        <a:solidFill>
                          <a:srgbClr val="FFFFFF"/>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hMerge="1">
                  <a:txBody>
                    <a:bodyPr/>
                    <a:lstStyle/>
                    <a:p>
                      <a:pPr algn="ctr" rtl="0" fontAlgn="ctr"/>
                      <a:endParaRPr lang="en-SG" sz="1100" b="1" i="0" u="none" strike="noStrike" dirty="0">
                        <a:solidFill>
                          <a:srgbClr val="FFFFFF"/>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extLst>
                  <a:ext uri="{0D108BD9-81ED-4DB2-BD59-A6C34878D82A}">
                    <a16:rowId xmlns:a16="http://schemas.microsoft.com/office/drawing/2014/main" val="10001"/>
                  </a:ext>
                </a:extLst>
              </a:tr>
              <a:tr h="307108">
                <a:tc>
                  <a:txBody>
                    <a:bodyPr/>
                    <a:lstStyle/>
                    <a:p>
                      <a:pPr algn="l" rtl="0" fontAlgn="b"/>
                      <a:r>
                        <a:rPr lang="en-US" sz="1100" b="0" i="0" u="none" strike="noStrike" dirty="0">
                          <a:solidFill>
                            <a:srgbClr val="000000"/>
                          </a:solidFill>
                          <a:effectLst/>
                          <a:latin typeface="Arial" panose="020B0604020202020204" pitchFamily="34" charset="0"/>
                          <a:cs typeface="Arial" panose="020B0604020202020204" pitchFamily="34" charset="0"/>
                        </a:rPr>
                        <a:t>Workmanship (A)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1</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0.01%</a:t>
                      </a:r>
                      <a:endParaRPr lang="en-SG" sz="10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200" b="1" i="0" u="none" strike="noStrike" dirty="0">
                          <a:solidFill>
                            <a:srgbClr val="000000"/>
                          </a:solidFill>
                          <a:effectLst/>
                          <a:latin typeface="Arial" panose="020B0604020202020204" pitchFamily="34" charset="0"/>
                          <a:cs typeface="Arial" panose="020B0604020202020204" pitchFamily="34" charset="0"/>
                        </a:rPr>
                        <a:t>0</a:t>
                      </a:r>
                      <a:endParaRPr lang="en-SG"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000" b="1" i="0" u="none" strike="noStrike" dirty="0">
                          <a:solidFill>
                            <a:srgbClr val="000000"/>
                          </a:solidFill>
                          <a:effectLst/>
                          <a:latin typeface="Arial" panose="020B0604020202020204" pitchFamily="34" charset="0"/>
                          <a:cs typeface="Arial" panose="020B0604020202020204" pitchFamily="34" charset="0"/>
                        </a:rPr>
                        <a:t>0.00%</a:t>
                      </a:r>
                      <a:endParaRPr lang="en-SG" sz="1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extLst>
                  <a:ext uri="{0D108BD9-81ED-4DB2-BD59-A6C34878D82A}">
                    <a16:rowId xmlns:a16="http://schemas.microsoft.com/office/drawing/2014/main" val="10002"/>
                  </a:ext>
                </a:extLst>
              </a:tr>
              <a:tr h="307108">
                <a:tc>
                  <a:txBody>
                    <a:bodyPr/>
                    <a:lstStyle/>
                    <a:p>
                      <a:pPr algn="l" rtl="0" fontAlgn="b"/>
                      <a:r>
                        <a:rPr lang="en-US" sz="1100" b="0" i="0" u="none" strike="noStrike" dirty="0">
                          <a:solidFill>
                            <a:srgbClr val="000000"/>
                          </a:solidFill>
                          <a:effectLst/>
                          <a:latin typeface="Arial" panose="020B0604020202020204" pitchFamily="34" charset="0"/>
                          <a:cs typeface="Arial" panose="020B0604020202020204" pitchFamily="34" charset="0"/>
                        </a:rPr>
                        <a:t>Customer caused (B)</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18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0.12%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2</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0.01%</a:t>
                      </a:r>
                      <a:endParaRPr lang="en-SG" sz="10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200" b="1" i="0" u="none" strike="noStrike" dirty="0">
                          <a:solidFill>
                            <a:srgbClr val="000000"/>
                          </a:solidFill>
                          <a:effectLst/>
                          <a:latin typeface="Arial" panose="020B0604020202020204" pitchFamily="34" charset="0"/>
                          <a:cs typeface="Arial" panose="020B0604020202020204" pitchFamily="34" charset="0"/>
                        </a:rPr>
                        <a:t>6</a:t>
                      </a:r>
                      <a:endParaRPr lang="en-SG"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000" b="1" i="0" u="none" strike="noStrike" dirty="0">
                          <a:solidFill>
                            <a:srgbClr val="000000"/>
                          </a:solidFill>
                          <a:effectLst/>
                          <a:latin typeface="Arial" panose="020B0604020202020204" pitchFamily="34" charset="0"/>
                          <a:cs typeface="Arial" panose="020B0604020202020204" pitchFamily="34" charset="0"/>
                        </a:rPr>
                        <a:t>0.05%</a:t>
                      </a:r>
                      <a:endParaRPr lang="en-SG" sz="1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extLst>
                  <a:ext uri="{0D108BD9-81ED-4DB2-BD59-A6C34878D82A}">
                    <a16:rowId xmlns:a16="http://schemas.microsoft.com/office/drawing/2014/main" val="10003"/>
                  </a:ext>
                </a:extLst>
              </a:tr>
              <a:tr h="307108">
                <a:tc>
                  <a:txBody>
                    <a:bodyPr/>
                    <a:lstStyle/>
                    <a:p>
                      <a:pPr algn="l" rtl="0" fontAlgn="b"/>
                      <a:r>
                        <a:rPr lang="en-US" sz="1100" b="0" i="0" u="none" strike="noStrike" dirty="0">
                          <a:solidFill>
                            <a:srgbClr val="000000"/>
                          </a:solidFill>
                          <a:effectLst/>
                          <a:latin typeface="Arial" panose="020B0604020202020204" pitchFamily="34" charset="0"/>
                          <a:cs typeface="Arial" panose="020B0604020202020204" pitchFamily="34" charset="0"/>
                        </a:rPr>
                        <a:t>Mechanical Damage (C1)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96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0.62%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1</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0.01%</a:t>
                      </a:r>
                      <a:endParaRPr lang="en-SG" sz="10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200" b="1" i="0" u="none" strike="noStrike" dirty="0">
                          <a:solidFill>
                            <a:srgbClr val="000000"/>
                          </a:solidFill>
                          <a:effectLst/>
                          <a:latin typeface="Arial" panose="020B0604020202020204" pitchFamily="34" charset="0"/>
                          <a:cs typeface="Arial" panose="020B0604020202020204" pitchFamily="34" charset="0"/>
                        </a:rPr>
                        <a:t>4</a:t>
                      </a:r>
                      <a:endParaRPr lang="en-SG"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000" b="1" i="0" u="none" strike="noStrike" dirty="0">
                          <a:solidFill>
                            <a:srgbClr val="000000"/>
                          </a:solidFill>
                          <a:effectLst/>
                          <a:latin typeface="Arial" panose="020B0604020202020204" pitchFamily="34" charset="0"/>
                          <a:cs typeface="Arial" panose="020B0604020202020204" pitchFamily="34" charset="0"/>
                        </a:rPr>
                        <a:t>0.03%</a:t>
                      </a:r>
                      <a:endParaRPr lang="en-SG" sz="1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extLst>
                  <a:ext uri="{0D108BD9-81ED-4DB2-BD59-A6C34878D82A}">
                    <a16:rowId xmlns:a16="http://schemas.microsoft.com/office/drawing/2014/main" val="10004"/>
                  </a:ext>
                </a:extLst>
              </a:tr>
              <a:tr h="307108">
                <a:tc>
                  <a:txBody>
                    <a:bodyPr/>
                    <a:lstStyle/>
                    <a:p>
                      <a:pPr algn="l" rtl="0" fontAlgn="b"/>
                      <a:r>
                        <a:rPr lang="en-US" sz="1100" b="0" i="0" u="none" strike="noStrike" dirty="0">
                          <a:solidFill>
                            <a:srgbClr val="000000"/>
                          </a:solidFill>
                          <a:effectLst/>
                          <a:latin typeface="Arial" panose="020B0604020202020204" pitchFamily="34" charset="0"/>
                          <a:cs typeface="Arial" panose="020B0604020202020204" pitchFamily="34" charset="0"/>
                        </a:rPr>
                        <a:t>Bad Component (C2)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24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0.14%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16</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0.09%</a:t>
                      </a:r>
                      <a:endParaRPr lang="en-SG" sz="10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16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200" b="1" i="0" u="none" strike="noStrike" dirty="0">
                          <a:solidFill>
                            <a:srgbClr val="000000"/>
                          </a:solidFill>
                          <a:effectLst/>
                          <a:latin typeface="Arial" panose="020B0604020202020204" pitchFamily="34" charset="0"/>
                          <a:cs typeface="Arial" panose="020B0604020202020204" pitchFamily="34" charset="0"/>
                        </a:rPr>
                        <a:t>11</a:t>
                      </a:r>
                      <a:endParaRPr lang="en-SG"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000" b="1" i="0" u="none" strike="noStrike" dirty="0">
                          <a:solidFill>
                            <a:srgbClr val="000000"/>
                          </a:solidFill>
                          <a:effectLst/>
                          <a:latin typeface="Arial" panose="020B0604020202020204" pitchFamily="34" charset="0"/>
                          <a:cs typeface="Arial" panose="020B0604020202020204" pitchFamily="34" charset="0"/>
                        </a:rPr>
                        <a:t>0.08%</a:t>
                      </a:r>
                      <a:endParaRPr lang="en-SG" sz="1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extLst>
                  <a:ext uri="{0D108BD9-81ED-4DB2-BD59-A6C34878D82A}">
                    <a16:rowId xmlns:a16="http://schemas.microsoft.com/office/drawing/2014/main" val="10005"/>
                  </a:ext>
                </a:extLst>
              </a:tr>
              <a:tr h="307108">
                <a:tc>
                  <a:txBody>
                    <a:bodyPr/>
                    <a:lstStyle/>
                    <a:p>
                      <a:pPr algn="l" rtl="0" fontAlgn="b"/>
                      <a:r>
                        <a:rPr lang="en-US" sz="1100" b="0" i="0" u="none" strike="noStrike" dirty="0">
                          <a:solidFill>
                            <a:srgbClr val="000000"/>
                          </a:solidFill>
                          <a:effectLst/>
                          <a:latin typeface="Arial" panose="020B0604020202020204" pitchFamily="34" charset="0"/>
                          <a:cs typeface="Arial" panose="020B0604020202020204" pitchFamily="34" charset="0"/>
                        </a:rPr>
                        <a:t>No Fault Found (D)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29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SG" sz="1100" b="0" i="0" u="none" strike="noStrike">
                          <a:solidFill>
                            <a:schemeClr val="tx1"/>
                          </a:solidFill>
                          <a:effectLst/>
                          <a:latin typeface="Arial" panose="020B0604020202020204" pitchFamily="34" charset="0"/>
                          <a:cs typeface="Arial" panose="020B0604020202020204" pitchFamily="34" charset="0"/>
                        </a:rPr>
                        <a:t>26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0.15%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13</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0.07%</a:t>
                      </a:r>
                      <a:endParaRPr lang="en-SG" sz="10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200" b="1" i="0" u="none" strike="noStrike" dirty="0">
                          <a:solidFill>
                            <a:srgbClr val="000000"/>
                          </a:solidFill>
                          <a:effectLst/>
                          <a:latin typeface="Arial" panose="020B0604020202020204" pitchFamily="34" charset="0"/>
                          <a:cs typeface="Arial" panose="020B0604020202020204" pitchFamily="34" charset="0"/>
                        </a:rPr>
                        <a:t>6</a:t>
                      </a:r>
                      <a:endParaRPr lang="en-SG"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000" b="1" i="0" u="none" strike="noStrike" dirty="0">
                          <a:solidFill>
                            <a:srgbClr val="000000"/>
                          </a:solidFill>
                          <a:effectLst/>
                          <a:latin typeface="Arial" panose="020B0604020202020204" pitchFamily="34" charset="0"/>
                          <a:cs typeface="Arial" panose="020B0604020202020204" pitchFamily="34" charset="0"/>
                        </a:rPr>
                        <a:t>0.05%</a:t>
                      </a:r>
                      <a:endParaRPr lang="en-SG" sz="1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extLst>
                  <a:ext uri="{0D108BD9-81ED-4DB2-BD59-A6C34878D82A}">
                    <a16:rowId xmlns:a16="http://schemas.microsoft.com/office/drawing/2014/main" val="10006"/>
                  </a:ext>
                </a:extLst>
              </a:tr>
              <a:tr h="307108">
                <a:tc>
                  <a:txBody>
                    <a:bodyPr/>
                    <a:lstStyle/>
                    <a:p>
                      <a:pPr algn="l" rtl="0" fontAlgn="b"/>
                      <a:r>
                        <a:rPr lang="en-US" sz="1100" b="0" i="0" u="none" strike="noStrike" dirty="0">
                          <a:solidFill>
                            <a:srgbClr val="000000"/>
                          </a:solidFill>
                          <a:effectLst/>
                          <a:latin typeface="Arial" panose="020B0604020202020204" pitchFamily="34" charset="0"/>
                          <a:cs typeface="Arial" panose="020B0604020202020204" pitchFamily="34" charset="0"/>
                        </a:rPr>
                        <a:t>Total LC RMA Qty</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100" b="0" i="0" u="none" strike="noStrike">
                          <a:solidFill>
                            <a:schemeClr val="tx1"/>
                          </a:solidFill>
                          <a:effectLst/>
                          <a:latin typeface="Arial" panose="020B0604020202020204" pitchFamily="34" charset="0"/>
                          <a:cs typeface="Arial" panose="020B0604020202020204" pitchFamily="34" charset="0"/>
                        </a:rPr>
                        <a:t>154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0.99%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SG" sz="1100" b="0" i="0" u="none" strike="noStrike">
                          <a:solidFill>
                            <a:schemeClr val="tx1"/>
                          </a:solidFill>
                          <a:effectLst/>
                          <a:latin typeface="Arial" panose="020B0604020202020204" pitchFamily="34" charset="0"/>
                          <a:cs typeface="Arial" panose="020B0604020202020204" pitchFamily="34" charset="0"/>
                        </a:rPr>
                        <a:t>63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0.36%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33</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0.18%</a:t>
                      </a:r>
                      <a:endParaRPr lang="en-SG" sz="10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27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0.15%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200" b="1" i="0" u="none" strike="noStrike" dirty="0">
                          <a:solidFill>
                            <a:srgbClr val="000000"/>
                          </a:solidFill>
                          <a:effectLst/>
                          <a:latin typeface="Arial" panose="020B0604020202020204" pitchFamily="34" charset="0"/>
                          <a:cs typeface="Arial" panose="020B0604020202020204" pitchFamily="34" charset="0"/>
                        </a:rPr>
                        <a:t>27</a:t>
                      </a:r>
                      <a:endParaRPr lang="en-SG"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000" b="1" i="0" u="none" strike="noStrike" dirty="0">
                          <a:solidFill>
                            <a:srgbClr val="000000"/>
                          </a:solidFill>
                          <a:effectLst/>
                          <a:latin typeface="Arial" panose="020B0604020202020204" pitchFamily="34" charset="0"/>
                          <a:cs typeface="Arial" panose="020B0604020202020204" pitchFamily="34" charset="0"/>
                        </a:rPr>
                        <a:t>0.20%</a:t>
                      </a:r>
                      <a:endParaRPr lang="en-SG" sz="1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extLst>
                  <a:ext uri="{0D108BD9-81ED-4DB2-BD59-A6C34878D82A}">
                    <a16:rowId xmlns:a16="http://schemas.microsoft.com/office/drawing/2014/main" val="10007"/>
                  </a:ext>
                </a:extLst>
              </a:tr>
            </a:tbl>
          </a:graphicData>
        </a:graphic>
      </p:graphicFrame>
      <p:graphicFrame>
        <p:nvGraphicFramePr>
          <p:cNvPr id="4" name="Table 3"/>
          <p:cNvGraphicFramePr>
            <a:graphicFrameLocks noGrp="1"/>
          </p:cNvGraphicFramePr>
          <p:nvPr/>
        </p:nvGraphicFramePr>
        <p:xfrm>
          <a:off x="199901" y="3749206"/>
          <a:ext cx="5375160" cy="2332978"/>
        </p:xfrm>
        <a:graphic>
          <a:graphicData uri="http://schemas.openxmlformats.org/drawingml/2006/table">
            <a:tbl>
              <a:tblPr firstRow="1" bandRow="1"/>
              <a:tblGrid>
                <a:gridCol w="1603499">
                  <a:extLst>
                    <a:ext uri="{9D8B030D-6E8A-4147-A177-3AD203B41FA5}">
                      <a16:colId xmlns:a16="http://schemas.microsoft.com/office/drawing/2014/main" val="20000"/>
                    </a:ext>
                  </a:extLst>
                </a:gridCol>
                <a:gridCol w="290513">
                  <a:extLst>
                    <a:ext uri="{9D8B030D-6E8A-4147-A177-3AD203B41FA5}">
                      <a16:colId xmlns:a16="http://schemas.microsoft.com/office/drawing/2014/main" val="20001"/>
                    </a:ext>
                  </a:extLst>
                </a:gridCol>
                <a:gridCol w="471487">
                  <a:extLst>
                    <a:ext uri="{9D8B030D-6E8A-4147-A177-3AD203B41FA5}">
                      <a16:colId xmlns:a16="http://schemas.microsoft.com/office/drawing/2014/main" val="20002"/>
                    </a:ext>
                  </a:extLst>
                </a:gridCol>
                <a:gridCol w="208915">
                  <a:extLst>
                    <a:ext uri="{9D8B030D-6E8A-4147-A177-3AD203B41FA5}">
                      <a16:colId xmlns:a16="http://schemas.microsoft.com/office/drawing/2014/main" val="20003"/>
                    </a:ext>
                  </a:extLst>
                </a:gridCol>
                <a:gridCol w="553085">
                  <a:extLst>
                    <a:ext uri="{9D8B030D-6E8A-4147-A177-3AD203B41FA5}">
                      <a16:colId xmlns:a16="http://schemas.microsoft.com/office/drawing/2014/main" val="20004"/>
                    </a:ext>
                  </a:extLst>
                </a:gridCol>
                <a:gridCol w="286702">
                  <a:extLst>
                    <a:ext uri="{9D8B030D-6E8A-4147-A177-3AD203B41FA5}">
                      <a16:colId xmlns:a16="http://schemas.microsoft.com/office/drawing/2014/main" val="1661957454"/>
                    </a:ext>
                  </a:extLst>
                </a:gridCol>
                <a:gridCol w="475298">
                  <a:extLst>
                    <a:ext uri="{9D8B030D-6E8A-4147-A177-3AD203B41FA5}">
                      <a16:colId xmlns:a16="http://schemas.microsoft.com/office/drawing/2014/main" val="4178839989"/>
                    </a:ext>
                  </a:extLst>
                </a:gridCol>
                <a:gridCol w="256391">
                  <a:extLst>
                    <a:ext uri="{9D8B030D-6E8A-4147-A177-3AD203B41FA5}">
                      <a16:colId xmlns:a16="http://schemas.microsoft.com/office/drawing/2014/main" val="3778804137"/>
                    </a:ext>
                  </a:extLst>
                </a:gridCol>
                <a:gridCol w="501446">
                  <a:extLst>
                    <a:ext uri="{9D8B030D-6E8A-4147-A177-3AD203B41FA5}">
                      <a16:colId xmlns:a16="http://schemas.microsoft.com/office/drawing/2014/main" val="882342621"/>
                    </a:ext>
                  </a:extLst>
                </a:gridCol>
                <a:gridCol w="226378">
                  <a:extLst>
                    <a:ext uri="{9D8B030D-6E8A-4147-A177-3AD203B41FA5}">
                      <a16:colId xmlns:a16="http://schemas.microsoft.com/office/drawing/2014/main" val="605539284"/>
                    </a:ext>
                  </a:extLst>
                </a:gridCol>
                <a:gridCol w="501446">
                  <a:extLst>
                    <a:ext uri="{9D8B030D-6E8A-4147-A177-3AD203B41FA5}">
                      <a16:colId xmlns:a16="http://schemas.microsoft.com/office/drawing/2014/main" val="3221767353"/>
                    </a:ext>
                  </a:extLst>
                </a:gridCol>
              </a:tblGrid>
              <a:tr h="305015">
                <a:tc>
                  <a:txBody>
                    <a:bodyPr/>
                    <a:lstStyle/>
                    <a:p>
                      <a:pPr algn="l" rtl="0" fontAlgn="ctr"/>
                      <a:r>
                        <a:rPr lang="en-US" sz="1100" b="1" i="0" u="none" strike="noStrike" dirty="0">
                          <a:solidFill>
                            <a:srgbClr val="FFFFFF"/>
                          </a:solidFill>
                          <a:effectLst/>
                          <a:latin typeface="Arial" panose="020B0604020202020204" pitchFamily="34" charset="0"/>
                          <a:cs typeface="Arial" panose="020B0604020202020204" pitchFamily="34" charset="0"/>
                        </a:rPr>
                        <a:t>TOP 5 – LC PCBA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5623"/>
                    </a:solidFill>
                  </a:tcPr>
                </a:tc>
                <a:tc gridSpan="2">
                  <a:txBody>
                    <a:bodyPr/>
                    <a:lstStyle/>
                    <a:p>
                      <a:pPr algn="ctr" rtl="0" fontAlgn="ctr"/>
                      <a:r>
                        <a:rPr lang="en-US" sz="1100" b="1" i="0" u="none" strike="noStrike" dirty="0">
                          <a:solidFill>
                            <a:srgbClr val="FFFFFF"/>
                          </a:solidFill>
                          <a:effectLst/>
                          <a:latin typeface="Arial" panose="020B0604020202020204" pitchFamily="34" charset="0"/>
                          <a:cs typeface="Arial" panose="020B0604020202020204" pitchFamily="34" charset="0"/>
                        </a:rPr>
                        <a:t>Qtr 1-19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5623"/>
                    </a:solidFill>
                  </a:tcPr>
                </a:tc>
                <a:tc hMerge="1">
                  <a:txBody>
                    <a:bodyPr/>
                    <a:lstStyle/>
                    <a:p>
                      <a:endParaRPr lang="en-US"/>
                    </a:p>
                  </a:txBody>
                  <a:tcPr/>
                </a:tc>
                <a:tc gridSpan="2">
                  <a:txBody>
                    <a:bodyPr/>
                    <a:lstStyle/>
                    <a:p>
                      <a:pPr algn="ctr" rtl="0" fontAlgn="ctr"/>
                      <a:r>
                        <a:rPr lang="en-US" sz="1100" b="1" i="0" u="none" strike="noStrike" dirty="0">
                          <a:solidFill>
                            <a:srgbClr val="FFFFFF"/>
                          </a:solidFill>
                          <a:effectLst/>
                          <a:latin typeface="Arial" panose="020B0604020202020204" pitchFamily="34" charset="0"/>
                          <a:cs typeface="Arial" panose="020B0604020202020204" pitchFamily="34" charset="0"/>
                        </a:rPr>
                        <a:t>Qtr 2-19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5623"/>
                    </a:solidFill>
                  </a:tcPr>
                </a:tc>
                <a:tc hMerge="1">
                  <a:txBody>
                    <a:bodyPr/>
                    <a:lstStyle/>
                    <a:p>
                      <a:endParaRPr lang="en-US"/>
                    </a:p>
                  </a:txBody>
                  <a:tcPr/>
                </a:tc>
                <a:tc gridSpan="2">
                  <a:txBody>
                    <a:bodyPr/>
                    <a:lstStyle/>
                    <a:p>
                      <a:pPr algn="ctr" rtl="0" fontAlgn="ctr"/>
                      <a:r>
                        <a:rPr lang="en-US" sz="1100" b="1" i="0" u="none" strike="noStrike" dirty="0">
                          <a:solidFill>
                            <a:srgbClr val="FFFFFF"/>
                          </a:solidFill>
                          <a:effectLst/>
                          <a:latin typeface="Arial" panose="020B0604020202020204" pitchFamily="34" charset="0"/>
                          <a:cs typeface="Arial" panose="020B0604020202020204" pitchFamily="34" charset="0"/>
                        </a:rPr>
                        <a:t>Qtr 3-19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5623"/>
                    </a:solidFill>
                  </a:tcPr>
                </a:tc>
                <a:tc hMerge="1">
                  <a:txBody>
                    <a:bodyPr/>
                    <a:lstStyle/>
                    <a:p>
                      <a:endParaRPr lang="en-US"/>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5623"/>
                    </a:solidFill>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1" i="0" u="none" strike="noStrike" dirty="0">
                          <a:solidFill>
                            <a:srgbClr val="FFFFFF"/>
                          </a:solidFill>
                          <a:effectLst/>
                          <a:latin typeface="Arial" panose="020B0604020202020204" pitchFamily="34" charset="0"/>
                          <a:cs typeface="Arial" panose="020B0604020202020204" pitchFamily="34" charset="0"/>
                        </a:rPr>
                        <a:t>Qtr 4-19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5623"/>
                    </a:solidFill>
                  </a:tcPr>
                </a:tc>
                <a:tc hMerge="1">
                  <a:txBody>
                    <a:bodyPr/>
                    <a:lstStyle/>
                    <a:p>
                      <a:pPr algn="ctr" rtl="0" fontAlgn="ctr"/>
                      <a:endParaRPr lang="en-US" sz="11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5623"/>
                    </a:solidFill>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1" i="0" u="none" strike="noStrike" dirty="0">
                          <a:solidFill>
                            <a:srgbClr val="FFFFFF"/>
                          </a:solidFill>
                          <a:effectLst/>
                          <a:latin typeface="Arial" panose="020B0604020202020204" pitchFamily="34" charset="0"/>
                          <a:cs typeface="Arial" panose="020B0604020202020204" pitchFamily="34" charset="0"/>
                        </a:rPr>
                        <a:t>Qtr 1-20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5623"/>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sz="11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5623"/>
                    </a:solidFill>
                  </a:tcPr>
                </a:tc>
                <a:extLst>
                  <a:ext uri="{0D108BD9-81ED-4DB2-BD59-A6C34878D82A}">
                    <a16:rowId xmlns:a16="http://schemas.microsoft.com/office/drawing/2014/main" val="10000"/>
                  </a:ext>
                </a:extLst>
              </a:tr>
              <a:tr h="324474">
                <a:tc>
                  <a:txBody>
                    <a:bodyPr/>
                    <a:lstStyle/>
                    <a:p>
                      <a:pPr algn="l" rtl="0" fontAlgn="b"/>
                      <a:r>
                        <a:rPr lang="en-US" sz="1100" b="0" i="0" u="none" strike="noStrike" dirty="0">
                          <a:solidFill>
                            <a:srgbClr val="000000"/>
                          </a:solidFill>
                          <a:effectLst/>
                          <a:latin typeface="Arial" panose="020B0604020202020204" pitchFamily="34" charset="0"/>
                          <a:cs typeface="Arial" panose="020B0604020202020204" pitchFamily="34" charset="0"/>
                        </a:rPr>
                        <a:t>Workmanship (A)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1</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0.01%</a:t>
                      </a:r>
                      <a:endParaRPr lang="en-SG" sz="10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200" b="1" i="0" u="none" strike="noStrike" dirty="0">
                          <a:solidFill>
                            <a:srgbClr val="000000"/>
                          </a:solidFill>
                          <a:effectLst/>
                          <a:latin typeface="Arial" panose="020B0604020202020204" pitchFamily="34" charset="0"/>
                          <a:cs typeface="Arial" panose="020B0604020202020204" pitchFamily="34" charset="0"/>
                        </a:rPr>
                        <a:t>0</a:t>
                      </a:r>
                      <a:endParaRPr lang="en-SG"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000" b="1" i="0" u="none" strike="noStrike" dirty="0">
                          <a:solidFill>
                            <a:srgbClr val="000000"/>
                          </a:solidFill>
                          <a:effectLst/>
                          <a:latin typeface="Arial" panose="020B0604020202020204" pitchFamily="34" charset="0"/>
                          <a:cs typeface="Arial" panose="020B0604020202020204" pitchFamily="34" charset="0"/>
                        </a:rPr>
                        <a:t>0.00%</a:t>
                      </a:r>
                      <a:endParaRPr lang="en-SG" sz="1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extLst>
                  <a:ext uri="{0D108BD9-81ED-4DB2-BD59-A6C34878D82A}">
                    <a16:rowId xmlns:a16="http://schemas.microsoft.com/office/drawing/2014/main" val="10001"/>
                  </a:ext>
                </a:extLst>
              </a:tr>
              <a:tr h="324474">
                <a:tc>
                  <a:txBody>
                    <a:bodyPr/>
                    <a:lstStyle/>
                    <a:p>
                      <a:pPr algn="l" rtl="0" fontAlgn="b"/>
                      <a:r>
                        <a:rPr lang="en-US" sz="1100" b="0" i="0" u="none" strike="noStrike" dirty="0">
                          <a:solidFill>
                            <a:srgbClr val="000000"/>
                          </a:solidFill>
                          <a:effectLst/>
                          <a:latin typeface="Arial" panose="020B0604020202020204" pitchFamily="34" charset="0"/>
                          <a:cs typeface="Arial" panose="020B0604020202020204" pitchFamily="34" charset="0"/>
                        </a:rPr>
                        <a:t>Customer caused (B)</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100" b="0" i="0" u="none" strike="noStrike">
                          <a:solidFill>
                            <a:schemeClr val="tx1"/>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1</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0.01%</a:t>
                      </a:r>
                      <a:endParaRPr lang="en-SG" sz="10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200" b="1" i="0" u="none" strike="noStrike" dirty="0">
                          <a:solidFill>
                            <a:srgbClr val="000000"/>
                          </a:solidFill>
                          <a:effectLst/>
                          <a:latin typeface="Arial" panose="020B0604020202020204" pitchFamily="34" charset="0"/>
                          <a:cs typeface="Arial" panose="020B0604020202020204" pitchFamily="34" charset="0"/>
                        </a:rPr>
                        <a:t>6</a:t>
                      </a:r>
                      <a:endParaRPr lang="en-SG"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000" b="1" i="0" u="none" strike="noStrike" dirty="0">
                          <a:solidFill>
                            <a:srgbClr val="000000"/>
                          </a:solidFill>
                          <a:effectLst/>
                          <a:latin typeface="Arial" panose="020B0604020202020204" pitchFamily="34" charset="0"/>
                          <a:cs typeface="Arial" panose="020B0604020202020204" pitchFamily="34" charset="0"/>
                        </a:rPr>
                        <a:t>0.05%</a:t>
                      </a:r>
                      <a:endParaRPr lang="en-SG" sz="1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10002"/>
                  </a:ext>
                </a:extLst>
              </a:tr>
              <a:tr h="324474">
                <a:tc>
                  <a:txBody>
                    <a:bodyPr/>
                    <a:lstStyle/>
                    <a:p>
                      <a:pPr algn="l" rtl="0" fontAlgn="b"/>
                      <a:r>
                        <a:rPr lang="en-US" sz="1100" b="0" i="0" u="none" strike="noStrike">
                          <a:solidFill>
                            <a:srgbClr val="000000"/>
                          </a:solidFill>
                          <a:effectLst/>
                          <a:latin typeface="Arial" panose="020B0604020202020204" pitchFamily="34" charset="0"/>
                          <a:cs typeface="Arial" panose="020B0604020202020204" pitchFamily="34" charset="0"/>
                        </a:rPr>
                        <a:t>Mechanical Damage (C1)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100" b="0" i="0" u="none" strike="noStrike">
                          <a:solidFill>
                            <a:schemeClr val="tx1"/>
                          </a:solidFill>
                          <a:effectLst/>
                          <a:latin typeface="Arial" panose="020B0604020202020204" pitchFamily="34" charset="0"/>
                          <a:cs typeface="Arial" panose="020B0604020202020204" pitchFamily="34" charset="0"/>
                        </a:rPr>
                        <a:t>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1</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0.01%</a:t>
                      </a:r>
                      <a:endParaRPr lang="en-SG" sz="10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200" b="1" i="0" u="none" strike="noStrike" dirty="0">
                          <a:solidFill>
                            <a:srgbClr val="000000"/>
                          </a:solidFill>
                          <a:effectLst/>
                          <a:latin typeface="Arial" panose="020B0604020202020204" pitchFamily="34" charset="0"/>
                          <a:cs typeface="Arial" panose="020B0604020202020204" pitchFamily="34" charset="0"/>
                        </a:rPr>
                        <a:t>4</a:t>
                      </a:r>
                      <a:endParaRPr lang="en-SG"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000" b="1" i="0" u="none" strike="noStrike" dirty="0">
                          <a:solidFill>
                            <a:srgbClr val="000000"/>
                          </a:solidFill>
                          <a:effectLst/>
                          <a:latin typeface="Arial" panose="020B0604020202020204" pitchFamily="34" charset="0"/>
                          <a:cs typeface="Arial" panose="020B0604020202020204" pitchFamily="34" charset="0"/>
                        </a:rPr>
                        <a:t>0.03%</a:t>
                      </a:r>
                      <a:endParaRPr lang="en-SG" sz="1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extLst>
                  <a:ext uri="{0D108BD9-81ED-4DB2-BD59-A6C34878D82A}">
                    <a16:rowId xmlns:a16="http://schemas.microsoft.com/office/drawing/2014/main" val="10003"/>
                  </a:ext>
                </a:extLst>
              </a:tr>
              <a:tr h="405593">
                <a:tc>
                  <a:txBody>
                    <a:bodyPr/>
                    <a:lstStyle/>
                    <a:p>
                      <a:pPr algn="l" rtl="0" fontAlgn="b"/>
                      <a:r>
                        <a:rPr lang="en-US" sz="1100" b="0" i="0" u="none" strike="noStrike">
                          <a:solidFill>
                            <a:srgbClr val="000000"/>
                          </a:solidFill>
                          <a:effectLst/>
                          <a:latin typeface="Arial" panose="020B0604020202020204" pitchFamily="34" charset="0"/>
                          <a:cs typeface="Arial" panose="020B0604020202020204" pitchFamily="34" charset="0"/>
                        </a:rPr>
                        <a:t>Bad Component (C2)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15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15</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0.08%</a:t>
                      </a:r>
                      <a:endParaRPr lang="en-SG" sz="10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200" b="1" i="0" u="none" strike="noStrike" dirty="0">
                          <a:solidFill>
                            <a:srgbClr val="000000"/>
                          </a:solidFill>
                          <a:effectLst/>
                          <a:latin typeface="Arial" panose="020B0604020202020204" pitchFamily="34" charset="0"/>
                          <a:cs typeface="Arial" panose="020B0604020202020204" pitchFamily="34" charset="0"/>
                        </a:rPr>
                        <a:t>6</a:t>
                      </a:r>
                      <a:endParaRPr lang="en-SG"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000" b="1" i="0" u="none" strike="noStrike" dirty="0">
                          <a:solidFill>
                            <a:srgbClr val="000000"/>
                          </a:solidFill>
                          <a:effectLst/>
                          <a:latin typeface="Arial" panose="020B0604020202020204" pitchFamily="34" charset="0"/>
                          <a:cs typeface="Arial" panose="020B0604020202020204" pitchFamily="34" charset="0"/>
                        </a:rPr>
                        <a:t>0.05%</a:t>
                      </a:r>
                      <a:endParaRPr lang="en-SG" sz="1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10004"/>
                  </a:ext>
                </a:extLst>
              </a:tr>
              <a:tr h="324474">
                <a:tc>
                  <a:txBody>
                    <a:bodyPr/>
                    <a:lstStyle/>
                    <a:p>
                      <a:pPr algn="l" rtl="0" fontAlgn="b"/>
                      <a:r>
                        <a:rPr lang="en-US" sz="1100" b="0" i="0" u="none" strike="noStrike">
                          <a:solidFill>
                            <a:srgbClr val="000000"/>
                          </a:solidFill>
                          <a:effectLst/>
                          <a:latin typeface="Arial" panose="020B0604020202020204" pitchFamily="34" charset="0"/>
                          <a:cs typeface="Arial" panose="020B0604020202020204" pitchFamily="34" charset="0"/>
                        </a:rPr>
                        <a:t>No Fault Found (D)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24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0.15%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16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6</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0.03%</a:t>
                      </a:r>
                      <a:endParaRPr lang="en-SG" sz="10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200" b="1" i="0" u="none" strike="noStrike" dirty="0">
                          <a:solidFill>
                            <a:srgbClr val="000000"/>
                          </a:solidFill>
                          <a:effectLst/>
                          <a:latin typeface="Arial" panose="020B0604020202020204" pitchFamily="34" charset="0"/>
                          <a:cs typeface="Arial" panose="020B0604020202020204" pitchFamily="34" charset="0"/>
                        </a:rPr>
                        <a:t>4</a:t>
                      </a:r>
                      <a:endParaRPr lang="en-SG"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tc>
                  <a:txBody>
                    <a:bodyPr/>
                    <a:lstStyle/>
                    <a:p>
                      <a:pPr algn="ctr" rtl="0" fontAlgn="b"/>
                      <a:r>
                        <a:rPr lang="en-US" sz="1000" b="1" i="0" u="none" strike="noStrike" dirty="0">
                          <a:solidFill>
                            <a:srgbClr val="000000"/>
                          </a:solidFill>
                          <a:effectLst/>
                          <a:latin typeface="Arial" panose="020B0604020202020204" pitchFamily="34" charset="0"/>
                          <a:cs typeface="Arial" panose="020B0604020202020204" pitchFamily="34" charset="0"/>
                        </a:rPr>
                        <a:t>0.03%</a:t>
                      </a:r>
                      <a:endParaRPr lang="en-SG" sz="1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EED1"/>
                    </a:solidFill>
                  </a:tcPr>
                </a:tc>
                <a:extLst>
                  <a:ext uri="{0D108BD9-81ED-4DB2-BD59-A6C34878D82A}">
                    <a16:rowId xmlns:a16="http://schemas.microsoft.com/office/drawing/2014/main" val="10005"/>
                  </a:ext>
                </a:extLst>
              </a:tr>
              <a:tr h="324474">
                <a:tc>
                  <a:txBody>
                    <a:bodyPr/>
                    <a:lstStyle/>
                    <a:p>
                      <a:pPr algn="l" rtl="0" fontAlgn="b"/>
                      <a:r>
                        <a:rPr lang="en-US" sz="1100" b="0" i="0" u="none" strike="noStrike" dirty="0">
                          <a:solidFill>
                            <a:srgbClr val="000000"/>
                          </a:solidFill>
                          <a:effectLst/>
                          <a:latin typeface="Arial" panose="020B0604020202020204" pitchFamily="34" charset="0"/>
                          <a:cs typeface="Arial" panose="020B0604020202020204" pitchFamily="34" charset="0"/>
                        </a:rPr>
                        <a:t>Total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30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SG" sz="1100" b="0" i="0" u="none" strike="noStrike">
                          <a:solidFill>
                            <a:schemeClr val="tx1"/>
                          </a:solidFill>
                          <a:effectLst/>
                          <a:latin typeface="Arial" panose="020B0604020202020204" pitchFamily="34" charset="0"/>
                          <a:cs typeface="Arial" panose="020B0604020202020204" pitchFamily="34" charset="0"/>
                        </a:rPr>
                        <a:t>35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0.22%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24</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000" b="0" i="0" u="none" strike="noStrike" dirty="0">
                          <a:solidFill>
                            <a:schemeClr val="tx1"/>
                          </a:solidFill>
                          <a:effectLst/>
                          <a:latin typeface="Arial" panose="020B0604020202020204" pitchFamily="34" charset="0"/>
                          <a:cs typeface="Arial" panose="020B0604020202020204" pitchFamily="34" charset="0"/>
                        </a:rPr>
                        <a:t>0.13%</a:t>
                      </a:r>
                      <a:endParaRPr lang="en-SG" sz="10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SG" sz="1100" b="0" i="0" u="none" strike="noStrike" dirty="0">
                          <a:solidFill>
                            <a:schemeClr val="tx1"/>
                          </a:solidFill>
                          <a:effectLst/>
                          <a:latin typeface="Arial" panose="020B0604020202020204" pitchFamily="34" charset="0"/>
                          <a:cs typeface="Arial" panose="020B0604020202020204" pitchFamily="34" charset="0"/>
                        </a:rPr>
                        <a:t>17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SG" sz="1000" b="0" i="0" u="none" strike="noStrike" dirty="0">
                          <a:solidFill>
                            <a:schemeClr val="tx1"/>
                          </a:solidFill>
                          <a:effectLst/>
                          <a:latin typeface="Arial" panose="020B0604020202020204" pitchFamily="34" charset="0"/>
                          <a:cs typeface="Arial" panose="020B0604020202020204" pitchFamily="34" charset="0"/>
                        </a:rPr>
                        <a:t>0.09%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200" b="1" i="0" u="none" strike="noStrike" dirty="0">
                          <a:solidFill>
                            <a:srgbClr val="000000"/>
                          </a:solidFill>
                          <a:effectLst/>
                          <a:latin typeface="Arial" panose="020B0604020202020204" pitchFamily="34" charset="0"/>
                          <a:cs typeface="Arial" panose="020B0604020202020204" pitchFamily="34" charset="0"/>
                        </a:rPr>
                        <a:t>20</a:t>
                      </a:r>
                      <a:endParaRPr lang="en-SG"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000" b="1" i="0" u="none" strike="noStrike" dirty="0">
                          <a:solidFill>
                            <a:srgbClr val="000000"/>
                          </a:solidFill>
                          <a:effectLst/>
                          <a:latin typeface="Arial" panose="020B0604020202020204" pitchFamily="34" charset="0"/>
                          <a:cs typeface="Arial" panose="020B0604020202020204" pitchFamily="34" charset="0"/>
                        </a:rPr>
                        <a:t>0.15%</a:t>
                      </a:r>
                      <a:endParaRPr lang="en-SG" sz="1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10006"/>
                  </a:ext>
                </a:extLst>
              </a:tr>
            </a:tbl>
          </a:graphicData>
        </a:graphic>
      </p:graphicFrame>
      <p:graphicFrame>
        <p:nvGraphicFramePr>
          <p:cNvPr id="10" name="Chart 9">
            <a:extLst>
              <a:ext uri="{FF2B5EF4-FFF2-40B4-BE49-F238E27FC236}">
                <a16:creationId xmlns:a16="http://schemas.microsoft.com/office/drawing/2014/main" id="{00000000-0008-0000-0300-00000C000000}"/>
              </a:ext>
            </a:extLst>
          </p:cNvPr>
          <p:cNvGraphicFramePr>
            <a:graphicFrameLocks/>
          </p:cNvGraphicFramePr>
          <p:nvPr/>
        </p:nvGraphicFramePr>
        <p:xfrm>
          <a:off x="5703967" y="932752"/>
          <a:ext cx="3249533" cy="23786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0300-000009000000}"/>
              </a:ext>
            </a:extLst>
          </p:cNvPr>
          <p:cNvGraphicFramePr>
            <a:graphicFrameLocks/>
          </p:cNvGraphicFramePr>
          <p:nvPr/>
        </p:nvGraphicFramePr>
        <p:xfrm>
          <a:off x="5703966" y="3749205"/>
          <a:ext cx="3249533" cy="233297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6231222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id="{7EB4F56F-3B1B-4B67-9887-750505FBD8EC}"/>
              </a:ext>
            </a:extLst>
          </p:cNvPr>
          <p:cNvGraphicFramePr>
            <a:graphicFrameLocks/>
          </p:cNvGraphicFramePr>
          <p:nvPr/>
        </p:nvGraphicFramePr>
        <p:xfrm>
          <a:off x="230582" y="811585"/>
          <a:ext cx="8591470" cy="271898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2">
            <a:extLst>
              <a:ext uri="{FF2B5EF4-FFF2-40B4-BE49-F238E27FC236}">
                <a16:creationId xmlns:a16="http://schemas.microsoft.com/office/drawing/2014/main" id="{268CE7E0-7330-4446-9EFE-23B317DB5E50}"/>
              </a:ext>
            </a:extLst>
          </p:cNvPr>
          <p:cNvSpPr txBox="1">
            <a:spLocks noChangeArrowheads="1"/>
          </p:cNvSpPr>
          <p:nvPr/>
        </p:nvSpPr>
        <p:spPr bwMode="auto">
          <a:xfrm>
            <a:off x="335909" y="349920"/>
            <a:ext cx="7543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 typeface="Monotype Sorts" pitchFamily="2" charset="2"/>
              <a:buNone/>
              <a:tabLst/>
              <a:defRPr/>
            </a:pPr>
            <a:r>
              <a:rPr kumimoji="0" lang="en-SG" sz="2400" b="0" i="0" u="none" strike="noStrike" kern="1200" cap="none" spc="0" normalizeH="0" baseline="0" noProof="0" dirty="0">
                <a:ln>
                  <a:noFill/>
                </a:ln>
                <a:solidFill>
                  <a:srgbClr val="2B4791"/>
                </a:solidFill>
                <a:effectLst/>
                <a:uLnTx/>
                <a:uFillTx/>
                <a:latin typeface="Arial" panose="020B0604020202020204" pitchFamily="34" charset="0"/>
                <a:ea typeface="+mn-ea"/>
                <a:cs typeface="Arial" panose="020B0604020202020204" pitchFamily="34" charset="0"/>
              </a:rPr>
              <a:t>210000520 PCA RMA with NDF Return</a:t>
            </a:r>
          </a:p>
        </p:txBody>
      </p:sp>
      <p:sp>
        <p:nvSpPr>
          <p:cNvPr id="8" name="Arrow: Down 7">
            <a:extLst>
              <a:ext uri="{FF2B5EF4-FFF2-40B4-BE49-F238E27FC236}">
                <a16:creationId xmlns:a16="http://schemas.microsoft.com/office/drawing/2014/main" id="{C66DB3F4-1DF3-43B7-AA29-5D5B8BC947F0}"/>
              </a:ext>
            </a:extLst>
          </p:cNvPr>
          <p:cNvSpPr/>
          <p:nvPr/>
        </p:nvSpPr>
        <p:spPr bwMode="auto">
          <a:xfrm>
            <a:off x="2558387" y="1406533"/>
            <a:ext cx="257175" cy="522963"/>
          </a:xfrm>
          <a:prstGeom prst="downArrow">
            <a:avLst/>
          </a:prstGeom>
          <a:solidFill>
            <a:schemeClr val="accent1"/>
          </a:solidFill>
          <a:ln w="22225" cap="flat" cmpd="sng" algn="ctr">
            <a:solidFill>
              <a:srgbClr val="B6B6B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SG" sz="2400" b="0" i="0" u="none" strike="noStrike" kern="1200" cap="none" spc="0" normalizeH="0" baseline="0" noProof="0" dirty="0">
              <a:ln>
                <a:noFill/>
              </a:ln>
              <a:solidFill>
                <a:srgbClr val="000000"/>
              </a:solidFill>
              <a:effectLst/>
              <a:uLnTx/>
              <a:uFillTx/>
              <a:latin typeface="Arial"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0E652B82-7968-441F-A45B-D78B8EFC023D}"/>
              </a:ext>
            </a:extLst>
          </p:cNvPr>
          <p:cNvSpPr txBox="1"/>
          <p:nvPr/>
        </p:nvSpPr>
        <p:spPr bwMode="auto">
          <a:xfrm>
            <a:off x="2245198" y="1328188"/>
            <a:ext cx="919161" cy="338554"/>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919191">
                    <a:lumMod val="50000"/>
                  </a:srgbClr>
                </a:solidFill>
                <a:effectLst/>
                <a:uLnTx/>
                <a:uFillTx/>
                <a:latin typeface="Arial"/>
                <a:ea typeface="+mn-ea"/>
                <a:cs typeface="Calibri" panose="020F0502020204030204" pitchFamily="34" charset="0"/>
              </a:rPr>
              <a:t>Introduce CPSO analysis</a:t>
            </a:r>
            <a:endParaRPr kumimoji="0" lang="en-SG" sz="800" b="1" i="0" u="none" strike="noStrike" kern="1200" cap="none" spc="0" normalizeH="0" baseline="0" noProof="0" dirty="0">
              <a:ln>
                <a:noFill/>
              </a:ln>
              <a:solidFill>
                <a:srgbClr val="919191">
                  <a:lumMod val="50000"/>
                </a:srgbClr>
              </a:solidFill>
              <a:effectLst/>
              <a:uLnTx/>
              <a:uFillTx/>
              <a:latin typeface="Arial"/>
              <a:ea typeface="+mn-ea"/>
              <a:cs typeface="Calibri" panose="020F0502020204030204" pitchFamily="34" charset="0"/>
            </a:endParaRPr>
          </a:p>
        </p:txBody>
      </p:sp>
      <p:sp>
        <p:nvSpPr>
          <p:cNvPr id="10" name="Arrow: Down 9">
            <a:extLst>
              <a:ext uri="{FF2B5EF4-FFF2-40B4-BE49-F238E27FC236}">
                <a16:creationId xmlns:a16="http://schemas.microsoft.com/office/drawing/2014/main" id="{1237C8F7-B254-4120-9ED4-03DD115A8891}"/>
              </a:ext>
            </a:extLst>
          </p:cNvPr>
          <p:cNvSpPr/>
          <p:nvPr/>
        </p:nvSpPr>
        <p:spPr bwMode="auto">
          <a:xfrm>
            <a:off x="6541082" y="1522593"/>
            <a:ext cx="257175" cy="644383"/>
          </a:xfrm>
          <a:prstGeom prst="downArrow">
            <a:avLst/>
          </a:prstGeom>
          <a:solidFill>
            <a:schemeClr val="accent1"/>
          </a:solidFill>
          <a:ln w="19050" cap="flat" cmpd="sng" algn="ctr">
            <a:solidFill>
              <a:srgbClr val="B6B6B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SG" sz="2400" b="0" i="0" u="none" strike="noStrike" kern="1200" cap="none" spc="0" normalizeH="0" baseline="0" noProof="0">
              <a:ln>
                <a:noFill/>
              </a:ln>
              <a:solidFill>
                <a:srgbClr val="000000"/>
              </a:solidFill>
              <a:effectLst/>
              <a:uLnTx/>
              <a:uFillTx/>
              <a:latin typeface="Arial"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C48993A4-1CFF-44CF-94C5-E698F242D217}"/>
              </a:ext>
            </a:extLst>
          </p:cNvPr>
          <p:cNvSpPr txBox="1"/>
          <p:nvPr/>
        </p:nvSpPr>
        <p:spPr bwMode="auto">
          <a:xfrm>
            <a:off x="5407135" y="1229880"/>
            <a:ext cx="1405621" cy="461665"/>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800" b="1" i="0" u="none" strike="noStrike" kern="1200" cap="none" spc="0" normalizeH="0" baseline="0" noProof="0" dirty="0">
                <a:ln>
                  <a:noFill/>
                </a:ln>
                <a:solidFill>
                  <a:srgbClr val="919191">
                    <a:lumMod val="50000"/>
                  </a:srgbClr>
                </a:solidFill>
                <a:effectLst/>
                <a:uLnTx/>
                <a:uFillTx/>
                <a:latin typeface="Arial"/>
                <a:ea typeface="+mn-ea"/>
                <a:cs typeface="Calibri" panose="020F0502020204030204" pitchFamily="34" charset="0"/>
              </a:rPr>
              <a:t>1 pc NDF from Milford</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800" b="1" i="0" u="none" strike="noStrike" kern="1200" cap="none" spc="0" normalizeH="0" baseline="0" noProof="0" dirty="0">
                <a:ln>
                  <a:noFill/>
                </a:ln>
                <a:solidFill>
                  <a:srgbClr val="919191">
                    <a:lumMod val="50000"/>
                  </a:srgbClr>
                </a:solidFill>
                <a:effectLst/>
                <a:uLnTx/>
                <a:uFillTx/>
                <a:latin typeface="Arial"/>
                <a:ea typeface="+mn-ea"/>
                <a:cs typeface="Calibri" panose="020F0502020204030204" pitchFamily="34" charset="0"/>
              </a:rPr>
              <a:t>2 pcs B from Milford</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800" b="1" i="0" u="none" strike="noStrike" kern="1200" cap="none" spc="0" normalizeH="0" baseline="0" noProof="0" dirty="0">
                <a:ln>
                  <a:noFill/>
                </a:ln>
                <a:solidFill>
                  <a:srgbClr val="919191">
                    <a:lumMod val="50000"/>
                  </a:srgbClr>
                </a:solidFill>
                <a:effectLst/>
                <a:uLnTx/>
                <a:uFillTx/>
                <a:latin typeface="Arial"/>
                <a:ea typeface="+mn-ea"/>
                <a:cs typeface="Calibri" panose="020F0502020204030204" pitchFamily="34" charset="0"/>
              </a:rPr>
              <a:t>1 pc B from Venture/GES</a:t>
            </a:r>
            <a:endParaRPr kumimoji="0" lang="en-SG" sz="800" b="1" i="0" u="none" strike="noStrike" kern="1200" cap="none" spc="0" normalizeH="0" baseline="0" noProof="0" dirty="0">
              <a:ln>
                <a:noFill/>
              </a:ln>
              <a:solidFill>
                <a:srgbClr val="919191">
                  <a:lumMod val="50000"/>
                </a:srgbClr>
              </a:solidFill>
              <a:effectLst/>
              <a:uLnTx/>
              <a:uFillTx/>
              <a:latin typeface="Arial"/>
              <a:ea typeface="+mn-ea"/>
              <a:cs typeface="Calibri" panose="020F0502020204030204" pitchFamily="34" charset="0"/>
            </a:endParaRPr>
          </a:p>
        </p:txBody>
      </p:sp>
      <p:sp>
        <p:nvSpPr>
          <p:cNvPr id="24" name="Arrow: Down 23">
            <a:extLst>
              <a:ext uri="{FF2B5EF4-FFF2-40B4-BE49-F238E27FC236}">
                <a16:creationId xmlns:a16="http://schemas.microsoft.com/office/drawing/2014/main" id="{91DFAEE1-A044-4BC9-BD3B-F2F7B4689A00}"/>
              </a:ext>
            </a:extLst>
          </p:cNvPr>
          <p:cNvSpPr/>
          <p:nvPr/>
        </p:nvSpPr>
        <p:spPr bwMode="auto">
          <a:xfrm>
            <a:off x="5938214" y="2145294"/>
            <a:ext cx="257175" cy="314693"/>
          </a:xfrm>
          <a:prstGeom prst="downArrow">
            <a:avLst/>
          </a:prstGeom>
          <a:solidFill>
            <a:schemeClr val="accent1"/>
          </a:solidFill>
          <a:ln w="19050" cap="flat" cmpd="sng" algn="ctr">
            <a:solidFill>
              <a:srgbClr val="B6B6B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SG" sz="2400" b="0" i="0" u="none" strike="noStrike" kern="1200" cap="none" spc="0" normalizeH="0" baseline="0" noProof="0">
              <a:ln>
                <a:noFill/>
              </a:ln>
              <a:solidFill>
                <a:srgbClr val="000000"/>
              </a:solidFill>
              <a:effectLst/>
              <a:uLnTx/>
              <a:uFillTx/>
              <a:latin typeface="Arial"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1BF96D41-1C8B-4969-9951-E6AB835F494E}"/>
              </a:ext>
            </a:extLst>
          </p:cNvPr>
          <p:cNvSpPr txBox="1"/>
          <p:nvPr/>
        </p:nvSpPr>
        <p:spPr bwMode="auto">
          <a:xfrm>
            <a:off x="5667801" y="1848021"/>
            <a:ext cx="814803" cy="338554"/>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800" b="1" i="0" u="none" strike="noStrike" kern="1200" cap="none" spc="0" normalizeH="0" baseline="0" noProof="0" dirty="0">
                <a:ln>
                  <a:noFill/>
                </a:ln>
                <a:solidFill>
                  <a:srgbClr val="919191">
                    <a:lumMod val="50000"/>
                  </a:srgbClr>
                </a:solidFill>
                <a:effectLst/>
                <a:uLnTx/>
                <a:uFillTx/>
                <a:latin typeface="Arial"/>
                <a:ea typeface="+mn-ea"/>
                <a:cs typeface="Calibri" panose="020F0502020204030204" pitchFamily="34" charset="0"/>
              </a:rPr>
              <a:t>PING test start</a:t>
            </a:r>
            <a:endParaRPr kumimoji="0" lang="en-SG" sz="800" b="1" i="0" u="none" strike="noStrike" kern="1200" cap="none" spc="0" normalizeH="0" baseline="0" noProof="0" dirty="0">
              <a:ln>
                <a:noFill/>
              </a:ln>
              <a:solidFill>
                <a:srgbClr val="919191">
                  <a:lumMod val="50000"/>
                </a:srgbClr>
              </a:solidFill>
              <a:effectLst/>
              <a:uLnTx/>
              <a:uFillTx/>
              <a:latin typeface="Arial"/>
              <a:ea typeface="+mn-ea"/>
              <a:cs typeface="Calibri" panose="020F0502020204030204" pitchFamily="34" charset="0"/>
            </a:endParaRPr>
          </a:p>
        </p:txBody>
      </p:sp>
      <p:sp>
        <p:nvSpPr>
          <p:cNvPr id="22" name="Arrow: Down 21">
            <a:extLst>
              <a:ext uri="{FF2B5EF4-FFF2-40B4-BE49-F238E27FC236}">
                <a16:creationId xmlns:a16="http://schemas.microsoft.com/office/drawing/2014/main" id="{5B7C4C4A-A7AE-413F-854F-5275BE8B5798}"/>
              </a:ext>
            </a:extLst>
          </p:cNvPr>
          <p:cNvSpPr/>
          <p:nvPr/>
        </p:nvSpPr>
        <p:spPr bwMode="auto">
          <a:xfrm>
            <a:off x="7001085" y="1839077"/>
            <a:ext cx="257175" cy="327899"/>
          </a:xfrm>
          <a:prstGeom prst="downArrow">
            <a:avLst/>
          </a:prstGeom>
          <a:solidFill>
            <a:schemeClr val="accent1"/>
          </a:solidFill>
          <a:ln w="19050" cap="flat" cmpd="sng" algn="ctr">
            <a:solidFill>
              <a:srgbClr val="B6B6B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SG" sz="2400" b="0" i="0" u="none" strike="noStrike" kern="1200" cap="none" spc="0" normalizeH="0" baseline="0" noProof="0">
              <a:ln>
                <a:noFill/>
              </a:ln>
              <a:solidFill>
                <a:srgbClr val="000000"/>
              </a:solidFill>
              <a:effectLst/>
              <a:uLnTx/>
              <a:uFillTx/>
              <a:latin typeface="Arial"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A0C11890-C15F-497C-8441-EEEDAEB1CC54}"/>
              </a:ext>
            </a:extLst>
          </p:cNvPr>
          <p:cNvSpPr txBox="1"/>
          <p:nvPr/>
        </p:nvSpPr>
        <p:spPr bwMode="auto">
          <a:xfrm>
            <a:off x="6848056" y="1691545"/>
            <a:ext cx="1328065" cy="215444"/>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altLang="zh-CN" sz="800" b="1" i="0" u="none" strike="noStrike" kern="1200" cap="none" spc="0" normalizeH="0" baseline="0" noProof="0" dirty="0">
                <a:ln>
                  <a:noFill/>
                </a:ln>
                <a:solidFill>
                  <a:srgbClr val="919191">
                    <a:lumMod val="50000"/>
                  </a:srgbClr>
                </a:solidFill>
                <a:effectLst/>
                <a:uLnTx/>
                <a:uFillTx/>
                <a:latin typeface="Arial"/>
                <a:ea typeface="+mn-ea"/>
                <a:cs typeface="Calibri" panose="020F0502020204030204" pitchFamily="34" charset="0"/>
              </a:rPr>
              <a:t>2</a:t>
            </a:r>
            <a:r>
              <a:rPr kumimoji="0" lang="en-US" sz="800" b="1" i="0" u="none" strike="noStrike" kern="1200" cap="none" spc="0" normalizeH="0" baseline="0" noProof="0" dirty="0">
                <a:ln>
                  <a:noFill/>
                </a:ln>
                <a:solidFill>
                  <a:srgbClr val="919191">
                    <a:lumMod val="50000"/>
                  </a:srgbClr>
                </a:solidFill>
                <a:effectLst/>
                <a:uLnTx/>
                <a:uFillTx/>
                <a:latin typeface="Arial"/>
                <a:ea typeface="+mn-ea"/>
                <a:cs typeface="Calibri" panose="020F0502020204030204" pitchFamily="34" charset="0"/>
              </a:rPr>
              <a:t> pcs NDF from Milford</a:t>
            </a:r>
          </a:p>
        </p:txBody>
      </p:sp>
      <p:sp>
        <p:nvSpPr>
          <p:cNvPr id="25" name="Arrow: Down 24">
            <a:extLst>
              <a:ext uri="{FF2B5EF4-FFF2-40B4-BE49-F238E27FC236}">
                <a16:creationId xmlns:a16="http://schemas.microsoft.com/office/drawing/2014/main" id="{ED3E647A-55BA-4BAE-92E1-0F55A4432805}"/>
              </a:ext>
            </a:extLst>
          </p:cNvPr>
          <p:cNvSpPr/>
          <p:nvPr/>
        </p:nvSpPr>
        <p:spPr bwMode="auto">
          <a:xfrm>
            <a:off x="7879709" y="2203094"/>
            <a:ext cx="257175" cy="359132"/>
          </a:xfrm>
          <a:prstGeom prst="downArrow">
            <a:avLst/>
          </a:prstGeom>
          <a:solidFill>
            <a:schemeClr val="accent1"/>
          </a:solidFill>
          <a:ln w="19050" cap="flat" cmpd="sng" algn="ctr">
            <a:solidFill>
              <a:srgbClr val="B6B6B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SG" sz="2400" b="0" i="0" u="none" strike="noStrike" kern="1200" cap="none" spc="0" normalizeH="0" baseline="0" noProof="0">
              <a:ln>
                <a:noFill/>
              </a:ln>
              <a:solidFill>
                <a:srgbClr val="000000"/>
              </a:solidFill>
              <a:effectLst/>
              <a:uLnTx/>
              <a:uFillTx/>
              <a:latin typeface="Arial"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B675B3A2-B02B-404E-A4EE-3099F080DB9A}"/>
              </a:ext>
            </a:extLst>
          </p:cNvPr>
          <p:cNvSpPr txBox="1"/>
          <p:nvPr/>
        </p:nvSpPr>
        <p:spPr bwMode="auto">
          <a:xfrm>
            <a:off x="7409192" y="2079963"/>
            <a:ext cx="1239919" cy="215444"/>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altLang="zh-CN" sz="800" b="1" i="0" u="none" strike="noStrike" kern="1200" cap="none" spc="0" normalizeH="0" baseline="0" noProof="0" dirty="0">
                <a:ln>
                  <a:noFill/>
                </a:ln>
                <a:solidFill>
                  <a:srgbClr val="919191">
                    <a:lumMod val="50000"/>
                  </a:srgbClr>
                </a:solidFill>
                <a:effectLst/>
                <a:uLnTx/>
                <a:uFillTx/>
                <a:latin typeface="Arial"/>
                <a:ea typeface="+mn-ea"/>
                <a:cs typeface="Calibri" panose="020F0502020204030204" pitchFamily="34" charset="0"/>
              </a:rPr>
              <a:t>1</a:t>
            </a:r>
            <a:r>
              <a:rPr kumimoji="0" lang="en-US" sz="800" b="1" i="0" u="none" strike="noStrike" kern="1200" cap="none" spc="0" normalizeH="0" baseline="0" noProof="0" dirty="0">
                <a:ln>
                  <a:noFill/>
                </a:ln>
                <a:solidFill>
                  <a:srgbClr val="919191">
                    <a:lumMod val="50000"/>
                  </a:srgbClr>
                </a:solidFill>
                <a:effectLst/>
                <a:uLnTx/>
                <a:uFillTx/>
                <a:latin typeface="Arial"/>
                <a:ea typeface="+mn-ea"/>
                <a:cs typeface="Calibri" panose="020F0502020204030204" pitchFamily="34" charset="0"/>
              </a:rPr>
              <a:t> pc1 NDF from FLEX</a:t>
            </a:r>
          </a:p>
        </p:txBody>
      </p:sp>
      <p:sp>
        <p:nvSpPr>
          <p:cNvPr id="16" name="Rectangle: Rounded Corners 15">
            <a:extLst>
              <a:ext uri="{FF2B5EF4-FFF2-40B4-BE49-F238E27FC236}">
                <a16:creationId xmlns:a16="http://schemas.microsoft.com/office/drawing/2014/main" id="{2CDBC9C6-0B8D-40A0-BC30-30BD5CDDCA44}"/>
              </a:ext>
            </a:extLst>
          </p:cNvPr>
          <p:cNvSpPr/>
          <p:nvPr/>
        </p:nvSpPr>
        <p:spPr bwMode="auto">
          <a:xfrm>
            <a:off x="3620373" y="3544006"/>
            <a:ext cx="5426645" cy="2829085"/>
          </a:xfrm>
          <a:prstGeom prst="roundRect">
            <a:avLst>
              <a:gd name="adj" fmla="val 2269"/>
            </a:avLst>
          </a:prstGeom>
          <a:noFill/>
          <a:ln w="9525" cap="flat" cmpd="sng" algn="ctr">
            <a:solidFill>
              <a:srgbClr val="C5C5C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ts val="3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PING Test :</a:t>
            </a:r>
            <a:endParaRPr kumimoji="0" lang="en-US" sz="500" b="0" i="0" u="none" strike="noStrike" kern="1200" cap="none" spc="0" normalizeH="0" baseline="0" noProof="0" dirty="0">
              <a:ln>
                <a:noFill/>
              </a:ln>
              <a:solidFill>
                <a:srgbClr val="000000">
                  <a:lumMod val="25000"/>
                </a:srgbClr>
              </a:solidFill>
              <a:effectLst/>
              <a:uLnTx/>
              <a:uFillTx/>
              <a:latin typeface="Arial" panose="020B0604020202020204" pitchFamily="34" charset="0"/>
              <a:ea typeface="+mn-ea"/>
              <a:cs typeface="Arial" panose="020B0604020202020204" pitchFamily="34" charset="0"/>
            </a:endParaRPr>
          </a:p>
          <a:p>
            <a:pPr marL="266700" marR="0" lvl="1" indent="-174625" algn="l" defTabSz="914400" rtl="0" eaLnBrk="0" fontAlgn="base" latinLnBrk="0" hangingPunct="0">
              <a:lnSpc>
                <a:spcPct val="100000"/>
              </a:lnSpc>
              <a:spcBef>
                <a:spcPts val="3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lumMod val="25000"/>
                  </a:srgbClr>
                </a:solidFill>
                <a:effectLst/>
                <a:uLnTx/>
                <a:uFillTx/>
                <a:latin typeface="Arial" panose="020B0604020202020204" pitchFamily="34" charset="0"/>
                <a:ea typeface="+mn-ea"/>
                <a:cs typeface="Arial" panose="020B0604020202020204" pitchFamily="34" charset="0"/>
              </a:rPr>
              <a:t>PTST apply PING screening test for Ethernet issue study since Jan 2020</a:t>
            </a:r>
          </a:p>
          <a:p>
            <a:pPr marL="266700" marR="0" lvl="1" indent="-174625" algn="l" defTabSz="914400" rtl="0" eaLnBrk="0" fontAlgn="base" latinLnBrk="0" hangingPunct="0">
              <a:lnSpc>
                <a:spcPct val="100000"/>
              </a:lnSpc>
              <a:spcBef>
                <a:spcPts val="300"/>
              </a:spcBef>
              <a:spcAft>
                <a:spcPct val="0"/>
              </a:spcAft>
              <a:buClrTx/>
              <a:buSzTx/>
              <a:buFont typeface="Arial" panose="020B0604020202020204" pitchFamily="34" charset="0"/>
              <a:buChar char="•"/>
              <a:tabLst/>
              <a:defRPr/>
            </a:pPr>
            <a:endParaRPr kumimoji="0" lang="en-US" sz="500" b="0" i="0" u="none" strike="noStrike" kern="1200" cap="none" spc="0" normalizeH="0" baseline="0" noProof="0" dirty="0">
              <a:ln>
                <a:noFill/>
              </a:ln>
              <a:solidFill>
                <a:srgbClr val="000000">
                  <a:lumMod val="25000"/>
                </a:srgbClr>
              </a:solidFill>
              <a:effectLst/>
              <a:uLnTx/>
              <a:uFillTx/>
              <a:latin typeface="Arial" panose="020B0604020202020204" pitchFamily="34" charset="0"/>
              <a:ea typeface="+mn-ea"/>
              <a:cs typeface="Arial" panose="020B0604020202020204" pitchFamily="34" charset="0"/>
            </a:endParaRPr>
          </a:p>
          <a:p>
            <a:pPr marL="266700" marR="0" lvl="2" indent="-174625" algn="l" defTabSz="914400" rtl="0" eaLnBrk="0" fontAlgn="base" latinLnBrk="0" hangingPunct="0">
              <a:lnSpc>
                <a:spcPct val="100000"/>
              </a:lnSpc>
              <a:spcBef>
                <a:spcPts val="3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lumMod val="25000"/>
                  </a:srgbClr>
                </a:solidFill>
                <a:effectLst/>
                <a:uLnTx/>
                <a:uFillTx/>
                <a:latin typeface="Arial" panose="020B0604020202020204" pitchFamily="34" charset="0"/>
                <a:ea typeface="+mn-ea"/>
                <a:cs typeface="Arial" panose="020B0604020202020204" pitchFamily="34" charset="0"/>
              </a:rPr>
              <a:t>There are 8700 pcs have completed and another 2000 pcs are in progress for testing</a:t>
            </a:r>
          </a:p>
          <a:p>
            <a:pPr marL="266700" marR="0" lvl="2" indent="-174625" algn="l" defTabSz="914400" rtl="0" eaLnBrk="0" fontAlgn="base" latinLnBrk="0" hangingPunct="0">
              <a:lnSpc>
                <a:spcPct val="100000"/>
              </a:lnSpc>
              <a:spcBef>
                <a:spcPts val="300"/>
              </a:spcBef>
              <a:spcAft>
                <a:spcPct val="0"/>
              </a:spcAft>
              <a:buClrTx/>
              <a:buSzTx/>
              <a:buFont typeface="Arial" panose="020B0604020202020204" pitchFamily="34" charset="0"/>
              <a:buChar char="•"/>
              <a:tabLst/>
              <a:defRPr/>
            </a:pPr>
            <a:endParaRPr kumimoji="0" lang="en-US" sz="500" b="0" i="0" u="none" strike="noStrike" kern="1200" cap="none" spc="0" normalizeH="0" baseline="0" noProof="0" dirty="0">
              <a:ln>
                <a:noFill/>
              </a:ln>
              <a:solidFill>
                <a:srgbClr val="000000">
                  <a:lumMod val="25000"/>
                </a:srgbClr>
              </a:solidFill>
              <a:effectLst/>
              <a:uLnTx/>
              <a:uFillTx/>
              <a:latin typeface="Arial" panose="020B0604020202020204" pitchFamily="34" charset="0"/>
              <a:ea typeface="+mn-ea"/>
              <a:cs typeface="Arial" panose="020B0604020202020204" pitchFamily="34" charset="0"/>
            </a:endParaRPr>
          </a:p>
          <a:p>
            <a:pPr marL="266700" marR="0" lvl="1" indent="-174625" algn="l" defTabSz="914400" rtl="0" eaLnBrk="0" fontAlgn="base" latinLnBrk="0" hangingPunct="0">
              <a:lnSpc>
                <a:spcPct val="100000"/>
              </a:lnSpc>
              <a:spcBef>
                <a:spcPts val="3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520 PING test result:</a:t>
            </a:r>
          </a:p>
          <a:p>
            <a:pPr marL="625475" marR="0" lvl="4" indent="-176213" algn="l" defTabSz="914400" rtl="0" eaLnBrk="0" fontAlgn="base" latinLnBrk="0" hangingPunct="0">
              <a:lnSpc>
                <a:spcPct val="100000"/>
              </a:lnSpc>
              <a:spcBef>
                <a:spcPts val="300"/>
              </a:spcBef>
              <a:spcAft>
                <a:spcPct val="0"/>
              </a:spcAft>
              <a:buClr>
                <a:srgbClr val="00B050"/>
              </a:buClr>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There is no IP related issue found in PTST</a:t>
            </a:r>
          </a:p>
          <a:p>
            <a:pPr marL="625475" marR="0" lvl="4" indent="-176213" algn="l" defTabSz="914400" rtl="0" eaLnBrk="0" fontAlgn="base" latinLnBrk="0" hangingPunct="0">
              <a:lnSpc>
                <a:spcPct val="100000"/>
              </a:lnSpc>
              <a:spcBef>
                <a:spcPts val="300"/>
              </a:spcBef>
              <a:spcAft>
                <a:spcPct val="0"/>
              </a:spcAft>
              <a:buClr>
                <a:srgbClr val="00B050"/>
              </a:buClr>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There is no (Serial/Ethernet) communication issue found in PTST</a:t>
            </a:r>
          </a:p>
          <a:p>
            <a:pPr marL="620712" marR="0" lvl="4" indent="-171450" algn="l" defTabSz="914400" rtl="0" eaLnBrk="0" fontAlgn="base" latinLnBrk="0" hangingPunct="0">
              <a:lnSpc>
                <a:spcPct val="100000"/>
              </a:lnSpc>
              <a:spcBef>
                <a:spcPts val="300"/>
              </a:spcBef>
              <a:spcAft>
                <a:spcPct val="0"/>
              </a:spcAft>
              <a:buClr>
                <a:srgbClr val="004B96"/>
              </a:buClr>
              <a:buSzTx/>
              <a:buFont typeface="Arial" panose="020B0604020202020204" pitchFamily="34" charset="0"/>
              <a:buChar char="•"/>
              <a:tabLst/>
              <a:defRPr/>
            </a:pPr>
            <a:endParaRPr kumimoji="0" lang="en-SG" sz="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66700" marR="0" lvl="2" indent="-174625" algn="l" defTabSz="914400" rtl="0" eaLnBrk="0" fontAlgn="base" latinLnBrk="0" hangingPunct="0">
              <a:lnSpc>
                <a:spcPct val="100000"/>
              </a:lnSpc>
              <a:spcBef>
                <a:spcPts val="3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lumMod val="25000"/>
                  </a:srgbClr>
                </a:solidFill>
                <a:effectLst/>
                <a:uLnTx/>
                <a:uFillTx/>
                <a:latin typeface="Arial" panose="020B0604020202020204" pitchFamily="34" charset="0"/>
                <a:ea typeface="+mn-ea"/>
                <a:cs typeface="Arial" panose="020B0604020202020204" pitchFamily="34" charset="0"/>
              </a:rPr>
              <a:t>PING test conclusion: </a:t>
            </a:r>
          </a:p>
          <a:p>
            <a:pPr marL="777875" marR="0" lvl="3" indent="-228600" algn="l" defTabSz="914400" rtl="0" eaLnBrk="0" fontAlgn="base" latinLnBrk="0" hangingPunct="0">
              <a:lnSpc>
                <a:spcPct val="100000"/>
              </a:lnSpc>
              <a:spcBef>
                <a:spcPts val="300"/>
              </a:spcBef>
              <a:spcAft>
                <a:spcPct val="0"/>
              </a:spcAft>
              <a:buClrTx/>
              <a:buSzTx/>
              <a:buFont typeface="+mj-lt"/>
              <a:buAutoNum type="arabicPeriod"/>
              <a:tabLst/>
              <a:defRPr/>
            </a:pPr>
            <a:r>
              <a:rPr kumimoji="0" lang="en-US" sz="1200" b="0" i="0" u="none" strike="noStrike" kern="1200" cap="none" spc="0" normalizeH="0" baseline="0" noProof="0" dirty="0">
                <a:ln>
                  <a:noFill/>
                </a:ln>
                <a:solidFill>
                  <a:srgbClr val="000000">
                    <a:lumMod val="25000"/>
                  </a:srgbClr>
                </a:solidFill>
                <a:effectLst/>
                <a:uLnTx/>
                <a:uFillTx/>
                <a:latin typeface="Arial" panose="020B0604020202020204" pitchFamily="34" charset="0"/>
                <a:ea typeface="+mn-ea"/>
                <a:cs typeface="Arial" panose="020B0604020202020204" pitchFamily="34" charset="0"/>
              </a:rPr>
              <a:t>There is no U11 and U25 related problem found in PTST</a:t>
            </a:r>
          </a:p>
          <a:p>
            <a:pPr marL="777875" marR="0" lvl="3" indent="-228600" algn="l" defTabSz="914400" rtl="0" eaLnBrk="0" fontAlgn="base" latinLnBrk="0" hangingPunct="0">
              <a:lnSpc>
                <a:spcPct val="100000"/>
              </a:lnSpc>
              <a:spcBef>
                <a:spcPts val="300"/>
              </a:spcBef>
              <a:spcAft>
                <a:spcPct val="0"/>
              </a:spcAft>
              <a:buClrTx/>
              <a:buSzTx/>
              <a:buFont typeface="+mj-lt"/>
              <a:buAutoNum type="arabicPeriod"/>
              <a:tabLst/>
              <a:defRPr/>
            </a:pPr>
            <a:r>
              <a:rPr kumimoji="0" lang="en-US" sz="1200" b="0" i="0" u="none" strike="noStrike" kern="1200" cap="none" spc="0" normalizeH="0" baseline="0" noProof="0" dirty="0">
                <a:ln>
                  <a:noFill/>
                </a:ln>
                <a:solidFill>
                  <a:srgbClr val="000000">
                    <a:lumMod val="25000"/>
                  </a:srgbClr>
                </a:solidFill>
                <a:effectLst/>
                <a:uLnTx/>
                <a:uFillTx/>
                <a:latin typeface="Arial" panose="020B0604020202020204" pitchFamily="34" charset="0"/>
                <a:ea typeface="+mn-ea"/>
                <a:cs typeface="Arial" panose="020B0604020202020204" pitchFamily="34" charset="0"/>
              </a:rPr>
              <a:t>CM’s PC able caused Ethernet related issue</a:t>
            </a:r>
          </a:p>
          <a:p>
            <a:pPr marL="549275" marR="0" lvl="3" indent="0" algn="l" defTabSz="914400" rtl="0" eaLnBrk="0" fontAlgn="base" latinLnBrk="0" hangingPunct="0">
              <a:lnSpc>
                <a:spcPct val="100000"/>
              </a:lnSpc>
              <a:spcBef>
                <a:spcPts val="300"/>
              </a:spcBef>
              <a:spcAft>
                <a:spcPct val="0"/>
              </a:spcAft>
              <a:buClrTx/>
              <a:buSzTx/>
              <a:buFontTx/>
              <a:buNone/>
              <a:tabLst/>
              <a:defRPr/>
            </a:pPr>
            <a:r>
              <a:rPr kumimoji="0" lang="en-US" sz="1200" b="0" i="0" u="none" strike="noStrike" kern="1200" cap="none" spc="0" normalizeH="0" baseline="0" noProof="0" dirty="0">
                <a:ln>
                  <a:noFill/>
                </a:ln>
                <a:solidFill>
                  <a:srgbClr val="000000">
                    <a:lumMod val="25000"/>
                  </a:srgbClr>
                </a:solidFill>
                <a:effectLst/>
                <a:uLnTx/>
                <a:uFillTx/>
                <a:latin typeface="Arial" panose="020B0604020202020204" pitchFamily="34" charset="0"/>
                <a:ea typeface="+mn-ea"/>
                <a:cs typeface="Arial" panose="020B0604020202020204" pitchFamily="34" charset="0"/>
              </a:rPr>
              <a:t>	</a:t>
            </a:r>
            <a:r>
              <a:rPr kumimoji="0" lang="en-US" sz="1100" b="0" i="0" u="none" strike="noStrike" kern="1200" cap="none" spc="0" normalizeH="0" baseline="0" noProof="0" dirty="0">
                <a:ln>
                  <a:noFill/>
                </a:ln>
                <a:solidFill>
                  <a:srgbClr val="000000">
                    <a:lumMod val="25000"/>
                  </a:srgbClr>
                </a:solidFill>
                <a:effectLst/>
                <a:uLnTx/>
                <a:uFillTx/>
                <a:latin typeface="Arial" panose="020B0604020202020204" pitchFamily="34" charset="0"/>
                <a:ea typeface="+mn-ea"/>
                <a:cs typeface="Arial" panose="020B0604020202020204" pitchFamily="34" charset="0"/>
              </a:rPr>
              <a:t>Base on Venture/GES onsite verification result</a:t>
            </a:r>
          </a:p>
          <a:p>
            <a:pPr marL="620712" marR="0" lvl="4" indent="-171450" algn="l" defTabSz="914400" rtl="0" eaLnBrk="0" fontAlgn="base" latinLnBrk="0" hangingPunct="0">
              <a:lnSpc>
                <a:spcPct val="100000"/>
              </a:lnSpc>
              <a:spcBef>
                <a:spcPts val="300"/>
              </a:spcBef>
              <a:spcAft>
                <a:spcPct val="0"/>
              </a:spcAft>
              <a:buClr>
                <a:srgbClr val="004B96"/>
              </a:buClr>
              <a:buSzTx/>
              <a:buFont typeface="Arial" panose="020B0604020202020204" pitchFamily="34" charset="0"/>
              <a:buChar char="•"/>
              <a:tabLst/>
              <a:defRPr/>
            </a:pP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 name="Rectangle: Rounded Corners 16">
            <a:extLst>
              <a:ext uri="{FF2B5EF4-FFF2-40B4-BE49-F238E27FC236}">
                <a16:creationId xmlns:a16="http://schemas.microsoft.com/office/drawing/2014/main" id="{3134D55F-9604-4B38-9D74-16DA2ABE98A6}"/>
              </a:ext>
            </a:extLst>
          </p:cNvPr>
          <p:cNvSpPr/>
          <p:nvPr/>
        </p:nvSpPr>
        <p:spPr bwMode="auto">
          <a:xfrm>
            <a:off x="124364" y="3544006"/>
            <a:ext cx="3398520" cy="2531904"/>
          </a:xfrm>
          <a:prstGeom prst="roundRect">
            <a:avLst>
              <a:gd name="adj" fmla="val 2269"/>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ts val="3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CPSO Test :</a:t>
            </a:r>
          </a:p>
          <a:p>
            <a:pPr marL="266700" marR="0" lvl="1" indent="-174625" algn="l" defTabSz="914400" rtl="0" eaLnBrk="0" fontAlgn="base" latinLnBrk="0" hangingPunct="0">
              <a:lnSpc>
                <a:spcPct val="100000"/>
              </a:lnSpc>
              <a:spcBef>
                <a:spcPts val="3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Down trend for initial practice test with CPSO since May’19</a:t>
            </a:r>
          </a:p>
          <a:p>
            <a:pPr marL="92075" marR="0" lvl="1" indent="0" algn="l" defTabSz="914400" rtl="0" eaLnBrk="0" fontAlgn="base" latinLnBrk="0" hangingPunct="0">
              <a:lnSpc>
                <a:spcPct val="100000"/>
              </a:lnSpc>
              <a:spcBef>
                <a:spcPts val="300"/>
              </a:spcBef>
              <a:spcAft>
                <a:spcPct val="0"/>
              </a:spcAft>
              <a:buClrTx/>
              <a:buSzTx/>
              <a:buFontTx/>
              <a:buNone/>
              <a:tabLst/>
              <a:defRPr/>
            </a:pPr>
            <a:endParaRPr kumimoji="0" lang="en-US" sz="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66700" marR="0" lvl="1" indent="-174625" algn="l" defTabSz="914400" rtl="0" eaLnBrk="0" fontAlgn="base" latinLnBrk="0" hangingPunct="0">
              <a:lnSpc>
                <a:spcPct val="100000"/>
              </a:lnSpc>
              <a:spcBef>
                <a:spcPts val="3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Highly Eliminate NDF return in the past 10 months (Quarterly 16 pcs reduce to 2 pcs)</a:t>
            </a:r>
          </a:p>
          <a:p>
            <a:pPr marL="92075" marR="0" lvl="1" indent="0" algn="l" defTabSz="914400" rtl="0" eaLnBrk="0" fontAlgn="base" latinLnBrk="0" hangingPunct="0">
              <a:lnSpc>
                <a:spcPct val="100000"/>
              </a:lnSpc>
              <a:spcBef>
                <a:spcPts val="300"/>
              </a:spcBef>
              <a:spcAft>
                <a:spcPct val="0"/>
              </a:spcAft>
              <a:buClrTx/>
              <a:buSzTx/>
              <a:buFontTx/>
              <a:buNone/>
              <a:tabLst/>
              <a:defRPr/>
            </a:pPr>
            <a:endParaRPr kumimoji="0" lang="en-US" sz="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66700" marR="0" lvl="2" indent="-174625"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Key failure IC: U11 around 75% related with Ethernet,  U25 around 13% related with Initialization</a:t>
            </a:r>
          </a:p>
          <a:p>
            <a:pPr marL="266700" marR="0" lvl="2" indent="-174625"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endParaRPr kumimoji="0" lang="en-US" sz="5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266700" marR="0" lvl="1" indent="-174625" algn="l" defTabSz="914400" rtl="0" eaLnBrk="0" fontAlgn="base" latinLnBrk="0" hangingPunct="0">
              <a:lnSpc>
                <a:spcPct val="100000"/>
              </a:lnSpc>
              <a:spcBef>
                <a:spcPts val="30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Short term plan is monitoring and sustaining with verification by CPSO</a:t>
            </a:r>
          </a:p>
        </p:txBody>
      </p:sp>
    </p:spTree>
    <p:extLst>
      <p:ext uri="{BB962C8B-B14F-4D97-AF65-F5344CB8AC3E}">
        <p14:creationId xmlns:p14="http://schemas.microsoft.com/office/powerpoint/2010/main" val="284133072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E8750C-5086-47A2-92D9-1B807482646E}"/>
              </a:ext>
            </a:extLst>
          </p:cNvPr>
          <p:cNvSpPr txBox="1"/>
          <p:nvPr/>
        </p:nvSpPr>
        <p:spPr bwMode="auto">
          <a:xfrm>
            <a:off x="281647" y="419872"/>
            <a:ext cx="5580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29498E"/>
                </a:solidFill>
                <a:effectLst/>
                <a:uLnTx/>
                <a:uFillTx/>
                <a:latin typeface="Arial" panose="020B0604020202020204" pitchFamily="34" charset="0"/>
                <a:ea typeface="+mn-ea"/>
                <a:cs typeface="Arial" panose="020B0604020202020204" pitchFamily="34" charset="0"/>
              </a:rPr>
              <a:t>Time Line For Tripartite Quality Meeting</a:t>
            </a:r>
          </a:p>
        </p:txBody>
      </p:sp>
      <p:grpSp>
        <p:nvGrpSpPr>
          <p:cNvPr id="78" name="Group 77" descr="Placeholder Timeline&#10;">
            <a:extLst>
              <a:ext uri="{FF2B5EF4-FFF2-40B4-BE49-F238E27FC236}">
                <a16:creationId xmlns:a16="http://schemas.microsoft.com/office/drawing/2014/main" id="{ED0E9EC2-422E-4212-B480-56AD0DBAD49F}"/>
              </a:ext>
            </a:extLst>
          </p:cNvPr>
          <p:cNvGrpSpPr/>
          <p:nvPr/>
        </p:nvGrpSpPr>
        <p:grpSpPr>
          <a:xfrm>
            <a:off x="-152400" y="1219200"/>
            <a:ext cx="9220199" cy="4495799"/>
            <a:chOff x="559523" y="1058947"/>
            <a:chExt cx="11550555" cy="5570453"/>
          </a:xfrm>
        </p:grpSpPr>
        <p:sp>
          <p:nvSpPr>
            <p:cNvPr id="79" name="Rectangle 78">
              <a:extLst>
                <a:ext uri="{FF2B5EF4-FFF2-40B4-BE49-F238E27FC236}">
                  <a16:creationId xmlns:a16="http://schemas.microsoft.com/office/drawing/2014/main" id="{9331C9D6-9D41-4293-9F82-B6CE7B2BBEAF}"/>
                </a:ext>
              </a:extLst>
            </p:cNvPr>
            <p:cNvSpPr/>
            <p:nvPr/>
          </p:nvSpPr>
          <p:spPr>
            <a:xfrm>
              <a:off x="559523" y="1058947"/>
              <a:ext cx="11264178" cy="5570453"/>
            </a:xfrm>
            <a:prstGeom prst="rect">
              <a:avLst/>
            </a:prstGeom>
            <a:ln>
              <a:noFill/>
            </a:ln>
          </p:spPr>
        </p:sp>
        <p:sp>
          <p:nvSpPr>
            <p:cNvPr id="80" name="Arrow: Pentagon 79">
              <a:extLst>
                <a:ext uri="{FF2B5EF4-FFF2-40B4-BE49-F238E27FC236}">
                  <a16:creationId xmlns:a16="http://schemas.microsoft.com/office/drawing/2014/main" id="{47CCAD41-842E-46D5-B67E-9BE4C720CF1E}"/>
                </a:ext>
              </a:extLst>
            </p:cNvPr>
            <p:cNvSpPr/>
            <p:nvPr/>
          </p:nvSpPr>
          <p:spPr>
            <a:xfrm>
              <a:off x="845900" y="3711815"/>
              <a:ext cx="11264178" cy="428624"/>
            </a:xfrm>
            <a:prstGeom prst="homePlate">
              <a:avLst/>
            </a:prstGeom>
            <a:gradFill rotWithShape="0">
              <a:gsLst>
                <a:gs pos="0">
                  <a:sysClr val="window" lastClr="FFFFFF">
                    <a:lumMod val="95000"/>
                  </a:sysClr>
                </a:gs>
                <a:gs pos="100000">
                  <a:sysClr val="window" lastClr="FFFFFF">
                    <a:lumMod val="85000"/>
                  </a:sysClr>
                </a:gs>
              </a:gsLst>
              <a:lin ang="1200000" scaled="0"/>
            </a:gradFill>
            <a:ln w="12700" cap="flat" cmpd="sng" algn="ctr">
              <a:noFill/>
              <a:prstDash val="solid"/>
              <a:miter lim="800000"/>
              <a:tailEnd type="arrow" w="sm" len="sm"/>
            </a:ln>
            <a:effectLst/>
          </p:spPr>
        </p:sp>
        <p:sp>
          <p:nvSpPr>
            <p:cNvPr id="81" name="Teardrop 80">
              <a:extLst>
                <a:ext uri="{FF2B5EF4-FFF2-40B4-BE49-F238E27FC236}">
                  <a16:creationId xmlns:a16="http://schemas.microsoft.com/office/drawing/2014/main" id="{F5DB7EC5-0334-4B77-9007-DA639D3557ED}"/>
                </a:ext>
              </a:extLst>
            </p:cNvPr>
            <p:cNvSpPr/>
            <p:nvPr/>
          </p:nvSpPr>
          <p:spPr>
            <a:xfrm rot="8100000">
              <a:off x="939383" y="1904556"/>
              <a:ext cx="395760" cy="395759"/>
            </a:xfrm>
            <a:prstGeom prst="teardrop">
              <a:avLst>
                <a:gd name="adj" fmla="val 115000"/>
              </a:avLst>
            </a:prstGeom>
            <a:solidFill>
              <a:srgbClr val="72D5E3">
                <a:hueOff val="0"/>
                <a:satOff val="0"/>
                <a:lumOff val="0"/>
                <a:alphaOff val="0"/>
              </a:srgbClr>
            </a:solidFill>
            <a:ln w="12700" cap="flat" cmpd="sng" algn="ctr">
              <a:noFill/>
              <a:prstDash val="solid"/>
              <a:miter lim="800000"/>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SG" sz="1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82" name="Circle: Hollow 81">
              <a:extLst>
                <a:ext uri="{FF2B5EF4-FFF2-40B4-BE49-F238E27FC236}">
                  <a16:creationId xmlns:a16="http://schemas.microsoft.com/office/drawing/2014/main" id="{531C346E-BCD1-43C4-B863-AEF77D1C7E13}"/>
                </a:ext>
              </a:extLst>
            </p:cNvPr>
            <p:cNvSpPr/>
            <p:nvPr/>
          </p:nvSpPr>
          <p:spPr>
            <a:xfrm>
              <a:off x="983348" y="1948521"/>
              <a:ext cx="307829" cy="307828"/>
            </a:xfrm>
            <a:prstGeom prst="donut">
              <a:avLst/>
            </a:prstGeom>
            <a:solidFill>
              <a:sysClr val="window" lastClr="FFFFFF"/>
            </a:solidFill>
            <a:ln w="12700" cap="flat" cmpd="sng" algn="ctr">
              <a:noFill/>
              <a:prstDash val="solid"/>
              <a:miter lim="800000"/>
            </a:ln>
            <a:effectLst/>
          </p:spPr>
        </p:sp>
        <p:sp>
          <p:nvSpPr>
            <p:cNvPr id="83" name="Rectangle 82">
              <a:extLst>
                <a:ext uri="{FF2B5EF4-FFF2-40B4-BE49-F238E27FC236}">
                  <a16:creationId xmlns:a16="http://schemas.microsoft.com/office/drawing/2014/main" id="{BBDDDA72-FFBD-499C-9F20-09ECF33DFCAC}"/>
                </a:ext>
              </a:extLst>
            </p:cNvPr>
            <p:cNvSpPr/>
            <p:nvPr/>
          </p:nvSpPr>
          <p:spPr>
            <a:xfrm>
              <a:off x="1425392" y="2396424"/>
              <a:ext cx="969425" cy="1592961"/>
            </a:xfrm>
            <a:prstGeom prst="rect">
              <a:avLst/>
            </a:prstGeom>
            <a:noFill/>
            <a:ln>
              <a:noFill/>
            </a:ln>
            <a:effectLst/>
          </p:spPr>
        </p:sp>
        <p:sp>
          <p:nvSpPr>
            <p:cNvPr id="84" name="Freeform: Shape 83">
              <a:extLst>
                <a:ext uri="{FF2B5EF4-FFF2-40B4-BE49-F238E27FC236}">
                  <a16:creationId xmlns:a16="http://schemas.microsoft.com/office/drawing/2014/main" id="{1AA0DC57-1579-46E0-BE99-05882CDA36E2}"/>
                </a:ext>
              </a:extLst>
            </p:cNvPr>
            <p:cNvSpPr/>
            <p:nvPr/>
          </p:nvSpPr>
          <p:spPr>
            <a:xfrm>
              <a:off x="951557" y="1348988"/>
              <a:ext cx="969425" cy="559690"/>
            </a:xfrm>
            <a:custGeom>
              <a:avLst/>
              <a:gdLst>
                <a:gd name="connsiteX0" fmla="*/ 0 w 969425"/>
                <a:gd name="connsiteY0" fmla="*/ 0 h 559689"/>
                <a:gd name="connsiteX1" fmla="*/ 969425 w 969425"/>
                <a:gd name="connsiteY1" fmla="*/ 0 h 559689"/>
                <a:gd name="connsiteX2" fmla="*/ 969425 w 969425"/>
                <a:gd name="connsiteY2" fmla="*/ 559689 h 559689"/>
                <a:gd name="connsiteX3" fmla="*/ 0 w 969425"/>
                <a:gd name="connsiteY3" fmla="*/ 559689 h 559689"/>
                <a:gd name="connsiteX4" fmla="*/ 0 w 969425"/>
                <a:gd name="connsiteY4" fmla="*/ 0 h 559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425" h="559689">
                  <a:moveTo>
                    <a:pt x="0" y="0"/>
                  </a:moveTo>
                  <a:lnTo>
                    <a:pt x="969425" y="0"/>
                  </a:lnTo>
                  <a:lnTo>
                    <a:pt x="969425" y="559689"/>
                  </a:lnTo>
                  <a:lnTo>
                    <a:pt x="0" y="559689"/>
                  </a:lnTo>
                  <a:lnTo>
                    <a:pt x="0" y="0"/>
                  </a:lnTo>
                  <a:close/>
                </a:path>
              </a:pathLst>
            </a:custGeom>
            <a:noFill/>
            <a:ln>
              <a:noFill/>
            </a:ln>
            <a:effectLst/>
          </p:spPr>
          <p:txBody>
            <a:bodyPr spcFirstLastPara="0" vert="horz" wrap="square" lIns="0" tIns="0" rIns="101600" bIns="0" numCol="1" spcCol="1270" anchor="ctr" anchorCtr="0">
              <a:noAutofit/>
            </a:bodyPr>
            <a:lstStyle/>
            <a:p>
              <a:pPr marL="0" marR="0" lvl="0" indent="0" algn="l" defTabSz="711200" rtl="0" eaLnBrk="1" fontAlgn="auto" latinLnBrk="0" hangingPunct="1">
                <a:lnSpc>
                  <a:spcPct val="90000"/>
                </a:lnSpc>
                <a:spcBef>
                  <a:spcPts val="0"/>
                </a:spcBef>
                <a:spcAft>
                  <a:spcPct val="35000"/>
                </a:spcAft>
                <a:buClrTx/>
                <a:buSzTx/>
                <a:buFontTx/>
                <a:buNone/>
                <a:tabLst/>
                <a:defRPr b="1"/>
              </a:pPr>
              <a:r>
                <a:rPr kumimoji="0" lang="en-US" sz="16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t>Q4</a:t>
              </a:r>
              <a:br>
                <a:rPr kumimoji="0" lang="en-US" sz="11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br>
              <a:r>
                <a:rPr kumimoji="0" lang="en-US" sz="11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t>2018</a:t>
              </a:r>
            </a:p>
          </p:txBody>
        </p:sp>
        <p:sp>
          <p:nvSpPr>
            <p:cNvPr id="85" name="Straight Connector 84">
              <a:extLst>
                <a:ext uri="{FF2B5EF4-FFF2-40B4-BE49-F238E27FC236}">
                  <a16:creationId xmlns:a16="http://schemas.microsoft.com/office/drawing/2014/main" id="{CE4778D3-4924-44F7-A3E7-B65A39E6FD47}"/>
                </a:ext>
              </a:extLst>
            </p:cNvPr>
            <p:cNvSpPr/>
            <p:nvPr/>
          </p:nvSpPr>
          <p:spPr>
            <a:xfrm>
              <a:off x="1132279" y="2396424"/>
              <a:ext cx="22603" cy="1542163"/>
            </a:xfrm>
            <a:prstGeom prst="line">
              <a:avLst/>
            </a:prstGeom>
            <a:noFill/>
            <a:ln w="3175" cap="flat" cmpd="sng" algn="ctr">
              <a:solidFill>
                <a:sysClr val="window" lastClr="FFFFFF">
                  <a:lumMod val="85000"/>
                </a:sysClr>
              </a:solidFill>
              <a:prstDash val="solid"/>
              <a:miter lim="800000"/>
            </a:ln>
            <a:effectLst/>
          </p:spPr>
        </p:sp>
        <p:sp>
          <p:nvSpPr>
            <p:cNvPr id="86" name="Oval 85">
              <a:extLst>
                <a:ext uri="{FF2B5EF4-FFF2-40B4-BE49-F238E27FC236}">
                  <a16:creationId xmlns:a16="http://schemas.microsoft.com/office/drawing/2014/main" id="{C1DC5666-FA66-422C-9797-58C699FA0729}"/>
                </a:ext>
              </a:extLst>
            </p:cNvPr>
            <p:cNvSpPr/>
            <p:nvPr/>
          </p:nvSpPr>
          <p:spPr>
            <a:xfrm>
              <a:off x="1103273" y="3888215"/>
              <a:ext cx="100744" cy="100744"/>
            </a:xfrm>
            <a:prstGeom prst="ellipse">
              <a:avLst/>
            </a:prstGeom>
            <a:solidFill>
              <a:srgbClr val="72D5E3"/>
            </a:solidFill>
            <a:ln w="6350" cap="flat" cmpd="sng" algn="ctr">
              <a:noFill/>
              <a:prstDash val="solid"/>
              <a:miter lim="800000"/>
            </a:ln>
            <a:effectLst/>
          </p:spPr>
        </p:sp>
        <p:sp>
          <p:nvSpPr>
            <p:cNvPr id="87" name="Teardrop 86">
              <a:extLst>
                <a:ext uri="{FF2B5EF4-FFF2-40B4-BE49-F238E27FC236}">
                  <a16:creationId xmlns:a16="http://schemas.microsoft.com/office/drawing/2014/main" id="{32CDA0E1-8EF7-41D9-9084-ABA39493031C}"/>
                </a:ext>
              </a:extLst>
            </p:cNvPr>
            <p:cNvSpPr/>
            <p:nvPr/>
          </p:nvSpPr>
          <p:spPr>
            <a:xfrm rot="18900000">
              <a:off x="5606911" y="5364723"/>
              <a:ext cx="395760" cy="395759"/>
            </a:xfrm>
            <a:prstGeom prst="teardrop">
              <a:avLst>
                <a:gd name="adj" fmla="val 115000"/>
              </a:avLst>
            </a:prstGeom>
            <a:solidFill>
              <a:srgbClr val="72D5E3">
                <a:hueOff val="0"/>
                <a:satOff val="0"/>
                <a:lumOff val="0"/>
                <a:alphaOff val="0"/>
              </a:srgbClr>
            </a:solidFill>
            <a:ln w="12700" cap="flat" cmpd="sng" algn="ctr">
              <a:noFill/>
              <a:prstDash val="solid"/>
              <a:miter lim="800000"/>
            </a:ln>
            <a:effectLst/>
          </p:spPr>
        </p:sp>
        <p:sp>
          <p:nvSpPr>
            <p:cNvPr id="89" name="Rectangle 88">
              <a:extLst>
                <a:ext uri="{FF2B5EF4-FFF2-40B4-BE49-F238E27FC236}">
                  <a16:creationId xmlns:a16="http://schemas.microsoft.com/office/drawing/2014/main" id="{EFC373D8-4A8A-4575-AD32-1B7043286AB2}"/>
                </a:ext>
              </a:extLst>
            </p:cNvPr>
            <p:cNvSpPr/>
            <p:nvPr/>
          </p:nvSpPr>
          <p:spPr>
            <a:xfrm>
              <a:off x="3726783" y="3875085"/>
              <a:ext cx="631411" cy="1592961"/>
            </a:xfrm>
            <a:prstGeom prst="rect">
              <a:avLst/>
            </a:prstGeom>
            <a:noFill/>
            <a:ln>
              <a:noFill/>
            </a:ln>
            <a:effectLst/>
          </p:spPr>
        </p:sp>
        <p:sp>
          <p:nvSpPr>
            <p:cNvPr id="90" name="Freeform: Shape 89">
              <a:extLst>
                <a:ext uri="{FF2B5EF4-FFF2-40B4-BE49-F238E27FC236}">
                  <a16:creationId xmlns:a16="http://schemas.microsoft.com/office/drawing/2014/main" id="{0ADDEE95-7F61-41DA-A951-8ED89689D735}"/>
                </a:ext>
              </a:extLst>
            </p:cNvPr>
            <p:cNvSpPr/>
            <p:nvPr/>
          </p:nvSpPr>
          <p:spPr>
            <a:xfrm>
              <a:off x="5637659" y="5779671"/>
              <a:ext cx="631411" cy="559690"/>
            </a:xfrm>
            <a:custGeom>
              <a:avLst/>
              <a:gdLst>
                <a:gd name="connsiteX0" fmla="*/ 0 w 631411"/>
                <a:gd name="connsiteY0" fmla="*/ 0 h 559689"/>
                <a:gd name="connsiteX1" fmla="*/ 631411 w 631411"/>
                <a:gd name="connsiteY1" fmla="*/ 0 h 559689"/>
                <a:gd name="connsiteX2" fmla="*/ 631411 w 631411"/>
                <a:gd name="connsiteY2" fmla="*/ 559689 h 559689"/>
                <a:gd name="connsiteX3" fmla="*/ 0 w 631411"/>
                <a:gd name="connsiteY3" fmla="*/ 559689 h 559689"/>
                <a:gd name="connsiteX4" fmla="*/ 0 w 631411"/>
                <a:gd name="connsiteY4" fmla="*/ 0 h 559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411" h="559689">
                  <a:moveTo>
                    <a:pt x="0" y="0"/>
                  </a:moveTo>
                  <a:lnTo>
                    <a:pt x="631411" y="0"/>
                  </a:lnTo>
                  <a:lnTo>
                    <a:pt x="631411" y="559689"/>
                  </a:lnTo>
                  <a:lnTo>
                    <a:pt x="0" y="559689"/>
                  </a:lnTo>
                  <a:lnTo>
                    <a:pt x="0" y="0"/>
                  </a:lnTo>
                  <a:close/>
                </a:path>
              </a:pathLst>
            </a:custGeom>
            <a:noFill/>
            <a:ln>
              <a:noFill/>
            </a:ln>
            <a:effectLst/>
          </p:spPr>
          <p:txBody>
            <a:bodyPr spcFirstLastPara="0" vert="horz" wrap="square" lIns="0" tIns="0" rIns="101600" bIns="0" numCol="1" spcCol="1270" anchor="ctr" anchorCtr="0">
              <a:noAutofit/>
            </a:bodyPr>
            <a:lstStyle/>
            <a:p>
              <a:pPr marL="0" marR="0" lvl="0" indent="0" algn="l" defTabSz="711200" rtl="0" eaLnBrk="1" fontAlgn="auto" latinLnBrk="0" hangingPunct="1">
                <a:lnSpc>
                  <a:spcPct val="90000"/>
                </a:lnSpc>
                <a:spcBef>
                  <a:spcPts val="0"/>
                </a:spcBef>
                <a:spcAft>
                  <a:spcPct val="35000"/>
                </a:spcAft>
                <a:buClrTx/>
                <a:buSzTx/>
                <a:buFontTx/>
                <a:buNone/>
                <a:tabLst/>
                <a:defRPr b="1"/>
              </a:pPr>
              <a:r>
                <a:rPr kumimoji="0" lang="en-US" sz="16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t>Q3</a:t>
              </a:r>
              <a:br>
                <a:rPr kumimoji="0" lang="en-US" sz="11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br>
              <a:r>
                <a:rPr kumimoji="0" lang="en-US" sz="11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t>2019</a:t>
              </a:r>
            </a:p>
          </p:txBody>
        </p:sp>
        <p:sp>
          <p:nvSpPr>
            <p:cNvPr id="91" name="Straight Connector 90">
              <a:extLst>
                <a:ext uri="{FF2B5EF4-FFF2-40B4-BE49-F238E27FC236}">
                  <a16:creationId xmlns:a16="http://schemas.microsoft.com/office/drawing/2014/main" id="{F7A298C4-64C4-4630-BC52-9FF7DA32B1E7}"/>
                </a:ext>
              </a:extLst>
            </p:cNvPr>
            <p:cNvSpPr/>
            <p:nvPr/>
          </p:nvSpPr>
          <p:spPr>
            <a:xfrm flipH="1">
              <a:off x="5800696" y="3938589"/>
              <a:ext cx="1419" cy="1315389"/>
            </a:xfrm>
            <a:prstGeom prst="line">
              <a:avLst/>
            </a:prstGeom>
            <a:noFill/>
            <a:ln w="3175" cap="flat" cmpd="sng" algn="ctr">
              <a:solidFill>
                <a:prstClr val="white">
                  <a:lumMod val="85000"/>
                </a:prstClr>
              </a:solidFill>
              <a:prstDash val="solid"/>
              <a:miter lim="800000"/>
            </a:ln>
            <a:effectLst/>
          </p:spPr>
        </p:sp>
        <p:sp>
          <p:nvSpPr>
            <p:cNvPr id="92" name="Oval 91">
              <a:extLst>
                <a:ext uri="{FF2B5EF4-FFF2-40B4-BE49-F238E27FC236}">
                  <a16:creationId xmlns:a16="http://schemas.microsoft.com/office/drawing/2014/main" id="{A7869BB2-3CBB-41C5-91A1-ACE54DC2F912}"/>
                </a:ext>
              </a:extLst>
            </p:cNvPr>
            <p:cNvSpPr/>
            <p:nvPr/>
          </p:nvSpPr>
          <p:spPr>
            <a:xfrm>
              <a:off x="5750497" y="3888214"/>
              <a:ext cx="100744" cy="100743"/>
            </a:xfrm>
            <a:prstGeom prst="ellipse">
              <a:avLst/>
            </a:prstGeom>
            <a:solidFill>
              <a:srgbClr val="72D5E3">
                <a:hueOff val="0"/>
                <a:satOff val="0"/>
                <a:lumOff val="0"/>
                <a:alphaOff val="0"/>
              </a:srgbClr>
            </a:solidFill>
            <a:ln w="6350" cap="flat" cmpd="sng" algn="ctr">
              <a:noFill/>
              <a:prstDash val="solid"/>
              <a:miter lim="800000"/>
            </a:ln>
            <a:effectLst/>
          </p:spPr>
        </p:sp>
        <p:sp>
          <p:nvSpPr>
            <p:cNvPr id="93" name="Teardrop 92">
              <a:extLst>
                <a:ext uri="{FF2B5EF4-FFF2-40B4-BE49-F238E27FC236}">
                  <a16:creationId xmlns:a16="http://schemas.microsoft.com/office/drawing/2014/main" id="{D5D52008-CC4B-4DC3-B89E-8FA751B3CF43}"/>
                </a:ext>
              </a:extLst>
            </p:cNvPr>
            <p:cNvSpPr/>
            <p:nvPr/>
          </p:nvSpPr>
          <p:spPr>
            <a:xfrm rot="8100000">
              <a:off x="3984106" y="1904556"/>
              <a:ext cx="395760" cy="395759"/>
            </a:xfrm>
            <a:prstGeom prst="teardrop">
              <a:avLst>
                <a:gd name="adj" fmla="val 115000"/>
              </a:avLst>
            </a:prstGeom>
            <a:solidFill>
              <a:srgbClr val="72D5E3">
                <a:hueOff val="0"/>
                <a:satOff val="0"/>
                <a:lumOff val="0"/>
                <a:alphaOff val="0"/>
              </a:srgbClr>
            </a:solidFill>
            <a:ln w="12700" cap="flat" cmpd="sng" algn="ctr">
              <a:noFill/>
              <a:prstDash val="solid"/>
              <a:miter lim="800000"/>
            </a:ln>
            <a:effectLst/>
          </p:spPr>
        </p:sp>
        <p:sp>
          <p:nvSpPr>
            <p:cNvPr id="94" name="Circle: Hollow 93">
              <a:extLst>
                <a:ext uri="{FF2B5EF4-FFF2-40B4-BE49-F238E27FC236}">
                  <a16:creationId xmlns:a16="http://schemas.microsoft.com/office/drawing/2014/main" id="{C7041D66-4872-4E6A-AB61-1C6509421087}"/>
                </a:ext>
              </a:extLst>
            </p:cNvPr>
            <p:cNvSpPr/>
            <p:nvPr/>
          </p:nvSpPr>
          <p:spPr>
            <a:xfrm>
              <a:off x="4031140" y="1948521"/>
              <a:ext cx="307829" cy="307828"/>
            </a:xfrm>
            <a:prstGeom prst="donut">
              <a:avLst/>
            </a:prstGeom>
            <a:solidFill>
              <a:sysClr val="window" lastClr="FFFFFF">
                <a:hueOff val="0"/>
                <a:satOff val="0"/>
                <a:lumOff val="0"/>
              </a:sysClr>
            </a:solidFill>
            <a:ln w="12700" cap="flat" cmpd="sng" algn="ctr">
              <a:noFill/>
              <a:prstDash val="solid"/>
              <a:miter lim="800000"/>
            </a:ln>
            <a:effectLst/>
          </p:spPr>
        </p:sp>
        <p:sp>
          <p:nvSpPr>
            <p:cNvPr id="96" name="Freeform: Shape 95">
              <a:extLst>
                <a:ext uri="{FF2B5EF4-FFF2-40B4-BE49-F238E27FC236}">
                  <a16:creationId xmlns:a16="http://schemas.microsoft.com/office/drawing/2014/main" id="{3C724AA6-FE42-4941-9A0F-E842E3D74143}"/>
                </a:ext>
              </a:extLst>
            </p:cNvPr>
            <p:cNvSpPr/>
            <p:nvPr/>
          </p:nvSpPr>
          <p:spPr>
            <a:xfrm>
              <a:off x="3985047" y="1348988"/>
              <a:ext cx="755301" cy="559690"/>
            </a:xfrm>
            <a:custGeom>
              <a:avLst/>
              <a:gdLst>
                <a:gd name="connsiteX0" fmla="*/ 0 w 755301"/>
                <a:gd name="connsiteY0" fmla="*/ 0 h 559689"/>
                <a:gd name="connsiteX1" fmla="*/ 755301 w 755301"/>
                <a:gd name="connsiteY1" fmla="*/ 0 h 559689"/>
                <a:gd name="connsiteX2" fmla="*/ 755301 w 755301"/>
                <a:gd name="connsiteY2" fmla="*/ 559689 h 559689"/>
                <a:gd name="connsiteX3" fmla="*/ 0 w 755301"/>
                <a:gd name="connsiteY3" fmla="*/ 559689 h 559689"/>
                <a:gd name="connsiteX4" fmla="*/ 0 w 755301"/>
                <a:gd name="connsiteY4" fmla="*/ 0 h 559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301" h="559689">
                  <a:moveTo>
                    <a:pt x="0" y="0"/>
                  </a:moveTo>
                  <a:lnTo>
                    <a:pt x="755301" y="0"/>
                  </a:lnTo>
                  <a:lnTo>
                    <a:pt x="755301" y="559689"/>
                  </a:lnTo>
                  <a:lnTo>
                    <a:pt x="0" y="559689"/>
                  </a:lnTo>
                  <a:lnTo>
                    <a:pt x="0" y="0"/>
                  </a:lnTo>
                  <a:close/>
                </a:path>
              </a:pathLst>
            </a:custGeom>
            <a:noFill/>
            <a:ln>
              <a:noFill/>
            </a:ln>
            <a:effectLst/>
          </p:spPr>
          <p:txBody>
            <a:bodyPr spcFirstLastPara="0" vert="horz" wrap="square" lIns="0" tIns="0" rIns="101600" bIns="0" numCol="1" spcCol="1270" anchor="ctr" anchorCtr="0">
              <a:noAutofit/>
            </a:bodyPr>
            <a:lstStyle/>
            <a:p>
              <a:pPr marL="0" marR="0" lvl="0" indent="0" algn="l" defTabSz="711200" rtl="0" eaLnBrk="1" fontAlgn="auto" latinLnBrk="0" hangingPunct="1">
                <a:lnSpc>
                  <a:spcPct val="90000"/>
                </a:lnSpc>
                <a:spcBef>
                  <a:spcPts val="0"/>
                </a:spcBef>
                <a:spcAft>
                  <a:spcPct val="35000"/>
                </a:spcAft>
                <a:buClrTx/>
                <a:buSzTx/>
                <a:buFontTx/>
                <a:buNone/>
                <a:tabLst/>
                <a:defRPr b="1"/>
              </a:pPr>
              <a:r>
                <a:rPr kumimoji="0" lang="en-US" sz="16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t>Q2</a:t>
              </a:r>
              <a:br>
                <a:rPr kumimoji="0" lang="en-US" sz="11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br>
              <a:r>
                <a:rPr kumimoji="0" lang="en-US" sz="11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t>2019</a:t>
              </a:r>
            </a:p>
          </p:txBody>
        </p:sp>
        <p:sp>
          <p:nvSpPr>
            <p:cNvPr id="97" name="Straight Connector 96">
              <a:extLst>
                <a:ext uri="{FF2B5EF4-FFF2-40B4-BE49-F238E27FC236}">
                  <a16:creationId xmlns:a16="http://schemas.microsoft.com/office/drawing/2014/main" id="{6CDB96E5-4A04-4400-8432-F9F44B1018F7}"/>
                </a:ext>
              </a:extLst>
            </p:cNvPr>
            <p:cNvSpPr/>
            <p:nvPr/>
          </p:nvSpPr>
          <p:spPr>
            <a:xfrm>
              <a:off x="4176266" y="2412542"/>
              <a:ext cx="5780" cy="1526044"/>
            </a:xfrm>
            <a:prstGeom prst="line">
              <a:avLst/>
            </a:prstGeom>
            <a:noFill/>
            <a:ln w="3175" cap="flat" cmpd="sng" algn="ctr">
              <a:solidFill>
                <a:prstClr val="white">
                  <a:lumMod val="85000"/>
                </a:prstClr>
              </a:solidFill>
              <a:prstDash val="solid"/>
              <a:miter lim="800000"/>
            </a:ln>
            <a:effectLst/>
          </p:spPr>
        </p:sp>
        <p:sp>
          <p:nvSpPr>
            <p:cNvPr id="98" name="Oval 97">
              <a:extLst>
                <a:ext uri="{FF2B5EF4-FFF2-40B4-BE49-F238E27FC236}">
                  <a16:creationId xmlns:a16="http://schemas.microsoft.com/office/drawing/2014/main" id="{3B21B5E5-5579-4904-9831-78738D449F78}"/>
                </a:ext>
              </a:extLst>
            </p:cNvPr>
            <p:cNvSpPr/>
            <p:nvPr/>
          </p:nvSpPr>
          <p:spPr>
            <a:xfrm>
              <a:off x="4130429" y="3888214"/>
              <a:ext cx="100744" cy="100743"/>
            </a:xfrm>
            <a:prstGeom prst="ellipse">
              <a:avLst/>
            </a:prstGeom>
            <a:solidFill>
              <a:srgbClr val="72D5E3">
                <a:hueOff val="0"/>
                <a:satOff val="0"/>
                <a:lumOff val="0"/>
                <a:alphaOff val="0"/>
              </a:srgbClr>
            </a:solidFill>
            <a:ln w="6350" cap="flat" cmpd="sng" algn="ctr">
              <a:noFill/>
              <a:prstDash val="solid"/>
              <a:miter lim="800000"/>
            </a:ln>
            <a:effectLst/>
          </p:spPr>
        </p:sp>
        <p:sp>
          <p:nvSpPr>
            <p:cNvPr id="100" name="Circle: Hollow 99">
              <a:extLst>
                <a:ext uri="{FF2B5EF4-FFF2-40B4-BE49-F238E27FC236}">
                  <a16:creationId xmlns:a16="http://schemas.microsoft.com/office/drawing/2014/main" id="{BAE0BEE2-2793-43B6-A7A9-F0C53D4383EE}"/>
                </a:ext>
              </a:extLst>
            </p:cNvPr>
            <p:cNvSpPr/>
            <p:nvPr/>
          </p:nvSpPr>
          <p:spPr>
            <a:xfrm>
              <a:off x="7738739" y="5657479"/>
              <a:ext cx="307829" cy="307829"/>
            </a:xfrm>
            <a:prstGeom prst="donut">
              <a:avLst/>
            </a:prstGeom>
            <a:solidFill>
              <a:sysClr val="window" lastClr="FFFFFF">
                <a:hueOff val="0"/>
                <a:satOff val="0"/>
                <a:lumOff val="0"/>
              </a:sysClr>
            </a:solidFill>
            <a:ln w="12700" cap="flat" cmpd="sng" algn="ctr">
              <a:noFill/>
              <a:prstDash val="solid"/>
              <a:miter lim="800000"/>
            </a:ln>
            <a:effectLst/>
          </p:spPr>
        </p:sp>
        <p:sp>
          <p:nvSpPr>
            <p:cNvPr id="101" name="Rectangle 100">
              <a:extLst>
                <a:ext uri="{FF2B5EF4-FFF2-40B4-BE49-F238E27FC236}">
                  <a16:creationId xmlns:a16="http://schemas.microsoft.com/office/drawing/2014/main" id="{6B9EE29C-9C47-4317-BB94-EC576B67C930}"/>
                </a:ext>
              </a:extLst>
            </p:cNvPr>
            <p:cNvSpPr/>
            <p:nvPr/>
          </p:nvSpPr>
          <p:spPr>
            <a:xfrm>
              <a:off x="8301747" y="3900489"/>
              <a:ext cx="1038301" cy="1592961"/>
            </a:xfrm>
            <a:prstGeom prst="rect">
              <a:avLst/>
            </a:prstGeom>
            <a:noFill/>
            <a:ln>
              <a:noFill/>
            </a:ln>
            <a:effectLst/>
          </p:spPr>
        </p:sp>
        <p:sp>
          <p:nvSpPr>
            <p:cNvPr id="107" name="Rectangle 106">
              <a:extLst>
                <a:ext uri="{FF2B5EF4-FFF2-40B4-BE49-F238E27FC236}">
                  <a16:creationId xmlns:a16="http://schemas.microsoft.com/office/drawing/2014/main" id="{9907BF38-6A7C-4BD7-9C04-E729596AF91B}"/>
                </a:ext>
              </a:extLst>
            </p:cNvPr>
            <p:cNvSpPr/>
            <p:nvPr/>
          </p:nvSpPr>
          <p:spPr>
            <a:xfrm>
              <a:off x="10528657" y="2338203"/>
              <a:ext cx="1168780" cy="1635413"/>
            </a:xfrm>
            <a:prstGeom prst="rect">
              <a:avLst/>
            </a:prstGeom>
            <a:noFill/>
            <a:ln>
              <a:noFill/>
            </a:ln>
            <a:effectLst/>
          </p:spPr>
        </p:sp>
      </p:grpSp>
      <p:sp>
        <p:nvSpPr>
          <p:cNvPr id="4" name="TextBox 3">
            <a:extLst>
              <a:ext uri="{FF2B5EF4-FFF2-40B4-BE49-F238E27FC236}">
                <a16:creationId xmlns:a16="http://schemas.microsoft.com/office/drawing/2014/main" id="{DB349AEB-895D-45F7-B327-E64F9B9500D9}"/>
              </a:ext>
            </a:extLst>
          </p:cNvPr>
          <p:cNvSpPr txBox="1"/>
          <p:nvPr/>
        </p:nvSpPr>
        <p:spPr bwMode="auto">
          <a:xfrm>
            <a:off x="443386" y="1899199"/>
            <a:ext cx="217191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rtlCol="0">
            <a:spAutoFit/>
          </a:bodyPr>
          <a:lstStyle/>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altLang="en-US" sz="10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Start Tripartite Quality meeting with Waters and Venture (GES )</a:t>
            </a:r>
          </a:p>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altLang="en-US" sz="10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Established 9 days lead-time for top priority boards – 367, 422 and 520</a:t>
            </a:r>
          </a:p>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altLang="en-US" sz="10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Successfully identified the root-cause of fuse F6 ‘open’ failure for 210000422 PCBA</a:t>
            </a:r>
          </a:p>
        </p:txBody>
      </p:sp>
      <p:sp>
        <p:nvSpPr>
          <p:cNvPr id="111" name="TextBox 110">
            <a:extLst>
              <a:ext uri="{FF2B5EF4-FFF2-40B4-BE49-F238E27FC236}">
                <a16:creationId xmlns:a16="http://schemas.microsoft.com/office/drawing/2014/main" id="{265D43C5-7994-48C1-929A-E01382445280}"/>
              </a:ext>
            </a:extLst>
          </p:cNvPr>
          <p:cNvSpPr txBox="1"/>
          <p:nvPr/>
        </p:nvSpPr>
        <p:spPr bwMode="auto">
          <a:xfrm>
            <a:off x="1481693" y="3805193"/>
            <a:ext cx="240036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rtlCol="0">
            <a:spAutoFit/>
          </a:bodyPr>
          <a:lstStyle/>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altLang="en-US"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t>Start Tripartite quality meeting with FLEX</a:t>
            </a:r>
          </a:p>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t>High NDF return with 520 RMA PCA</a:t>
            </a:r>
          </a:p>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altLang="en-US"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t>Process improvement on </a:t>
            </a:r>
            <a:br>
              <a:rPr kumimoji="0" lang="en-US" altLang="en-US"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br>
            <a:r>
              <a:rPr kumimoji="0" lang="en-US" altLang="en-US"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t>210000903 (lead lifted</a:t>
            </a:r>
            <a:r>
              <a:rPr kumimoji="0" lang="en-SG" altLang="en-US"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t>/</a:t>
            </a:r>
            <a:r>
              <a:rPr kumimoji="0" lang="en-US" altLang="en-US"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t> wave solder) and 210000520 ( </a:t>
            </a:r>
            <a:r>
              <a:rPr kumimoji="0" lang="en-SG" altLang="en-US"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t>wetting </a:t>
            </a:r>
            <a:r>
              <a:rPr kumimoji="0" lang="en-US" altLang="en-US"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t>)</a:t>
            </a:r>
          </a:p>
        </p:txBody>
      </p:sp>
      <p:sp>
        <p:nvSpPr>
          <p:cNvPr id="112" name="TextBox 111">
            <a:extLst>
              <a:ext uri="{FF2B5EF4-FFF2-40B4-BE49-F238E27FC236}">
                <a16:creationId xmlns:a16="http://schemas.microsoft.com/office/drawing/2014/main" id="{A1D43D0A-DEE2-4F85-B6EF-1BF15F84BA49}"/>
              </a:ext>
            </a:extLst>
          </p:cNvPr>
          <p:cNvSpPr txBox="1"/>
          <p:nvPr/>
        </p:nvSpPr>
        <p:spPr bwMode="auto">
          <a:xfrm>
            <a:off x="2871942" y="1900319"/>
            <a:ext cx="2231153"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rtlCol="0">
            <a:spAutoFit/>
          </a:bodyPr>
          <a:lstStyle/>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Introduce CPSO for 520 RMA verification </a:t>
            </a:r>
          </a:p>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In-Depth study on 520 PCA down to components level, U25 (19%) and U11 (81%) are key reject ICs</a:t>
            </a:r>
          </a:p>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Highly eliminate 520 NDF return</a:t>
            </a: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0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113" name="TextBox 112">
            <a:extLst>
              <a:ext uri="{FF2B5EF4-FFF2-40B4-BE49-F238E27FC236}">
                <a16:creationId xmlns:a16="http://schemas.microsoft.com/office/drawing/2014/main" id="{A2B7F96D-9968-404F-8F5F-6A99E3996DD3}"/>
              </a:ext>
            </a:extLst>
          </p:cNvPr>
          <p:cNvSpPr txBox="1"/>
          <p:nvPr/>
        </p:nvSpPr>
        <p:spPr bwMode="auto">
          <a:xfrm>
            <a:off x="4045643" y="3780800"/>
            <a:ext cx="2307740"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rtlCol="0">
            <a:spAutoFit/>
          </a:bodyPr>
          <a:lstStyle/>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t>Continues practice with CPSO for 520 RMA PCA for more data collection </a:t>
            </a:r>
          </a:p>
          <a:p>
            <a:pPr marL="171450" marR="0" lvl="0" indent="-171450" algn="l" defTabSz="914400" rtl="0" eaLnBrk="0" fontAlgn="base" latinLnBrk="0" hangingPunct="0">
              <a:lnSpc>
                <a:spcPct val="100000"/>
              </a:lnSpc>
              <a:spcBef>
                <a:spcPts val="720"/>
              </a:spcBef>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t>Introduce PING screening test for 520 RMA PCA</a:t>
            </a:r>
          </a:p>
        </p:txBody>
      </p:sp>
      <p:sp>
        <p:nvSpPr>
          <p:cNvPr id="44" name="Freeform: Shape 43">
            <a:extLst>
              <a:ext uri="{FF2B5EF4-FFF2-40B4-BE49-F238E27FC236}">
                <a16:creationId xmlns:a16="http://schemas.microsoft.com/office/drawing/2014/main" id="{6E58AD4B-837D-4760-98CE-C98F57CEFEE8}"/>
              </a:ext>
            </a:extLst>
          </p:cNvPr>
          <p:cNvSpPr/>
          <p:nvPr/>
        </p:nvSpPr>
        <p:spPr>
          <a:xfrm>
            <a:off x="5105400" y="1453286"/>
            <a:ext cx="602917" cy="451714"/>
          </a:xfrm>
          <a:custGeom>
            <a:avLst/>
            <a:gdLst>
              <a:gd name="connsiteX0" fmla="*/ 0 w 755301"/>
              <a:gd name="connsiteY0" fmla="*/ 0 h 559689"/>
              <a:gd name="connsiteX1" fmla="*/ 755301 w 755301"/>
              <a:gd name="connsiteY1" fmla="*/ 0 h 559689"/>
              <a:gd name="connsiteX2" fmla="*/ 755301 w 755301"/>
              <a:gd name="connsiteY2" fmla="*/ 559689 h 559689"/>
              <a:gd name="connsiteX3" fmla="*/ 0 w 755301"/>
              <a:gd name="connsiteY3" fmla="*/ 559689 h 559689"/>
              <a:gd name="connsiteX4" fmla="*/ 0 w 755301"/>
              <a:gd name="connsiteY4" fmla="*/ 0 h 559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301" h="559689">
                <a:moveTo>
                  <a:pt x="0" y="0"/>
                </a:moveTo>
                <a:lnTo>
                  <a:pt x="755301" y="0"/>
                </a:lnTo>
                <a:lnTo>
                  <a:pt x="755301" y="559689"/>
                </a:lnTo>
                <a:lnTo>
                  <a:pt x="0" y="559689"/>
                </a:lnTo>
                <a:lnTo>
                  <a:pt x="0" y="0"/>
                </a:lnTo>
                <a:close/>
              </a:path>
            </a:pathLst>
          </a:custGeom>
          <a:noFill/>
          <a:ln>
            <a:noFill/>
          </a:ln>
          <a:effectLst/>
        </p:spPr>
        <p:txBody>
          <a:bodyPr spcFirstLastPara="0" vert="horz" wrap="square" lIns="0" tIns="0" rIns="101600" bIns="0" numCol="1" spcCol="1270" anchor="ctr" anchorCtr="0">
            <a:noAutofit/>
          </a:bodyPr>
          <a:lstStyle/>
          <a:p>
            <a:pPr marL="0" marR="0" lvl="0" indent="0" algn="l" defTabSz="711200" rtl="0" eaLnBrk="1" fontAlgn="auto" latinLnBrk="0" hangingPunct="1">
              <a:lnSpc>
                <a:spcPct val="90000"/>
              </a:lnSpc>
              <a:spcBef>
                <a:spcPts val="0"/>
              </a:spcBef>
              <a:spcAft>
                <a:spcPct val="35000"/>
              </a:spcAft>
              <a:buClrTx/>
              <a:buSzTx/>
              <a:buFontTx/>
              <a:buNone/>
              <a:tabLst/>
              <a:defRPr b="1"/>
            </a:pPr>
            <a:r>
              <a:rPr kumimoji="0" lang="en-US" sz="16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t>Q4</a:t>
            </a:r>
            <a:br>
              <a:rPr kumimoji="0" lang="en-US" sz="11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br>
            <a:r>
              <a:rPr kumimoji="0" lang="en-US" sz="11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t>2019</a:t>
            </a:r>
          </a:p>
        </p:txBody>
      </p:sp>
      <p:grpSp>
        <p:nvGrpSpPr>
          <p:cNvPr id="3" name="Group 2">
            <a:extLst>
              <a:ext uri="{FF2B5EF4-FFF2-40B4-BE49-F238E27FC236}">
                <a16:creationId xmlns:a16="http://schemas.microsoft.com/office/drawing/2014/main" id="{7544F0FD-FF2E-4955-B550-B90AE12D99CA}"/>
              </a:ext>
            </a:extLst>
          </p:cNvPr>
          <p:cNvGrpSpPr/>
          <p:nvPr/>
        </p:nvGrpSpPr>
        <p:grpSpPr>
          <a:xfrm>
            <a:off x="5105400" y="1901674"/>
            <a:ext cx="315914" cy="1636747"/>
            <a:chOff x="5629264" y="1901674"/>
            <a:chExt cx="315914" cy="1636747"/>
          </a:xfrm>
        </p:grpSpPr>
        <p:sp>
          <p:nvSpPr>
            <p:cNvPr id="42" name="Teardrop 41">
              <a:extLst>
                <a:ext uri="{FF2B5EF4-FFF2-40B4-BE49-F238E27FC236}">
                  <a16:creationId xmlns:a16="http://schemas.microsoft.com/office/drawing/2014/main" id="{BEC71077-773F-450A-952C-BA34CD497DEB}"/>
                </a:ext>
              </a:extLst>
            </p:cNvPr>
            <p:cNvSpPr/>
            <p:nvPr/>
          </p:nvSpPr>
          <p:spPr>
            <a:xfrm rot="8100000">
              <a:off x="5629264" y="1901674"/>
              <a:ext cx="315914" cy="319409"/>
            </a:xfrm>
            <a:prstGeom prst="teardrop">
              <a:avLst>
                <a:gd name="adj" fmla="val 115000"/>
              </a:avLst>
            </a:prstGeom>
            <a:solidFill>
              <a:srgbClr val="72D5E3">
                <a:hueOff val="0"/>
                <a:satOff val="0"/>
                <a:lumOff val="0"/>
                <a:alphaOff val="0"/>
              </a:srgbClr>
            </a:solidFill>
            <a:ln w="12700" cap="flat" cmpd="sng" algn="ctr">
              <a:noFill/>
              <a:prstDash val="solid"/>
              <a:miter lim="800000"/>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SG" sz="1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43" name="Circle: Hollow 42">
              <a:extLst>
                <a:ext uri="{FF2B5EF4-FFF2-40B4-BE49-F238E27FC236}">
                  <a16:creationId xmlns:a16="http://schemas.microsoft.com/office/drawing/2014/main" id="{78E3AB73-C97E-48CC-9EC1-65FFE859290D}"/>
                </a:ext>
              </a:extLst>
            </p:cNvPr>
            <p:cNvSpPr/>
            <p:nvPr/>
          </p:nvSpPr>
          <p:spPr>
            <a:xfrm>
              <a:off x="5664359" y="1937157"/>
              <a:ext cx="245724" cy="248442"/>
            </a:xfrm>
            <a:prstGeom prst="donut">
              <a:avLst/>
            </a:prstGeom>
            <a:solidFill>
              <a:sysClr val="window" lastClr="FFFFFF">
                <a:hueOff val="0"/>
                <a:satOff val="0"/>
                <a:lumOff val="0"/>
              </a:sysClr>
            </a:solidFill>
            <a:ln w="12700" cap="flat" cmpd="sng" algn="ctr">
              <a:noFill/>
              <a:prstDash val="solid"/>
              <a:miter lim="800000"/>
            </a:ln>
            <a:effectLst/>
          </p:spPr>
        </p:sp>
        <p:sp>
          <p:nvSpPr>
            <p:cNvPr id="45" name="Straight Connector 44">
              <a:extLst>
                <a:ext uri="{FF2B5EF4-FFF2-40B4-BE49-F238E27FC236}">
                  <a16:creationId xmlns:a16="http://schemas.microsoft.com/office/drawing/2014/main" id="{44854385-DD65-4C0C-85A5-1B5D4E46AAB4}"/>
                </a:ext>
              </a:extLst>
            </p:cNvPr>
            <p:cNvSpPr/>
            <p:nvPr/>
          </p:nvSpPr>
          <p:spPr>
            <a:xfrm>
              <a:off x="5788662" y="2298650"/>
              <a:ext cx="4613" cy="1239771"/>
            </a:xfrm>
            <a:prstGeom prst="line">
              <a:avLst/>
            </a:prstGeom>
            <a:noFill/>
            <a:ln w="3175" cap="flat" cmpd="sng" algn="ctr">
              <a:solidFill>
                <a:prstClr val="white">
                  <a:lumMod val="85000"/>
                </a:prstClr>
              </a:solidFill>
              <a:prstDash val="solid"/>
              <a:miter lim="800000"/>
            </a:ln>
            <a:effectLst/>
          </p:spPr>
        </p:sp>
      </p:grpSp>
      <p:sp>
        <p:nvSpPr>
          <p:cNvPr id="46" name="Oval 45">
            <a:extLst>
              <a:ext uri="{FF2B5EF4-FFF2-40B4-BE49-F238E27FC236}">
                <a16:creationId xmlns:a16="http://schemas.microsoft.com/office/drawing/2014/main" id="{4FEE1D7C-2EDE-4BB5-A62F-E711784ECD55}"/>
              </a:ext>
            </a:extLst>
          </p:cNvPr>
          <p:cNvSpPr/>
          <p:nvPr/>
        </p:nvSpPr>
        <p:spPr>
          <a:xfrm>
            <a:off x="5229789" y="3497766"/>
            <a:ext cx="80419" cy="81308"/>
          </a:xfrm>
          <a:prstGeom prst="ellipse">
            <a:avLst/>
          </a:prstGeom>
          <a:solidFill>
            <a:srgbClr val="72D5E3">
              <a:hueOff val="0"/>
              <a:satOff val="0"/>
              <a:lumOff val="0"/>
              <a:alphaOff val="0"/>
            </a:srgbClr>
          </a:solidFill>
          <a:ln w="6350" cap="flat" cmpd="sng" algn="ctr">
            <a:noFill/>
            <a:prstDash val="solid"/>
            <a:miter lim="800000"/>
          </a:ln>
          <a:effectLst/>
        </p:spPr>
      </p:sp>
      <p:sp>
        <p:nvSpPr>
          <p:cNvPr id="47" name="Teardrop 46">
            <a:extLst>
              <a:ext uri="{FF2B5EF4-FFF2-40B4-BE49-F238E27FC236}">
                <a16:creationId xmlns:a16="http://schemas.microsoft.com/office/drawing/2014/main" id="{57A109C0-0170-4A73-8C53-4875F08EEA3B}"/>
              </a:ext>
            </a:extLst>
          </p:cNvPr>
          <p:cNvSpPr/>
          <p:nvPr/>
        </p:nvSpPr>
        <p:spPr>
          <a:xfrm rot="18900000">
            <a:off x="1285864" y="4713117"/>
            <a:ext cx="315914" cy="319409"/>
          </a:xfrm>
          <a:prstGeom prst="teardrop">
            <a:avLst>
              <a:gd name="adj" fmla="val 115000"/>
            </a:avLst>
          </a:prstGeom>
          <a:solidFill>
            <a:srgbClr val="72D5E3">
              <a:hueOff val="0"/>
              <a:satOff val="0"/>
              <a:lumOff val="0"/>
              <a:alphaOff val="0"/>
            </a:srgbClr>
          </a:solidFill>
          <a:ln w="12700" cap="flat" cmpd="sng" algn="ctr">
            <a:noFill/>
            <a:prstDash val="solid"/>
            <a:miter lim="800000"/>
          </a:ln>
          <a:effectLst/>
        </p:spPr>
      </p:sp>
      <p:sp>
        <p:nvSpPr>
          <p:cNvPr id="48" name="Circle: Hollow 47">
            <a:extLst>
              <a:ext uri="{FF2B5EF4-FFF2-40B4-BE49-F238E27FC236}">
                <a16:creationId xmlns:a16="http://schemas.microsoft.com/office/drawing/2014/main" id="{B864E744-D23F-4F98-B1CA-5DCA1A69DBE4}"/>
              </a:ext>
            </a:extLst>
          </p:cNvPr>
          <p:cNvSpPr/>
          <p:nvPr/>
        </p:nvSpPr>
        <p:spPr>
          <a:xfrm>
            <a:off x="1320959" y="4748601"/>
            <a:ext cx="245724" cy="248442"/>
          </a:xfrm>
          <a:prstGeom prst="donut">
            <a:avLst/>
          </a:prstGeom>
          <a:solidFill>
            <a:sysClr val="window" lastClr="FFFFFF">
              <a:hueOff val="0"/>
              <a:satOff val="0"/>
              <a:lumOff val="0"/>
            </a:sysClr>
          </a:solidFill>
          <a:ln w="12700" cap="flat" cmpd="sng" algn="ctr">
            <a:noFill/>
            <a:prstDash val="solid"/>
            <a:miter lim="800000"/>
          </a:ln>
          <a:effectLst/>
        </p:spPr>
      </p:sp>
      <p:sp>
        <p:nvSpPr>
          <p:cNvPr id="49" name="Freeform: Shape 48">
            <a:extLst>
              <a:ext uri="{FF2B5EF4-FFF2-40B4-BE49-F238E27FC236}">
                <a16:creationId xmlns:a16="http://schemas.microsoft.com/office/drawing/2014/main" id="{9A171943-A65E-4827-9DBF-4F06F125C45E}"/>
              </a:ext>
            </a:extLst>
          </p:cNvPr>
          <p:cNvSpPr/>
          <p:nvPr/>
        </p:nvSpPr>
        <p:spPr>
          <a:xfrm>
            <a:off x="1312576" y="5029200"/>
            <a:ext cx="504022" cy="451714"/>
          </a:xfrm>
          <a:custGeom>
            <a:avLst/>
            <a:gdLst>
              <a:gd name="connsiteX0" fmla="*/ 0 w 631411"/>
              <a:gd name="connsiteY0" fmla="*/ 0 h 559689"/>
              <a:gd name="connsiteX1" fmla="*/ 631411 w 631411"/>
              <a:gd name="connsiteY1" fmla="*/ 0 h 559689"/>
              <a:gd name="connsiteX2" fmla="*/ 631411 w 631411"/>
              <a:gd name="connsiteY2" fmla="*/ 559689 h 559689"/>
              <a:gd name="connsiteX3" fmla="*/ 0 w 631411"/>
              <a:gd name="connsiteY3" fmla="*/ 559689 h 559689"/>
              <a:gd name="connsiteX4" fmla="*/ 0 w 631411"/>
              <a:gd name="connsiteY4" fmla="*/ 0 h 559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411" h="559689">
                <a:moveTo>
                  <a:pt x="0" y="0"/>
                </a:moveTo>
                <a:lnTo>
                  <a:pt x="631411" y="0"/>
                </a:lnTo>
                <a:lnTo>
                  <a:pt x="631411" y="559689"/>
                </a:lnTo>
                <a:lnTo>
                  <a:pt x="0" y="559689"/>
                </a:lnTo>
                <a:lnTo>
                  <a:pt x="0" y="0"/>
                </a:lnTo>
                <a:close/>
              </a:path>
            </a:pathLst>
          </a:custGeom>
          <a:noFill/>
          <a:ln>
            <a:noFill/>
          </a:ln>
          <a:effectLst/>
        </p:spPr>
        <p:txBody>
          <a:bodyPr spcFirstLastPara="0" vert="horz" wrap="square" lIns="0" tIns="0" rIns="101600" bIns="0" numCol="1" spcCol="1270" anchor="ctr" anchorCtr="0">
            <a:noAutofit/>
          </a:bodyPr>
          <a:lstStyle/>
          <a:p>
            <a:pPr marL="0" marR="0" lvl="0" indent="0" algn="l" defTabSz="711200" rtl="0" eaLnBrk="1" fontAlgn="auto" latinLnBrk="0" hangingPunct="1">
              <a:lnSpc>
                <a:spcPct val="90000"/>
              </a:lnSpc>
              <a:spcBef>
                <a:spcPts val="0"/>
              </a:spcBef>
              <a:spcAft>
                <a:spcPct val="35000"/>
              </a:spcAft>
              <a:buClrTx/>
              <a:buSzTx/>
              <a:buFontTx/>
              <a:buNone/>
              <a:tabLst/>
              <a:defRPr b="1"/>
            </a:pPr>
            <a:r>
              <a:rPr kumimoji="0" lang="en-US" sz="16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t>Q1</a:t>
            </a:r>
            <a:br>
              <a:rPr kumimoji="0" lang="en-US" sz="11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br>
            <a:r>
              <a:rPr kumimoji="0" lang="en-US" sz="11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t>2019</a:t>
            </a:r>
          </a:p>
        </p:txBody>
      </p:sp>
      <p:sp>
        <p:nvSpPr>
          <p:cNvPr id="50" name="Straight Connector 49">
            <a:extLst>
              <a:ext uri="{FF2B5EF4-FFF2-40B4-BE49-F238E27FC236}">
                <a16:creationId xmlns:a16="http://schemas.microsoft.com/office/drawing/2014/main" id="{9A9F478F-27EC-48A8-9EDC-3161A2A9CA08}"/>
              </a:ext>
            </a:extLst>
          </p:cNvPr>
          <p:cNvSpPr/>
          <p:nvPr/>
        </p:nvSpPr>
        <p:spPr>
          <a:xfrm flipH="1">
            <a:off x="1441312" y="3571570"/>
            <a:ext cx="2541" cy="1057817"/>
          </a:xfrm>
          <a:prstGeom prst="line">
            <a:avLst/>
          </a:prstGeom>
          <a:noFill/>
          <a:ln w="3175" cap="flat" cmpd="sng" algn="ctr">
            <a:solidFill>
              <a:prstClr val="white">
                <a:lumMod val="85000"/>
              </a:prstClr>
            </a:solidFill>
            <a:prstDash val="solid"/>
            <a:miter lim="800000"/>
          </a:ln>
          <a:effectLst/>
        </p:spPr>
      </p:sp>
      <p:sp>
        <p:nvSpPr>
          <p:cNvPr id="51" name="Oval 50">
            <a:extLst>
              <a:ext uri="{FF2B5EF4-FFF2-40B4-BE49-F238E27FC236}">
                <a16:creationId xmlns:a16="http://schemas.microsoft.com/office/drawing/2014/main" id="{6D5B98EC-EEB7-4694-9E9B-521C77D13A31}"/>
              </a:ext>
            </a:extLst>
          </p:cNvPr>
          <p:cNvSpPr/>
          <p:nvPr/>
        </p:nvSpPr>
        <p:spPr>
          <a:xfrm>
            <a:off x="1405302" y="3521512"/>
            <a:ext cx="80419" cy="81308"/>
          </a:xfrm>
          <a:prstGeom prst="ellipse">
            <a:avLst/>
          </a:prstGeom>
          <a:solidFill>
            <a:srgbClr val="72D5E3">
              <a:hueOff val="0"/>
              <a:satOff val="0"/>
              <a:lumOff val="0"/>
              <a:alphaOff val="0"/>
            </a:srgbClr>
          </a:solidFill>
          <a:ln w="6350" cap="flat" cmpd="sng" algn="ctr">
            <a:noFill/>
            <a:prstDash val="solid"/>
            <a:miter lim="800000"/>
          </a:ln>
          <a:effectLst/>
        </p:spPr>
      </p:sp>
      <p:sp>
        <p:nvSpPr>
          <p:cNvPr id="53" name="Circle: Hollow 52">
            <a:extLst>
              <a:ext uri="{FF2B5EF4-FFF2-40B4-BE49-F238E27FC236}">
                <a16:creationId xmlns:a16="http://schemas.microsoft.com/office/drawing/2014/main" id="{8992F896-7CB6-444F-B394-51028BB0B967}"/>
              </a:ext>
            </a:extLst>
          </p:cNvPr>
          <p:cNvSpPr/>
          <p:nvPr/>
        </p:nvSpPr>
        <p:spPr>
          <a:xfrm>
            <a:off x="3908490" y="4729940"/>
            <a:ext cx="245724" cy="248442"/>
          </a:xfrm>
          <a:prstGeom prst="donut">
            <a:avLst/>
          </a:prstGeom>
          <a:solidFill>
            <a:sysClr val="window" lastClr="FFFFFF">
              <a:hueOff val="0"/>
              <a:satOff val="0"/>
              <a:lumOff val="0"/>
            </a:sysClr>
          </a:solidFill>
          <a:ln w="12700" cap="flat" cmpd="sng" algn="ctr">
            <a:noFill/>
            <a:prstDash val="solid"/>
            <a:miter lim="800000"/>
          </a:ln>
          <a:effectLst/>
        </p:spPr>
      </p:sp>
      <p:sp>
        <p:nvSpPr>
          <p:cNvPr id="54" name="TextBox 53">
            <a:extLst>
              <a:ext uri="{FF2B5EF4-FFF2-40B4-BE49-F238E27FC236}">
                <a16:creationId xmlns:a16="http://schemas.microsoft.com/office/drawing/2014/main" id="{37B7C2D3-03E2-402A-B44C-2E4C9480983E}"/>
              </a:ext>
            </a:extLst>
          </p:cNvPr>
          <p:cNvSpPr txBox="1"/>
          <p:nvPr/>
        </p:nvSpPr>
        <p:spPr bwMode="auto">
          <a:xfrm>
            <a:off x="5392760" y="1897953"/>
            <a:ext cx="2151040" cy="133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rtlCol="0">
            <a:spAutoFit/>
          </a:bodyPr>
          <a:lstStyle/>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altLang="zh-CN"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t>Preparation for 520 screening test at PTST</a:t>
            </a:r>
          </a:p>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t>Practice Field Return with 1</a:t>
            </a:r>
            <a:r>
              <a:rPr kumimoji="0" lang="en-US" sz="1000" b="0" i="0" u="none" strike="noStrike" kern="1200" cap="none" spc="0" normalizeH="0" baseline="30000" noProof="0" dirty="0">
                <a:ln>
                  <a:noFill/>
                </a:ln>
                <a:solidFill>
                  <a:srgbClr val="000000">
                    <a:lumMod val="65000"/>
                    <a:lumOff val="35000"/>
                  </a:srgbClr>
                </a:solidFill>
                <a:effectLst/>
                <a:uLnTx/>
                <a:uFillTx/>
                <a:latin typeface="Arial"/>
                <a:ea typeface="+mn-ea"/>
                <a:cs typeface="Calibri" panose="020F0502020204030204" pitchFamily="34" charset="0"/>
              </a:rPr>
              <a:t>st</a:t>
            </a:r>
            <a:r>
              <a:rPr kumimoji="0" lang="en-US"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t> batch 520 PCA Test with CMs before normal process</a:t>
            </a:r>
          </a:p>
          <a:p>
            <a:pPr marL="171450" marR="0" lvl="0" indent="-171450" algn="l" defTabSz="914400" rtl="0" eaLnBrk="0" fontAlgn="base" latinLnBrk="0" hangingPunct="0">
              <a:lnSpc>
                <a:spcPct val="100000"/>
              </a:lnSpc>
              <a:spcBef>
                <a:spcPts val="720"/>
              </a:spcBef>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lumMod val="65000"/>
                    <a:lumOff val="35000"/>
                  </a:srgbClr>
                </a:solidFill>
                <a:effectLst/>
                <a:uLnTx/>
                <a:uFillTx/>
                <a:latin typeface="Arial"/>
                <a:ea typeface="+mn-ea"/>
                <a:cs typeface="Calibri" panose="020F0502020204030204" pitchFamily="34" charset="0"/>
              </a:rPr>
              <a:t>520 RMA PCA with NDF have highly reduced by 95%</a:t>
            </a:r>
          </a:p>
        </p:txBody>
      </p:sp>
      <p:sp>
        <p:nvSpPr>
          <p:cNvPr id="52" name="Oval 51">
            <a:extLst>
              <a:ext uri="{FF2B5EF4-FFF2-40B4-BE49-F238E27FC236}">
                <a16:creationId xmlns:a16="http://schemas.microsoft.com/office/drawing/2014/main" id="{67B81E5A-2801-4410-A863-B8DDD29D17B5}"/>
              </a:ext>
            </a:extLst>
          </p:cNvPr>
          <p:cNvSpPr/>
          <p:nvPr/>
        </p:nvSpPr>
        <p:spPr>
          <a:xfrm rot="8100000">
            <a:off x="7679834" y="1907376"/>
            <a:ext cx="315914" cy="319409"/>
          </a:xfrm>
          <a:prstGeom prst="ellipse">
            <a:avLst/>
          </a:prstGeom>
          <a:solidFill>
            <a:srgbClr val="00B050"/>
          </a:solidFill>
          <a:ln w="12700" cap="flat" cmpd="sng" algn="ctr">
            <a:noFill/>
            <a:prstDash val="solid"/>
            <a:miter lim="800000"/>
          </a:ln>
          <a:effectLst/>
        </p:spPr>
      </p:sp>
      <p:sp>
        <p:nvSpPr>
          <p:cNvPr id="55" name="Star: 12 Points 54">
            <a:extLst>
              <a:ext uri="{FF2B5EF4-FFF2-40B4-BE49-F238E27FC236}">
                <a16:creationId xmlns:a16="http://schemas.microsoft.com/office/drawing/2014/main" id="{5FC0AF70-5F75-4A95-9381-70ACDE1DC606}"/>
              </a:ext>
            </a:extLst>
          </p:cNvPr>
          <p:cNvSpPr/>
          <p:nvPr/>
        </p:nvSpPr>
        <p:spPr>
          <a:xfrm>
            <a:off x="7714930" y="1942860"/>
            <a:ext cx="245724" cy="248442"/>
          </a:xfrm>
          <a:prstGeom prst="star12">
            <a:avLst/>
          </a:prstGeom>
          <a:solidFill>
            <a:sysClr val="window" lastClr="FFFFFF">
              <a:hueOff val="0"/>
              <a:satOff val="0"/>
              <a:lumOff val="0"/>
            </a:sysClr>
          </a:solidFill>
          <a:ln w="12700" cap="flat" cmpd="sng" algn="ctr">
            <a:noFill/>
            <a:prstDash val="solid"/>
            <a:miter lim="800000"/>
          </a:ln>
          <a:effectLst/>
        </p:spPr>
      </p:sp>
      <p:sp>
        <p:nvSpPr>
          <p:cNvPr id="56" name="Freeform: Shape 55">
            <a:extLst>
              <a:ext uri="{FF2B5EF4-FFF2-40B4-BE49-F238E27FC236}">
                <a16:creationId xmlns:a16="http://schemas.microsoft.com/office/drawing/2014/main" id="{3E58B7A6-C836-4458-9FEE-0DD6C69757F2}"/>
              </a:ext>
            </a:extLst>
          </p:cNvPr>
          <p:cNvSpPr/>
          <p:nvPr/>
        </p:nvSpPr>
        <p:spPr>
          <a:xfrm>
            <a:off x="7076845" y="1404391"/>
            <a:ext cx="1600200" cy="463751"/>
          </a:xfrm>
          <a:custGeom>
            <a:avLst/>
            <a:gdLst>
              <a:gd name="connsiteX0" fmla="*/ 0 w 1168780"/>
              <a:gd name="connsiteY0" fmla="*/ 0 h 574604"/>
              <a:gd name="connsiteX1" fmla="*/ 1168780 w 1168780"/>
              <a:gd name="connsiteY1" fmla="*/ 0 h 574604"/>
              <a:gd name="connsiteX2" fmla="*/ 1168780 w 1168780"/>
              <a:gd name="connsiteY2" fmla="*/ 574604 h 574604"/>
              <a:gd name="connsiteX3" fmla="*/ 0 w 1168780"/>
              <a:gd name="connsiteY3" fmla="*/ 574604 h 574604"/>
              <a:gd name="connsiteX4" fmla="*/ 0 w 1168780"/>
              <a:gd name="connsiteY4" fmla="*/ 0 h 574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780" h="574604">
                <a:moveTo>
                  <a:pt x="0" y="0"/>
                </a:moveTo>
                <a:lnTo>
                  <a:pt x="1168780" y="0"/>
                </a:lnTo>
                <a:lnTo>
                  <a:pt x="1168780" y="574604"/>
                </a:lnTo>
                <a:lnTo>
                  <a:pt x="0" y="574604"/>
                </a:lnTo>
                <a:lnTo>
                  <a:pt x="0" y="0"/>
                </a:lnTo>
                <a:close/>
              </a:path>
            </a:pathLst>
          </a:custGeom>
          <a:noFill/>
          <a:ln>
            <a:noFill/>
          </a:ln>
          <a:effectLst/>
        </p:spPr>
        <p:txBody>
          <a:bodyPr spcFirstLastPara="0" vert="horz" wrap="square" lIns="0" tIns="0" rIns="114300" bIns="0" numCol="1" spcCol="1270" anchor="ctr" anchorCtr="0">
            <a:noAutofit/>
          </a:bodyPr>
          <a:lstStyle/>
          <a:p>
            <a:pPr marL="0" marR="0" lvl="0" indent="0" algn="l" defTabSz="800100" rtl="0" eaLnBrk="1" fontAlgn="auto" latinLnBrk="0" hangingPunct="1">
              <a:lnSpc>
                <a:spcPct val="90000"/>
              </a:lnSpc>
              <a:spcBef>
                <a:spcPts val="0"/>
              </a:spcBef>
              <a:spcAft>
                <a:spcPct val="35000"/>
              </a:spcAft>
              <a:buClrTx/>
              <a:buSzTx/>
              <a:buFontTx/>
              <a:buNone/>
              <a:tabLst/>
              <a:defRPr b="1"/>
            </a:pPr>
            <a:r>
              <a:rPr kumimoji="0" lang="en-US" sz="1200" b="0"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t>Target for Zero RMA</a:t>
            </a:r>
          </a:p>
        </p:txBody>
      </p:sp>
      <p:sp>
        <p:nvSpPr>
          <p:cNvPr id="57" name="Straight Connector 56">
            <a:extLst>
              <a:ext uri="{FF2B5EF4-FFF2-40B4-BE49-F238E27FC236}">
                <a16:creationId xmlns:a16="http://schemas.microsoft.com/office/drawing/2014/main" id="{6C653045-5ECA-410E-AE3D-C02068D3CAEF}"/>
              </a:ext>
            </a:extLst>
          </p:cNvPr>
          <p:cNvSpPr/>
          <p:nvPr/>
        </p:nvSpPr>
        <p:spPr>
          <a:xfrm flipH="1">
            <a:off x="7836551" y="2364586"/>
            <a:ext cx="184" cy="923177"/>
          </a:xfrm>
          <a:prstGeom prst="line">
            <a:avLst/>
          </a:prstGeom>
          <a:noFill/>
          <a:ln w="76200" cap="rnd" cmpd="sng" algn="ctr">
            <a:solidFill>
              <a:srgbClr val="DADADA"/>
            </a:solidFill>
            <a:prstDash val="sysDot"/>
            <a:roun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SG" sz="9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58" name="Oval 57">
            <a:extLst>
              <a:ext uri="{FF2B5EF4-FFF2-40B4-BE49-F238E27FC236}">
                <a16:creationId xmlns:a16="http://schemas.microsoft.com/office/drawing/2014/main" id="{50A09314-5C7C-49E2-A68B-B5843D9C5E29}"/>
              </a:ext>
            </a:extLst>
          </p:cNvPr>
          <p:cNvSpPr/>
          <p:nvPr/>
        </p:nvSpPr>
        <p:spPr>
          <a:xfrm>
            <a:off x="7796526" y="3505654"/>
            <a:ext cx="80419" cy="81308"/>
          </a:xfrm>
          <a:prstGeom prst="ellipse">
            <a:avLst/>
          </a:prstGeom>
          <a:solidFill>
            <a:srgbClr val="92D050"/>
          </a:solidFill>
          <a:ln w="6350" cap="flat" cmpd="sng" algn="ctr">
            <a:noFill/>
            <a:prstDash val="solid"/>
            <a:miter lim="800000"/>
          </a:ln>
          <a:effectLst/>
        </p:spPr>
      </p:sp>
      <p:sp>
        <p:nvSpPr>
          <p:cNvPr id="60" name="Freeform: Shape 59">
            <a:extLst>
              <a:ext uri="{FF2B5EF4-FFF2-40B4-BE49-F238E27FC236}">
                <a16:creationId xmlns:a16="http://schemas.microsoft.com/office/drawing/2014/main" id="{27F43665-091C-4289-A04C-D3689C39E04D}"/>
              </a:ext>
            </a:extLst>
          </p:cNvPr>
          <p:cNvSpPr/>
          <p:nvPr/>
        </p:nvSpPr>
        <p:spPr>
          <a:xfrm>
            <a:off x="6277778" y="5031756"/>
            <a:ext cx="504022" cy="451714"/>
          </a:xfrm>
          <a:custGeom>
            <a:avLst/>
            <a:gdLst>
              <a:gd name="connsiteX0" fmla="*/ 0 w 631411"/>
              <a:gd name="connsiteY0" fmla="*/ 0 h 559689"/>
              <a:gd name="connsiteX1" fmla="*/ 631411 w 631411"/>
              <a:gd name="connsiteY1" fmla="*/ 0 h 559689"/>
              <a:gd name="connsiteX2" fmla="*/ 631411 w 631411"/>
              <a:gd name="connsiteY2" fmla="*/ 559689 h 559689"/>
              <a:gd name="connsiteX3" fmla="*/ 0 w 631411"/>
              <a:gd name="connsiteY3" fmla="*/ 559689 h 559689"/>
              <a:gd name="connsiteX4" fmla="*/ 0 w 631411"/>
              <a:gd name="connsiteY4" fmla="*/ 0 h 559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411" h="559689">
                <a:moveTo>
                  <a:pt x="0" y="0"/>
                </a:moveTo>
                <a:lnTo>
                  <a:pt x="631411" y="0"/>
                </a:lnTo>
                <a:lnTo>
                  <a:pt x="631411" y="559689"/>
                </a:lnTo>
                <a:lnTo>
                  <a:pt x="0" y="559689"/>
                </a:lnTo>
                <a:lnTo>
                  <a:pt x="0" y="0"/>
                </a:lnTo>
                <a:close/>
              </a:path>
            </a:pathLst>
          </a:custGeom>
          <a:noFill/>
          <a:ln>
            <a:noFill/>
          </a:ln>
          <a:effectLst/>
        </p:spPr>
        <p:txBody>
          <a:bodyPr spcFirstLastPara="0" vert="horz" wrap="square" lIns="0" tIns="0" rIns="101600" bIns="0" numCol="1" spcCol="1270" anchor="ctr" anchorCtr="0">
            <a:noAutofit/>
          </a:bodyPr>
          <a:lstStyle/>
          <a:p>
            <a:pPr marL="0" marR="0" lvl="0" indent="0" algn="l" defTabSz="711200" rtl="0" eaLnBrk="1" fontAlgn="auto" latinLnBrk="0" hangingPunct="1">
              <a:lnSpc>
                <a:spcPct val="90000"/>
              </a:lnSpc>
              <a:spcBef>
                <a:spcPts val="0"/>
              </a:spcBef>
              <a:spcAft>
                <a:spcPct val="35000"/>
              </a:spcAft>
              <a:buClrTx/>
              <a:buSzTx/>
              <a:buFontTx/>
              <a:buNone/>
              <a:tabLst/>
              <a:defRPr b="1"/>
            </a:pPr>
            <a:r>
              <a:rPr kumimoji="0" lang="en-US" sz="16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t>Q1</a:t>
            </a:r>
            <a:br>
              <a:rPr kumimoji="0" lang="en-US" sz="11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br>
            <a:r>
              <a:rPr kumimoji="0" lang="en-US" sz="11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t>2020</a:t>
            </a:r>
          </a:p>
        </p:txBody>
      </p:sp>
      <p:grpSp>
        <p:nvGrpSpPr>
          <p:cNvPr id="5" name="Group 4">
            <a:extLst>
              <a:ext uri="{FF2B5EF4-FFF2-40B4-BE49-F238E27FC236}">
                <a16:creationId xmlns:a16="http://schemas.microsoft.com/office/drawing/2014/main" id="{DE569142-E918-4438-AFE4-BBFB905284ED}"/>
              </a:ext>
            </a:extLst>
          </p:cNvPr>
          <p:cNvGrpSpPr/>
          <p:nvPr/>
        </p:nvGrpSpPr>
        <p:grpSpPr>
          <a:xfrm>
            <a:off x="6249965" y="3505200"/>
            <a:ext cx="315914" cy="1511068"/>
            <a:chOff x="7073795" y="3505200"/>
            <a:chExt cx="315914" cy="1511068"/>
          </a:xfrm>
        </p:grpSpPr>
        <p:sp>
          <p:nvSpPr>
            <p:cNvPr id="59" name="Teardrop 58">
              <a:extLst>
                <a:ext uri="{FF2B5EF4-FFF2-40B4-BE49-F238E27FC236}">
                  <a16:creationId xmlns:a16="http://schemas.microsoft.com/office/drawing/2014/main" id="{93AB377C-168C-451B-8FB0-89213263320F}"/>
                </a:ext>
              </a:extLst>
            </p:cNvPr>
            <p:cNvSpPr/>
            <p:nvPr/>
          </p:nvSpPr>
          <p:spPr>
            <a:xfrm rot="18900000">
              <a:off x="7073795" y="4696859"/>
              <a:ext cx="315914" cy="319409"/>
            </a:xfrm>
            <a:prstGeom prst="teardrop">
              <a:avLst>
                <a:gd name="adj" fmla="val 115000"/>
              </a:avLst>
            </a:prstGeom>
            <a:solidFill>
              <a:srgbClr val="72D5E3">
                <a:hueOff val="0"/>
                <a:satOff val="0"/>
                <a:lumOff val="0"/>
                <a:alphaOff val="0"/>
              </a:srgbClr>
            </a:solidFill>
            <a:ln w="12700" cap="flat" cmpd="sng" algn="ctr">
              <a:noFill/>
              <a:prstDash val="solid"/>
              <a:miter lim="800000"/>
            </a:ln>
            <a:effectLst/>
          </p:spPr>
        </p:sp>
        <p:sp>
          <p:nvSpPr>
            <p:cNvPr id="61" name="Straight Connector 60">
              <a:extLst>
                <a:ext uri="{FF2B5EF4-FFF2-40B4-BE49-F238E27FC236}">
                  <a16:creationId xmlns:a16="http://schemas.microsoft.com/office/drawing/2014/main" id="{99C5889E-959E-4DBA-B9E2-CBDF8F6D4E71}"/>
                </a:ext>
              </a:extLst>
            </p:cNvPr>
            <p:cNvSpPr/>
            <p:nvPr/>
          </p:nvSpPr>
          <p:spPr>
            <a:xfrm flipH="1">
              <a:off x="7232429" y="3545856"/>
              <a:ext cx="456" cy="1059068"/>
            </a:xfrm>
            <a:prstGeom prst="line">
              <a:avLst/>
            </a:prstGeom>
            <a:noFill/>
            <a:ln w="3175" cap="flat" cmpd="sng" algn="ctr">
              <a:solidFill>
                <a:prstClr val="white">
                  <a:lumMod val="85000"/>
                </a:prstClr>
              </a:solidFill>
              <a:prstDash val="solid"/>
              <a:miter lim="800000"/>
            </a:ln>
            <a:effectLst/>
          </p:spPr>
        </p:sp>
        <p:sp>
          <p:nvSpPr>
            <p:cNvPr id="62" name="Oval 61">
              <a:extLst>
                <a:ext uri="{FF2B5EF4-FFF2-40B4-BE49-F238E27FC236}">
                  <a16:creationId xmlns:a16="http://schemas.microsoft.com/office/drawing/2014/main" id="{094192D4-0C1E-46B3-8E9E-4F41B47B1EC7}"/>
                </a:ext>
              </a:extLst>
            </p:cNvPr>
            <p:cNvSpPr/>
            <p:nvPr/>
          </p:nvSpPr>
          <p:spPr>
            <a:xfrm>
              <a:off x="7191681" y="3505200"/>
              <a:ext cx="80419" cy="81308"/>
            </a:xfrm>
            <a:prstGeom prst="ellipse">
              <a:avLst/>
            </a:prstGeom>
            <a:solidFill>
              <a:srgbClr val="72D5E3">
                <a:hueOff val="0"/>
                <a:satOff val="0"/>
                <a:lumOff val="0"/>
                <a:alphaOff val="0"/>
              </a:srgbClr>
            </a:solidFill>
            <a:ln w="6350" cap="flat" cmpd="sng" algn="ctr">
              <a:noFill/>
              <a:prstDash val="solid"/>
              <a:miter lim="800000"/>
            </a:ln>
            <a:effectLst/>
          </p:spPr>
        </p:sp>
        <p:sp>
          <p:nvSpPr>
            <p:cNvPr id="63" name="Circle: Hollow 62">
              <a:extLst>
                <a:ext uri="{FF2B5EF4-FFF2-40B4-BE49-F238E27FC236}">
                  <a16:creationId xmlns:a16="http://schemas.microsoft.com/office/drawing/2014/main" id="{0EAEEB86-73C0-4B8F-B91E-345016A11FA1}"/>
                </a:ext>
              </a:extLst>
            </p:cNvPr>
            <p:cNvSpPr/>
            <p:nvPr/>
          </p:nvSpPr>
          <p:spPr>
            <a:xfrm>
              <a:off x="7108890" y="4732343"/>
              <a:ext cx="245724" cy="248442"/>
            </a:xfrm>
            <a:prstGeom prst="donut">
              <a:avLst/>
            </a:prstGeom>
            <a:solidFill>
              <a:sysClr val="window" lastClr="FFFFFF">
                <a:hueOff val="0"/>
                <a:satOff val="0"/>
                <a:lumOff val="0"/>
              </a:sysClr>
            </a:solidFill>
            <a:ln w="12700" cap="flat" cmpd="sng" algn="ctr">
              <a:noFill/>
              <a:prstDash val="solid"/>
              <a:miter lim="800000"/>
            </a:ln>
            <a:effectLst/>
          </p:spPr>
        </p:sp>
      </p:grpSp>
      <p:sp>
        <p:nvSpPr>
          <p:cNvPr id="64" name="TextBox 63">
            <a:extLst>
              <a:ext uri="{FF2B5EF4-FFF2-40B4-BE49-F238E27FC236}">
                <a16:creationId xmlns:a16="http://schemas.microsoft.com/office/drawing/2014/main" id="{47901DB1-78D2-4D2E-829F-0270CF123E2E}"/>
              </a:ext>
            </a:extLst>
          </p:cNvPr>
          <p:cNvSpPr txBox="1"/>
          <p:nvPr/>
        </p:nvSpPr>
        <p:spPr bwMode="auto">
          <a:xfrm>
            <a:off x="6482802" y="3766904"/>
            <a:ext cx="2661198"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rtlCol="0">
            <a:spAutoFit/>
          </a:bodyPr>
          <a:lstStyle/>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Arial"/>
                <a:ea typeface="+mn-ea"/>
                <a:cs typeface="Calibri" panose="020F0502020204030204" pitchFamily="34" charset="0"/>
              </a:rPr>
              <a:t>Venture/GES onsite verification findings:</a:t>
            </a:r>
            <a:br>
              <a:rPr kumimoji="0" lang="en-US" sz="1000" b="0" i="0" u="none" strike="noStrike" kern="1200" cap="none" spc="0" normalizeH="0" baseline="0" noProof="0" dirty="0">
                <a:ln>
                  <a:noFill/>
                </a:ln>
                <a:solidFill>
                  <a:srgbClr val="000000"/>
                </a:solidFill>
                <a:effectLst/>
                <a:uLnTx/>
                <a:uFillTx/>
                <a:latin typeface="Arial"/>
                <a:ea typeface="+mn-ea"/>
                <a:cs typeface="Calibri" panose="020F0502020204030204" pitchFamily="34" charset="0"/>
              </a:rPr>
            </a:br>
            <a:r>
              <a:rPr kumimoji="0" lang="en-US" sz="1000" b="0" i="0" u="none" strike="noStrike" kern="1200" cap="none" spc="0" normalizeH="0" baseline="0" noProof="0" dirty="0">
                <a:ln>
                  <a:noFill/>
                </a:ln>
                <a:solidFill>
                  <a:srgbClr val="000000"/>
                </a:solidFill>
                <a:effectLst/>
                <a:uLnTx/>
                <a:uFillTx/>
                <a:latin typeface="Arial"/>
                <a:ea typeface="+mn-ea"/>
                <a:cs typeface="Calibri" panose="020F0502020204030204" pitchFamily="34" charset="0"/>
              </a:rPr>
              <a:t>CMs PC could caused 520 not able get IP shows as 0.0.0.0</a:t>
            </a:r>
          </a:p>
          <a:p>
            <a:pPr marL="171450" marR="0" lvl="0" indent="-1714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Arial"/>
                <a:ea typeface="+mn-ea"/>
                <a:cs typeface="Calibri" panose="020F0502020204030204" pitchFamily="34" charset="0"/>
              </a:rPr>
              <a:t>PTST have run PING test to study Ethernet RMA return, and there is </a:t>
            </a:r>
            <a:r>
              <a:rPr kumimoji="0" lang="en-US" sz="1000" b="1" i="0" u="none" strike="noStrike" kern="1200" cap="none" spc="0" normalizeH="0" baseline="0" noProof="0" dirty="0">
                <a:ln>
                  <a:noFill/>
                </a:ln>
                <a:solidFill>
                  <a:srgbClr val="000000"/>
                </a:solidFill>
                <a:effectLst/>
                <a:uLnTx/>
                <a:uFillTx/>
                <a:latin typeface="Arial"/>
                <a:ea typeface="+mn-ea"/>
                <a:cs typeface="Calibri" panose="020F0502020204030204" pitchFamily="34" charset="0"/>
              </a:rPr>
              <a:t>NO</a:t>
            </a:r>
            <a:r>
              <a:rPr kumimoji="0" lang="en-US" sz="1000" b="0" i="0" u="none" strike="noStrike" kern="1200" cap="none" spc="0" normalizeH="0" baseline="0" noProof="0" dirty="0">
                <a:ln>
                  <a:noFill/>
                </a:ln>
                <a:solidFill>
                  <a:srgbClr val="000000"/>
                </a:solidFill>
                <a:effectLst/>
                <a:uLnTx/>
                <a:uFillTx/>
                <a:latin typeface="Arial"/>
                <a:ea typeface="+mn-ea"/>
                <a:cs typeface="Calibri" panose="020F0502020204030204" pitchFamily="34" charset="0"/>
              </a:rPr>
              <a:t> reject related with Ethernet problems</a:t>
            </a:r>
          </a:p>
        </p:txBody>
      </p:sp>
      <p:sp>
        <p:nvSpPr>
          <p:cNvPr id="7" name="TextBox 6">
            <a:extLst>
              <a:ext uri="{FF2B5EF4-FFF2-40B4-BE49-F238E27FC236}">
                <a16:creationId xmlns:a16="http://schemas.microsoft.com/office/drawing/2014/main" id="{10CE5878-6608-4DDE-8808-648A6E515941}"/>
              </a:ext>
            </a:extLst>
          </p:cNvPr>
          <p:cNvSpPr txBox="1"/>
          <p:nvPr/>
        </p:nvSpPr>
        <p:spPr bwMode="auto">
          <a:xfrm>
            <a:off x="6114657" y="5481479"/>
            <a:ext cx="707245" cy="261610"/>
          </a:xfrm>
          <a:prstGeom prst="rect">
            <a:avLst/>
          </a:prstGeom>
          <a:noFill/>
          <a:ln w="127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rPr>
              <a:t>Update</a:t>
            </a:r>
            <a:endParaRPr kumimoji="0" lang="en-SG" sz="1100" b="1" i="0" u="none" strike="noStrike" kern="0" cap="none" spc="0" normalizeH="0" baseline="0" noProof="0" dirty="0">
              <a:ln>
                <a:noFill/>
              </a:ln>
              <a:solidFill>
                <a:prstClr val="black">
                  <a:lumMod val="65000"/>
                  <a:lumOff val="35000"/>
                </a:prstClr>
              </a:solidFill>
              <a:effectLst/>
              <a:uLnTx/>
              <a:uFillTx/>
              <a:latin typeface="Georgia" panose="02040502050405020303"/>
              <a:ea typeface="+mn-ea"/>
              <a:cs typeface="Arial" panose="020B0604020202020204" pitchFamily="34" charset="0"/>
            </a:endParaRPr>
          </a:p>
        </p:txBody>
      </p:sp>
    </p:spTree>
    <p:extLst>
      <p:ext uri="{BB962C8B-B14F-4D97-AF65-F5344CB8AC3E}">
        <p14:creationId xmlns:p14="http://schemas.microsoft.com/office/powerpoint/2010/main" val="2875371973"/>
      </p:ext>
    </p:extLst>
  </p:cSld>
  <p:clrMapOvr>
    <a:masterClrMapping/>
  </p:clrMapOvr>
  <p:transition>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08FB3C00-8BB3-4D94-9F56-336140988B31}"/>
              </a:ext>
            </a:extLst>
          </p:cNvPr>
          <p:cNvSpPr txBox="1">
            <a:spLocks noChangeArrowheads="1"/>
          </p:cNvSpPr>
          <p:nvPr/>
        </p:nvSpPr>
        <p:spPr bwMode="auto">
          <a:xfrm>
            <a:off x="228600" y="214738"/>
            <a:ext cx="8120170" cy="95410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srgbClr val="254A96"/>
                </a:solidFill>
                <a:effectLst/>
                <a:uLnTx/>
                <a:uFillTx/>
                <a:latin typeface="Arial" panose="020B0604020202020204" pitchFamily="34" charset="0"/>
                <a:ea typeface="+mn-ea"/>
                <a:cs typeface="Arial" panose="020B0604020202020204" pitchFamily="34" charset="0"/>
              </a:rPr>
              <a:t>Tripartite Quality Meeting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0" i="0" u="none" strike="noStrike" kern="1200" cap="none" spc="0" normalizeH="0" baseline="0" noProof="0" dirty="0">
                <a:ln>
                  <a:noFill/>
                </a:ln>
                <a:solidFill>
                  <a:srgbClr val="254A96"/>
                </a:solidFill>
                <a:effectLst/>
                <a:uLnTx/>
                <a:uFillTx/>
                <a:latin typeface="Arial" panose="020B0604020202020204" pitchFamily="34" charset="0"/>
                <a:ea typeface="+mn-ea"/>
                <a:cs typeface="Arial" panose="020B0604020202020204" pitchFamily="34" charset="0"/>
              </a:rPr>
              <a:t> </a:t>
            </a:r>
            <a:r>
              <a:rPr kumimoji="0" lang="en-US" altLang="en-US" sz="2000" b="0" i="0" u="none" strike="noStrike" kern="1200" cap="none" spc="0" normalizeH="0" baseline="0" noProof="0" dirty="0">
                <a:ln>
                  <a:noFill/>
                </a:ln>
                <a:solidFill>
                  <a:srgbClr val="254A96"/>
                </a:solidFill>
                <a:effectLst/>
                <a:uLnTx/>
                <a:uFillTx/>
                <a:latin typeface="Arial" panose="020B0604020202020204" pitchFamily="34" charset="0"/>
                <a:ea typeface="+mn-ea"/>
                <a:cs typeface="Arial" panose="020B0604020202020204" pitchFamily="34" charset="0"/>
              </a:rPr>
              <a:t>- WATERS / CEI  / VENTURE (GES) / FLEX</a:t>
            </a:r>
            <a:endParaRPr kumimoji="0" lang="en-US" altLang="en-US" sz="3000" b="0" i="0" u="none" strike="noStrike" kern="1200" cap="none" spc="0" normalizeH="0" baseline="0" noProof="0" dirty="0">
              <a:ln>
                <a:noFill/>
              </a:ln>
              <a:solidFill>
                <a:srgbClr val="254A96"/>
              </a:solidFill>
              <a:effectLst/>
              <a:uLnTx/>
              <a:uFillTx/>
              <a:latin typeface="Arial" panose="020B0604020202020204" pitchFamily="34" charset="0"/>
              <a:ea typeface="+mn-ea"/>
              <a:cs typeface="Arial" panose="020B0604020202020204" pitchFamily="34" charset="0"/>
            </a:endParaRPr>
          </a:p>
        </p:txBody>
      </p:sp>
      <p:graphicFrame>
        <p:nvGraphicFramePr>
          <p:cNvPr id="13" name="Chart 12">
            <a:extLst>
              <a:ext uri="{FF2B5EF4-FFF2-40B4-BE49-F238E27FC236}">
                <a16:creationId xmlns:a16="http://schemas.microsoft.com/office/drawing/2014/main" id="{7983B3D6-E78E-4478-B5F0-066079396574}"/>
              </a:ext>
            </a:extLst>
          </p:cNvPr>
          <p:cNvGraphicFramePr>
            <a:graphicFrameLocks/>
          </p:cNvGraphicFramePr>
          <p:nvPr/>
        </p:nvGraphicFramePr>
        <p:xfrm>
          <a:off x="326611" y="1195283"/>
          <a:ext cx="8360189" cy="2512502"/>
        </p:xfrm>
        <a:graphic>
          <a:graphicData uri="http://schemas.openxmlformats.org/drawingml/2006/chart">
            <c:chart xmlns:c="http://schemas.openxmlformats.org/drawingml/2006/chart" xmlns:r="http://schemas.openxmlformats.org/officeDocument/2006/relationships" r:id="rId3"/>
          </a:graphicData>
        </a:graphic>
      </p:graphicFrame>
      <p:sp>
        <p:nvSpPr>
          <p:cNvPr id="7" name="Arrow: Down 6">
            <a:extLst>
              <a:ext uri="{FF2B5EF4-FFF2-40B4-BE49-F238E27FC236}">
                <a16:creationId xmlns:a16="http://schemas.microsoft.com/office/drawing/2014/main" id="{A65C7793-0B9D-495B-A802-6D21958FCC3E}"/>
              </a:ext>
            </a:extLst>
          </p:cNvPr>
          <p:cNvSpPr/>
          <p:nvPr/>
        </p:nvSpPr>
        <p:spPr bwMode="auto">
          <a:xfrm>
            <a:off x="6834395" y="2006952"/>
            <a:ext cx="274430" cy="595919"/>
          </a:xfrm>
          <a:prstGeom prst="downArrow">
            <a:avLst/>
          </a:prstGeom>
          <a:solidFill>
            <a:schemeClr val="accent1"/>
          </a:solidFill>
          <a:ln w="1905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SG" sz="2400" b="0" i="0" u="none" strike="noStrike" kern="1200" cap="none" spc="0" normalizeH="0" baseline="0" noProof="0" dirty="0">
              <a:ln>
                <a:noFill/>
              </a:ln>
              <a:solidFill>
                <a:srgbClr val="000000"/>
              </a:solidFill>
              <a:effectLst/>
              <a:uLnTx/>
              <a:uFillTx/>
              <a:latin typeface="Arial"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6C4AA401-6AD7-4CCB-8404-4810F468694A}"/>
              </a:ext>
            </a:extLst>
          </p:cNvPr>
          <p:cNvSpPr txBox="1"/>
          <p:nvPr/>
        </p:nvSpPr>
        <p:spPr bwMode="auto">
          <a:xfrm>
            <a:off x="6257132" y="1597025"/>
            <a:ext cx="2286000" cy="707886"/>
          </a:xfrm>
          <a:prstGeom prst="rect">
            <a:avLst/>
          </a:prstGeom>
          <a:ln w="19050">
            <a:solidFill>
              <a:schemeClr val="bg1">
                <a:lumMod val="65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SG" sz="1000" b="0" i="0" u="none" strike="noStrike" kern="1200" cap="none" spc="0" normalizeH="0" baseline="0" noProof="0" dirty="0">
                <a:ln>
                  <a:noFill/>
                </a:ln>
                <a:solidFill>
                  <a:srgbClr val="000000"/>
                </a:solidFill>
                <a:effectLst/>
                <a:uLnTx/>
                <a:uFillTx/>
                <a:latin typeface="Arial"/>
                <a:ea typeface="+mn-ea"/>
                <a:cs typeface="+mn-cs"/>
              </a:rPr>
              <a:t>Jan – 3 case from Venture/GES “C1”</a:t>
            </a:r>
            <a:br>
              <a:rPr kumimoji="0" lang="en-SG" sz="1000" b="0" i="0" u="none" strike="noStrike" kern="1200" cap="none" spc="0" normalizeH="0" baseline="0" noProof="0" dirty="0">
                <a:ln>
                  <a:noFill/>
                </a:ln>
                <a:solidFill>
                  <a:srgbClr val="000000"/>
                </a:solidFill>
                <a:effectLst/>
                <a:uLnTx/>
                <a:uFillTx/>
                <a:latin typeface="Arial"/>
                <a:ea typeface="+mn-ea"/>
                <a:cs typeface="+mn-cs"/>
              </a:rPr>
            </a:br>
            <a:r>
              <a:rPr kumimoji="0" lang="en-SG" sz="1000" b="0" i="0" u="none" strike="noStrike" kern="1200" cap="none" spc="0" normalizeH="0" baseline="0" noProof="0" dirty="0">
                <a:ln>
                  <a:noFill/>
                </a:ln>
                <a:solidFill>
                  <a:srgbClr val="000000"/>
                </a:solidFill>
                <a:effectLst/>
                <a:uLnTx/>
                <a:uFillTx/>
                <a:latin typeface="Arial"/>
                <a:ea typeface="+mn-ea"/>
                <a:cs typeface="+mn-cs"/>
              </a:rPr>
              <a:t>Feb – 1 case from FLEX “C1”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SG" sz="1000" b="0" i="0" u="none" strike="noStrike" kern="1200" cap="none" spc="0" normalizeH="0" baseline="0" noProof="0" dirty="0">
                <a:ln>
                  <a:noFill/>
                </a:ln>
                <a:solidFill>
                  <a:srgbClr val="000000"/>
                </a:solidFill>
                <a:effectLst/>
                <a:uLnTx/>
                <a:uFillTx/>
                <a:latin typeface="Arial"/>
                <a:ea typeface="+mn-ea"/>
                <a:cs typeface="+mn-cs"/>
              </a:rPr>
              <a:t>Feb – 4 case from Venture/GES “B”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SG" sz="1000" b="0" i="0" u="none" strike="noStrike" kern="1200" cap="none" spc="0" normalizeH="0" baseline="0" noProof="0" dirty="0">
                <a:ln>
                  <a:noFill/>
                </a:ln>
                <a:solidFill>
                  <a:srgbClr val="000000"/>
                </a:solidFill>
                <a:effectLst/>
                <a:uLnTx/>
                <a:uFillTx/>
                <a:latin typeface="Arial"/>
                <a:ea typeface="+mn-ea"/>
                <a:cs typeface="+mn-cs"/>
              </a:rPr>
              <a:t>Mar – 1 case from Venture/GES “C2</a:t>
            </a:r>
            <a:r>
              <a:rPr kumimoji="0" lang="en-SG" sz="1000" b="0" i="0" u="none" strike="noStrike" kern="1200" cap="none" spc="0" normalizeH="0" baseline="0" noProof="0" dirty="0">
                <a:ln>
                  <a:noFill/>
                </a:ln>
                <a:solidFill>
                  <a:srgbClr val="FFFFFF">
                    <a:lumMod val="50000"/>
                  </a:srgbClr>
                </a:solidFill>
                <a:effectLst/>
                <a:uLnTx/>
                <a:uFillTx/>
                <a:latin typeface="Arial"/>
                <a:ea typeface="+mn-ea"/>
                <a:cs typeface="+mn-cs"/>
              </a:rPr>
              <a:t>”</a:t>
            </a:r>
          </a:p>
        </p:txBody>
      </p:sp>
      <p:graphicFrame>
        <p:nvGraphicFramePr>
          <p:cNvPr id="14" name="Table 13">
            <a:extLst>
              <a:ext uri="{FF2B5EF4-FFF2-40B4-BE49-F238E27FC236}">
                <a16:creationId xmlns:a16="http://schemas.microsoft.com/office/drawing/2014/main" id="{D42E1E63-ECA0-4221-A417-7560D5E382A1}"/>
              </a:ext>
            </a:extLst>
          </p:cNvPr>
          <p:cNvGraphicFramePr>
            <a:graphicFrameLocks noGrp="1"/>
          </p:cNvGraphicFramePr>
          <p:nvPr/>
        </p:nvGraphicFramePr>
        <p:xfrm>
          <a:off x="473868" y="3673272"/>
          <a:ext cx="8196264" cy="2616689"/>
        </p:xfrm>
        <a:graphic>
          <a:graphicData uri="http://schemas.openxmlformats.org/drawingml/2006/table">
            <a:tbl>
              <a:tblPr firstRow="1" firstCol="1" bandRow="1"/>
              <a:tblGrid>
                <a:gridCol w="816597">
                  <a:extLst>
                    <a:ext uri="{9D8B030D-6E8A-4147-A177-3AD203B41FA5}">
                      <a16:colId xmlns:a16="http://schemas.microsoft.com/office/drawing/2014/main" val="20000"/>
                    </a:ext>
                  </a:extLst>
                </a:gridCol>
                <a:gridCol w="2396325">
                  <a:extLst>
                    <a:ext uri="{9D8B030D-6E8A-4147-A177-3AD203B41FA5}">
                      <a16:colId xmlns:a16="http://schemas.microsoft.com/office/drawing/2014/main" val="3778804137"/>
                    </a:ext>
                  </a:extLst>
                </a:gridCol>
                <a:gridCol w="4983342">
                  <a:extLst>
                    <a:ext uri="{9D8B030D-6E8A-4147-A177-3AD203B41FA5}">
                      <a16:colId xmlns:a16="http://schemas.microsoft.com/office/drawing/2014/main" val="882342621"/>
                    </a:ext>
                  </a:extLst>
                </a:gridCol>
              </a:tblGrid>
              <a:tr h="296120">
                <a:tc>
                  <a:txBody>
                    <a:bodyPr/>
                    <a:lstStyle/>
                    <a:p>
                      <a:pPr algn="ctr" rtl="0" fontAlgn="b"/>
                      <a:r>
                        <a:rPr lang="en-US" sz="1200" b="1" i="0" u="none" strike="noStrike" dirty="0">
                          <a:solidFill>
                            <a:schemeClr val="bg1"/>
                          </a:solidFill>
                          <a:effectLst/>
                          <a:latin typeface="Arial" panose="020B0604020202020204" pitchFamily="34" charset="0"/>
                          <a:cs typeface="Arial" panose="020B0604020202020204" pitchFamily="34" charset="0"/>
                        </a:rPr>
                        <a:t>Year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dirty="0">
                          <a:solidFill>
                            <a:schemeClr val="bg1"/>
                          </a:solidFill>
                          <a:effectLst/>
                          <a:latin typeface="Arial" panose="020B0604020202020204" pitchFamily="34" charset="0"/>
                          <a:cs typeface="Arial" panose="020B0604020202020204" pitchFamily="34" charset="0"/>
                        </a:rPr>
                        <a:t>210000520 Improvement</a:t>
                      </a:r>
                      <a:endParaRPr lang="en-SG" sz="1200" b="1" i="0" u="none" strike="noStrike" dirty="0">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tc>
                  <a:txBody>
                    <a:bodyPr/>
                    <a:lstStyle/>
                    <a:p>
                      <a:pPr algn="ctr" rtl="0" fontAlgn="b"/>
                      <a:r>
                        <a:rPr lang="en-US" sz="1200" b="1" i="0" u="none" strike="noStrike" dirty="0">
                          <a:solidFill>
                            <a:schemeClr val="bg1"/>
                          </a:solidFill>
                          <a:effectLst/>
                          <a:latin typeface="Arial" panose="020B0604020202020204" pitchFamily="34" charset="0"/>
                          <a:cs typeface="Arial" panose="020B0604020202020204" pitchFamily="34" charset="0"/>
                        </a:rPr>
                        <a:t>Benefits / Results</a:t>
                      </a:r>
                      <a:endParaRPr lang="en-SG" sz="1200" b="1" i="0" u="none" strike="noStrike" dirty="0">
                        <a:solidFill>
                          <a:schemeClr val="bg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4B96"/>
                    </a:solidFill>
                  </a:tcPr>
                </a:tc>
                <a:extLst>
                  <a:ext uri="{0D108BD9-81ED-4DB2-BD59-A6C34878D82A}">
                    <a16:rowId xmlns:a16="http://schemas.microsoft.com/office/drawing/2014/main" val="1693225689"/>
                  </a:ext>
                </a:extLst>
              </a:tr>
              <a:tr h="743258">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2019 </a:t>
                      </a:r>
                    </a:p>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RMA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CPSO verification</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tc>
                  <a:txBody>
                    <a:bodyPr/>
                    <a:lstStyle/>
                    <a:p>
                      <a:pPr marL="171450" indent="-171450" algn="l" rtl="0" fontAlgn="b">
                        <a:buFont typeface="Wingdings" panose="05000000000000000000" pitchFamily="2" charset="2"/>
                        <a:buChar char="Ø"/>
                      </a:pPr>
                      <a:r>
                        <a:rPr lang="en-US" sz="1000" b="0" i="0" u="none" strike="noStrike" dirty="0">
                          <a:solidFill>
                            <a:schemeClr val="tx1"/>
                          </a:solidFill>
                          <a:effectLst/>
                          <a:latin typeface="Arial" panose="020B0604020202020204" pitchFamily="34" charset="0"/>
                          <a:cs typeface="Arial" panose="020B0604020202020204" pitchFamily="34" charset="0"/>
                        </a:rPr>
                        <a:t>Detect false NDF</a:t>
                      </a:r>
                      <a:endParaRPr lang="en-SG" sz="1000" b="0" i="0" u="none" strike="noStrike" dirty="0">
                        <a:solidFill>
                          <a:schemeClr val="tx1"/>
                        </a:solidFill>
                        <a:effectLst/>
                        <a:latin typeface="Arial" panose="020B0604020202020204" pitchFamily="34" charset="0"/>
                        <a:cs typeface="Arial" panose="020B0604020202020204" pitchFamily="34" charset="0"/>
                      </a:endParaRPr>
                    </a:p>
                    <a:p>
                      <a:pPr marL="176213" marR="0" lvl="1" indent="-176213" algn="l" defTabSz="914400" rtl="0" eaLnBrk="1" fontAlgn="base" latinLnBrk="0" hangingPunct="1">
                        <a:lnSpc>
                          <a:spcPct val="100000"/>
                        </a:lnSpc>
                        <a:spcBef>
                          <a:spcPts val="300"/>
                        </a:spcBef>
                        <a:spcAft>
                          <a:spcPts val="300"/>
                        </a:spcAft>
                        <a:buClrTx/>
                        <a:buSzTx/>
                        <a:buFont typeface="Wingdings" panose="05000000000000000000" pitchFamily="2" charset="2"/>
                        <a:buChar char="Ø"/>
                        <a:tabLst/>
                        <a:defRPr/>
                      </a:pPr>
                      <a:r>
                        <a:rPr lang="en-US" altLang="en-US" sz="1000" b="0" i="0" u="none" strike="noStrike" kern="1200" noProof="0" dirty="0">
                          <a:solidFill>
                            <a:schemeClr val="tx1"/>
                          </a:solidFill>
                          <a:effectLst/>
                          <a:latin typeface="Arial" panose="020B0604020202020204" pitchFamily="34" charset="0"/>
                          <a:ea typeface="+mn-ea"/>
                          <a:cs typeface="Arial" panose="020B0604020202020204" pitchFamily="34" charset="0"/>
                        </a:rPr>
                        <a:t>Highly reduce RMA return with NDF </a:t>
                      </a:r>
                      <a:r>
                        <a:rPr lang="en-US" sz="1000" b="0" dirty="0">
                          <a:solidFill>
                            <a:srgbClr val="000000"/>
                          </a:solidFill>
                          <a:latin typeface="Arial" panose="020B0604020202020204" pitchFamily="34" charset="0"/>
                          <a:cs typeface="Arial" panose="020B0604020202020204" pitchFamily="34" charset="0"/>
                        </a:rPr>
                        <a:t>(Quarterly 16 pcs reduce to 2 pcs)</a:t>
                      </a:r>
                      <a:endParaRPr lang="en-US" altLang="en-US" sz="1000" b="0" i="0" u="none" strike="noStrike" kern="1200" noProof="0" dirty="0">
                        <a:solidFill>
                          <a:schemeClr val="tx1"/>
                        </a:solidFill>
                        <a:effectLst/>
                        <a:latin typeface="Arial" panose="020B0604020202020204" pitchFamily="34" charset="0"/>
                        <a:ea typeface="+mn-ea"/>
                        <a:cs typeface="Arial" panose="020B0604020202020204" pitchFamily="34" charset="0"/>
                      </a:endParaRPr>
                    </a:p>
                    <a:p>
                      <a:pPr marL="176213" marR="0" lvl="1" indent="-176213" algn="l" defTabSz="914400" rtl="0" eaLnBrk="1" fontAlgn="base" latinLnBrk="0" hangingPunct="1">
                        <a:lnSpc>
                          <a:spcPct val="100000"/>
                        </a:lnSpc>
                        <a:spcBef>
                          <a:spcPts val="300"/>
                        </a:spcBef>
                        <a:spcAft>
                          <a:spcPts val="300"/>
                        </a:spcAft>
                        <a:buClrTx/>
                        <a:buSzTx/>
                        <a:buFont typeface="Wingdings" panose="05000000000000000000" pitchFamily="2" charset="2"/>
                        <a:buChar char="Ø"/>
                        <a:tabLst/>
                        <a:defRPr/>
                      </a:pPr>
                      <a:r>
                        <a:rPr lang="en-US" altLang="en-US" sz="1000" b="0" i="0" u="none" strike="noStrike" kern="1200" noProof="0" dirty="0">
                          <a:solidFill>
                            <a:schemeClr val="tx1"/>
                          </a:solidFill>
                          <a:effectLst/>
                          <a:latin typeface="Arial" panose="020B0604020202020204" pitchFamily="34" charset="0"/>
                          <a:ea typeface="+mn-ea"/>
                          <a:cs typeface="Arial" panose="020B0604020202020204" pitchFamily="34" charset="0"/>
                        </a:rPr>
                        <a:t>Able define details failure related with U25 and U11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CE4"/>
                    </a:solidFill>
                  </a:tcPr>
                </a:tc>
                <a:extLst>
                  <a:ext uri="{0D108BD9-81ED-4DB2-BD59-A6C34878D82A}">
                    <a16:rowId xmlns:a16="http://schemas.microsoft.com/office/drawing/2014/main" val="10001"/>
                  </a:ext>
                </a:extLst>
              </a:tr>
              <a:tr h="551385">
                <a:tc rowSpan="2">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2020 </a:t>
                      </a:r>
                    </a:p>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Fresh PCBA</a:t>
                      </a:r>
                      <a:br>
                        <a:rPr lang="en-US" sz="1100" b="0" i="0" u="none" strike="noStrike" dirty="0">
                          <a:solidFill>
                            <a:schemeClr val="tx1"/>
                          </a:solidFill>
                          <a:effectLst/>
                          <a:latin typeface="Arial" panose="020B0604020202020204" pitchFamily="34" charset="0"/>
                          <a:cs typeface="Arial" panose="020B0604020202020204" pitchFamily="34" charset="0"/>
                        </a:rPr>
                      </a:br>
                      <a:r>
                        <a:rPr lang="en-US" sz="1100" b="0" i="0" u="none" strike="noStrike" dirty="0">
                          <a:solidFill>
                            <a:schemeClr val="tx1"/>
                          </a:solidFill>
                          <a:effectLst/>
                          <a:latin typeface="Arial" panose="020B0604020202020204" pitchFamily="34" charset="0"/>
                          <a:cs typeface="Arial" panose="020B0604020202020204" pitchFamily="34" charset="0"/>
                        </a:rPr>
                        <a:t>&amp; RMA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Upgrade PCBA  transportation method in PTST</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marL="176213" marR="0" lvl="1" indent="-176213" algn="l" defTabSz="914400" rtl="0" eaLnBrk="1" fontAlgn="base" latinLnBrk="0" hangingPunct="1">
                        <a:lnSpc>
                          <a:spcPct val="100000"/>
                        </a:lnSpc>
                        <a:spcBef>
                          <a:spcPts val="300"/>
                        </a:spcBef>
                        <a:spcAft>
                          <a:spcPts val="300"/>
                        </a:spcAft>
                        <a:buClrTx/>
                        <a:buSzTx/>
                        <a:buFont typeface="Wingdings" panose="05000000000000000000" pitchFamily="2" charset="2"/>
                        <a:buChar char="Ø"/>
                        <a:tabLst/>
                        <a:defRPr/>
                      </a:pPr>
                      <a:r>
                        <a:rPr lang="en-US" altLang="en-US" sz="1000" b="0" i="0" u="none" strike="noStrike" kern="1200" noProof="0" dirty="0">
                          <a:solidFill>
                            <a:schemeClr val="tx1"/>
                          </a:solidFill>
                          <a:effectLst/>
                          <a:latin typeface="Arial" panose="020B0604020202020204" pitchFamily="34" charset="0"/>
                          <a:ea typeface="+mn-ea"/>
                          <a:cs typeface="Arial" panose="020B0604020202020204" pitchFamily="34" charset="0"/>
                        </a:rPr>
                        <a:t>PCBA transportation method change from “hard contact” to “soft contact” </a:t>
                      </a:r>
                    </a:p>
                    <a:p>
                      <a:pPr marL="176213" marR="0" lvl="1" indent="-176213" algn="l" defTabSz="914400" rtl="0" eaLnBrk="1" fontAlgn="base" latinLnBrk="0" hangingPunct="1">
                        <a:lnSpc>
                          <a:spcPct val="100000"/>
                        </a:lnSpc>
                        <a:spcBef>
                          <a:spcPts val="300"/>
                        </a:spcBef>
                        <a:spcAft>
                          <a:spcPts val="300"/>
                        </a:spcAft>
                        <a:buClrTx/>
                        <a:buSzTx/>
                        <a:buFont typeface="Wingdings" panose="05000000000000000000" pitchFamily="2" charset="2"/>
                        <a:buChar char="Ø"/>
                        <a:tabLst/>
                        <a:defRPr/>
                      </a:pPr>
                      <a:r>
                        <a:rPr lang="en-US" altLang="en-US" sz="1000" b="0" i="0" u="none" strike="noStrike" kern="1200" noProof="0" dirty="0">
                          <a:solidFill>
                            <a:schemeClr val="tx1"/>
                          </a:solidFill>
                          <a:effectLst/>
                          <a:latin typeface="Arial" panose="020B0604020202020204" pitchFamily="34" charset="0"/>
                          <a:ea typeface="+mn-ea"/>
                          <a:cs typeface="Arial" panose="020B0604020202020204" pitchFamily="34" charset="0"/>
                        </a:rPr>
                        <a:t>Triger point is FLEX RMA return in Feb 2020, related with C174 drop-off</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extLst>
                  <a:ext uri="{0D108BD9-81ED-4DB2-BD59-A6C34878D82A}">
                    <a16:rowId xmlns:a16="http://schemas.microsoft.com/office/drawing/2014/main" val="10003"/>
                  </a:ext>
                </a:extLst>
              </a:tr>
              <a:tr h="1025926">
                <a:tc vMerge="1">
                  <a:txBody>
                    <a:bodyPr/>
                    <a:lstStyle/>
                    <a:p>
                      <a:pPr algn="l" rtl="0" fontAlgn="b"/>
                      <a:endParaRPr lang="en-US" sz="11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A"/>
                    </a:solidFill>
                  </a:tcPr>
                </a:tc>
                <a:tc>
                  <a:txBody>
                    <a:bodyPr/>
                    <a:lstStyle/>
                    <a:p>
                      <a:pPr algn="ctr" rtl="0" fontAlgn="b"/>
                      <a:r>
                        <a:rPr lang="en-US" sz="1100" b="0" i="0" u="none" strike="noStrike" dirty="0">
                          <a:solidFill>
                            <a:schemeClr val="tx1"/>
                          </a:solidFill>
                          <a:effectLst/>
                          <a:latin typeface="Arial" panose="020B0604020202020204" pitchFamily="34" charset="0"/>
                          <a:cs typeface="Arial" panose="020B0604020202020204" pitchFamily="34" charset="0"/>
                        </a:rPr>
                        <a:t>PING Test in PTST</a:t>
                      </a:r>
                      <a:endParaRPr lang="en-SG" sz="1100" b="0" i="0" u="none" strike="noStrike" dirty="0">
                        <a:solidFill>
                          <a:schemeClr val="tx1"/>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tc>
                  <a:txBody>
                    <a:bodyPr/>
                    <a:lstStyle/>
                    <a:p>
                      <a:pPr marL="176213" marR="0" lvl="1" indent="-176213" algn="l" defTabSz="914400" rtl="0" eaLnBrk="1" fontAlgn="base" latinLnBrk="0" hangingPunct="1">
                        <a:lnSpc>
                          <a:spcPct val="100000"/>
                        </a:lnSpc>
                        <a:spcBef>
                          <a:spcPts val="0"/>
                        </a:spcBef>
                        <a:spcAft>
                          <a:spcPts val="300"/>
                        </a:spcAft>
                        <a:buClrTx/>
                        <a:buSzTx/>
                        <a:buFont typeface="Wingdings" panose="05000000000000000000" pitchFamily="2" charset="2"/>
                        <a:buChar char="Ø"/>
                        <a:tabLst/>
                        <a:defRPr/>
                      </a:pPr>
                      <a:r>
                        <a:rPr lang="en-US" altLang="en-US" sz="1000" b="0" i="0" u="none" strike="noStrike" kern="1200" noProof="0" dirty="0">
                          <a:solidFill>
                            <a:schemeClr val="tx1"/>
                          </a:solidFill>
                          <a:effectLst/>
                          <a:latin typeface="Arial" panose="020B0604020202020204" pitchFamily="34" charset="0"/>
                          <a:ea typeface="+mn-ea"/>
                          <a:cs typeface="Arial" panose="020B0604020202020204" pitchFamily="34" charset="0"/>
                        </a:rPr>
                        <a:t>No reject related with Ethernet problem within 8700 pcs fresh PCA.     </a:t>
                      </a:r>
                    </a:p>
                    <a:p>
                      <a:pPr marL="0" marR="0" lvl="1" indent="0" algn="l" defTabSz="914400" rtl="0" eaLnBrk="1" fontAlgn="base" latinLnBrk="0" hangingPunct="1">
                        <a:lnSpc>
                          <a:spcPct val="100000"/>
                        </a:lnSpc>
                        <a:spcBef>
                          <a:spcPts val="0"/>
                        </a:spcBef>
                        <a:spcAft>
                          <a:spcPts val="300"/>
                        </a:spcAft>
                        <a:buClrTx/>
                        <a:buSzTx/>
                        <a:buFont typeface="Wingdings" panose="05000000000000000000" pitchFamily="2" charset="2"/>
                        <a:buNone/>
                        <a:tabLst/>
                        <a:defRPr/>
                      </a:pPr>
                      <a:r>
                        <a:rPr lang="en-US" altLang="en-US" sz="900" b="0" i="0" u="none" strike="noStrike" kern="1200" noProof="0" dirty="0">
                          <a:solidFill>
                            <a:schemeClr val="tx1"/>
                          </a:solidFill>
                          <a:effectLst/>
                          <a:latin typeface="Arial" panose="020B0604020202020204" pitchFamily="34" charset="0"/>
                          <a:ea typeface="+mn-ea"/>
                          <a:cs typeface="Arial" panose="020B0604020202020204" pitchFamily="34" charset="0"/>
                        </a:rPr>
                        <a:t>      (there is 1 case fail is caused by RAW part issue)</a:t>
                      </a:r>
                    </a:p>
                    <a:p>
                      <a:pPr marL="176213" marR="0" lvl="1" indent="-176213" algn="l" defTabSz="914400" rtl="0" eaLnBrk="1" fontAlgn="base" latinLnBrk="0" hangingPunct="1">
                        <a:lnSpc>
                          <a:spcPct val="100000"/>
                        </a:lnSpc>
                        <a:spcBef>
                          <a:spcPts val="300"/>
                        </a:spcBef>
                        <a:spcAft>
                          <a:spcPts val="300"/>
                        </a:spcAft>
                        <a:buClrTx/>
                        <a:buSzTx/>
                        <a:buFont typeface="Wingdings" panose="05000000000000000000" pitchFamily="2" charset="2"/>
                        <a:buChar char="Ø"/>
                        <a:tabLst/>
                        <a:defRPr/>
                      </a:pPr>
                      <a:r>
                        <a:rPr lang="en-US" altLang="en-US" sz="1000" b="0" i="0" u="none" strike="noStrike" kern="1200" noProof="0" dirty="0">
                          <a:solidFill>
                            <a:schemeClr val="tx1"/>
                          </a:solidFill>
                          <a:effectLst/>
                          <a:latin typeface="Arial" panose="020B0604020202020204" pitchFamily="34" charset="0"/>
                          <a:ea typeface="+mn-ea"/>
                          <a:cs typeface="Arial" panose="020B0604020202020204" pitchFamily="34" charset="0"/>
                        </a:rPr>
                        <a:t>PTST have already done 8700 pcs, balance 2000 pcs will be done by end of May </a:t>
                      </a:r>
                    </a:p>
                    <a:p>
                      <a:pPr marL="176213" marR="0" lvl="1" indent="-176213" algn="l" defTabSz="914400" rtl="0" eaLnBrk="1" fontAlgn="base" latinLnBrk="0" hangingPunct="1">
                        <a:lnSpc>
                          <a:spcPct val="100000"/>
                        </a:lnSpc>
                        <a:spcBef>
                          <a:spcPts val="300"/>
                        </a:spcBef>
                        <a:spcAft>
                          <a:spcPts val="300"/>
                        </a:spcAft>
                        <a:buClrTx/>
                        <a:buSzTx/>
                        <a:buFont typeface="Wingdings" panose="05000000000000000000" pitchFamily="2" charset="2"/>
                        <a:buChar char="Ø"/>
                        <a:tabLst/>
                        <a:defRPr/>
                      </a:pPr>
                      <a:r>
                        <a:rPr lang="en-US" altLang="en-US" sz="1000" b="0" i="0" u="none" strike="noStrike" kern="1200" noProof="0" dirty="0">
                          <a:solidFill>
                            <a:schemeClr val="tx1"/>
                          </a:solidFill>
                          <a:effectLst/>
                          <a:latin typeface="Arial" panose="020B0604020202020204" pitchFamily="34" charset="0"/>
                          <a:ea typeface="+mn-ea"/>
                          <a:cs typeface="Arial" panose="020B0604020202020204" pitchFamily="34" charset="0"/>
                        </a:rPr>
                        <a:t>Venture/GES onsite verification shows us Ethernet problem may caused by CM’s PC</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AF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5672147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552" y="332656"/>
            <a:ext cx="3179075"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254B8F"/>
                </a:solidFill>
                <a:effectLst/>
                <a:uLnTx/>
                <a:uFillTx/>
                <a:latin typeface="Arial"/>
                <a:ea typeface="+mn-ea"/>
                <a:cs typeface="Arial" panose="020B0604020202020204" pitchFamily="34" charset="0"/>
              </a:rPr>
              <a:t>Process Improvement</a:t>
            </a:r>
            <a:endParaRPr kumimoji="0" lang="en-SG" sz="2400" b="0" i="0" u="none" strike="noStrike" kern="1200" cap="none" spc="0" normalizeH="0" baseline="0" noProof="0" dirty="0">
              <a:ln>
                <a:noFill/>
              </a:ln>
              <a:solidFill>
                <a:srgbClr val="254B8F"/>
              </a:solidFill>
              <a:effectLst/>
              <a:uLnTx/>
              <a:uFillTx/>
              <a:latin typeface="Arial"/>
              <a:ea typeface="+mn-ea"/>
              <a:cs typeface="Arial" panose="020B0604020202020204" pitchFamily="34" charset="0"/>
            </a:endParaRPr>
          </a:p>
        </p:txBody>
      </p:sp>
      <p:sp>
        <p:nvSpPr>
          <p:cNvPr id="4" name="TextBox 3"/>
          <p:cNvSpPr txBox="1"/>
          <p:nvPr/>
        </p:nvSpPr>
        <p:spPr>
          <a:xfrm>
            <a:off x="539552" y="981015"/>
            <a:ext cx="6925073" cy="403187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Damage chip capacitor at </a:t>
            </a:r>
            <a:r>
              <a:rPr kumimoji="0" 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Arial" panose="020B0604020202020204" pitchFamily="34" charset="0"/>
              </a:rPr>
              <a:t>loc</a:t>
            </a: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 C174  (210000520 CCPU AHCT (WA-4394-G) &amp;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                                                           (210000691 CCPU FLR   (WA-4960-G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Root Cause Analysis:</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Loc. C174 is located &lt;3mm away from the pcb edge </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During penalization, 2 side tab (10mm) is added on both of the pcb</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After component pick &amp; place,  the pcb is loaded into the magazine storage              whose guide slot varies from 3-6mm between different magazine model.</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After tab breaking process, the pcb is loaded back into the magazine and thus potentially risking damage to the capacitor at </a:t>
            </a:r>
            <a:r>
              <a:rPr kumimoji="0" 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Arial" panose="020B0604020202020204" pitchFamily="34" charset="0"/>
              </a:rPr>
              <a:t>loc</a:t>
            </a: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 C174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Improvement Action:</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After tab breaking process, the pcb is pack into bubble bag and store into    Tote box instead.</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This eliminate the risk of damaging the capacitor at </a:t>
            </a:r>
            <a:r>
              <a:rPr kumimoji="0" 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Arial" panose="020B0604020202020204" pitchFamily="34" charset="0"/>
              </a:rPr>
              <a:t>loc</a:t>
            </a: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 C174.</a:t>
            </a:r>
          </a:p>
          <a:p>
            <a:pPr marL="285750" marR="0" lvl="0" indent="-285750" algn="l" defTabSz="914400" rtl="0" eaLnBrk="0" fontAlgn="base" latinLnBrk="0" hangingPunct="0">
              <a:lnSpc>
                <a:spcPct val="100000"/>
              </a:lnSpc>
              <a:spcBef>
                <a:spcPct val="0"/>
              </a:spcBef>
              <a:spcAft>
                <a:spcPct val="0"/>
              </a:spcAft>
              <a:buClrTx/>
              <a:buSzTx/>
              <a:buFontTx/>
              <a:buChar char="-"/>
              <a:tabLst/>
              <a:defRPr/>
            </a:pPr>
            <a:endParaRPr kumimoji="0" lang="en-SG" sz="1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pic>
        <p:nvPicPr>
          <p:cNvPr id="5" name="Picture 4"/>
          <p:cNvPicPr>
            <a:picLocks noChangeAspect="1"/>
          </p:cNvPicPr>
          <p:nvPr/>
        </p:nvPicPr>
        <p:blipFill>
          <a:blip r:embed="rId2"/>
          <a:stretch>
            <a:fillRect/>
          </a:stretch>
        </p:blipFill>
        <p:spPr>
          <a:xfrm>
            <a:off x="2195736" y="4725144"/>
            <a:ext cx="4276725" cy="2000250"/>
          </a:xfrm>
          <a:prstGeom prst="rect">
            <a:avLst/>
          </a:prstGeom>
        </p:spPr>
      </p:pic>
      <p:grpSp>
        <p:nvGrpSpPr>
          <p:cNvPr id="15" name="Group 14"/>
          <p:cNvGrpSpPr/>
          <p:nvPr/>
        </p:nvGrpSpPr>
        <p:grpSpPr>
          <a:xfrm>
            <a:off x="7236296" y="1916832"/>
            <a:ext cx="1691680" cy="1115317"/>
            <a:chOff x="1223629" y="4653136"/>
            <a:chExt cx="2124236" cy="1368152"/>
          </a:xfrm>
        </p:grpSpPr>
        <p:grpSp>
          <p:nvGrpSpPr>
            <p:cNvPr id="14" name="Group 13"/>
            <p:cNvGrpSpPr/>
            <p:nvPr/>
          </p:nvGrpSpPr>
          <p:grpSpPr>
            <a:xfrm>
              <a:off x="1223629" y="4653136"/>
              <a:ext cx="2124236" cy="1368152"/>
              <a:chOff x="1223628" y="4653136"/>
              <a:chExt cx="2851017" cy="1912814"/>
            </a:xfrm>
          </p:grpSpPr>
          <p:pic>
            <p:nvPicPr>
              <p:cNvPr id="6" name="Picture 5"/>
              <p:cNvPicPr>
                <a:picLocks noChangeAspect="1"/>
              </p:cNvPicPr>
              <p:nvPr/>
            </p:nvPicPr>
            <p:blipFill rotWithShape="1">
              <a:blip r:embed="rId3"/>
              <a:srcRect r="1231"/>
              <a:stretch/>
            </p:blipFill>
            <p:spPr>
              <a:xfrm>
                <a:off x="1223628" y="4653136"/>
                <a:ext cx="1944216" cy="1912814"/>
              </a:xfrm>
              <a:prstGeom prst="rect">
                <a:avLst/>
              </a:prstGeom>
            </p:spPr>
          </p:pic>
          <p:pic>
            <p:nvPicPr>
              <p:cNvPr id="10" name="Picture 9"/>
              <p:cNvPicPr>
                <a:picLocks noChangeAspect="1"/>
              </p:cNvPicPr>
              <p:nvPr/>
            </p:nvPicPr>
            <p:blipFill rotWithShape="1">
              <a:blip r:embed="rId4"/>
              <a:srcRect l="34799"/>
              <a:stretch/>
            </p:blipFill>
            <p:spPr>
              <a:xfrm>
                <a:off x="3328359" y="5366375"/>
                <a:ext cx="746286" cy="1199575"/>
              </a:xfrm>
              <a:prstGeom prst="rect">
                <a:avLst/>
              </a:prstGeom>
            </p:spPr>
          </p:pic>
          <p:cxnSp>
            <p:nvCxnSpPr>
              <p:cNvPr id="9" name="Straight Arrow Connector 8"/>
              <p:cNvCxnSpPr/>
              <p:nvPr/>
            </p:nvCxnSpPr>
            <p:spPr bwMode="auto">
              <a:xfrm flipV="1">
                <a:off x="3167844" y="5833554"/>
                <a:ext cx="648072" cy="214338"/>
              </a:xfrm>
              <a:prstGeom prst="straightConnector1">
                <a:avLst/>
              </a:prstGeom>
              <a:solidFill>
                <a:schemeClr val="accent1"/>
              </a:solidFill>
              <a:ln w="12700" cap="flat" cmpd="sng" algn="ctr">
                <a:solidFill>
                  <a:srgbClr val="FF33CC"/>
                </a:solidFill>
                <a:prstDash val="solid"/>
                <a:round/>
                <a:headEnd type="none" w="med" len="med"/>
                <a:tailEnd type="triangle"/>
              </a:ln>
              <a:effectLst/>
            </p:spPr>
          </p:cxnSp>
        </p:grpSp>
        <p:sp>
          <p:nvSpPr>
            <p:cNvPr id="7" name="Oval 6"/>
            <p:cNvSpPr/>
            <p:nvPr/>
          </p:nvSpPr>
          <p:spPr bwMode="auto">
            <a:xfrm>
              <a:off x="2555776" y="5589240"/>
              <a:ext cx="144016" cy="144016"/>
            </a:xfrm>
            <a:prstGeom prst="ellipse">
              <a:avLst/>
            </a:prstGeom>
            <a:noFill/>
            <a:ln w="12700" cap="flat" cmpd="sng" algn="ctr">
              <a:solidFill>
                <a:srgbClr val="FF33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SG" sz="2400" b="0" i="0" u="none" strike="noStrike" kern="1200" cap="none" spc="0" normalizeH="0" baseline="0" noProof="0">
                <a:ln>
                  <a:noFill/>
                </a:ln>
                <a:solidFill>
                  <a:srgbClr val="000000"/>
                </a:solidFill>
                <a:effectLst/>
                <a:uLnTx/>
                <a:uFillTx/>
                <a:latin typeface="Arial" pitchFamily="34" charset="0"/>
                <a:ea typeface="+mn-ea"/>
                <a:cs typeface="Arial" panose="020B0604020202020204" pitchFamily="34" charset="0"/>
              </a:endParaRPr>
            </a:p>
          </p:txBody>
        </p:sp>
      </p:grpSp>
    </p:spTree>
    <p:extLst>
      <p:ext uri="{BB962C8B-B14F-4D97-AF65-F5344CB8AC3E}">
        <p14:creationId xmlns:p14="http://schemas.microsoft.com/office/powerpoint/2010/main" val="2805095457"/>
      </p:ext>
    </p:extLst>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672299" y="433370"/>
            <a:ext cx="42525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27488F"/>
                </a:solidFill>
                <a:effectLst/>
                <a:uLnTx/>
                <a:uFillTx/>
                <a:latin typeface="Arial" panose="020B0604020202020204" pitchFamily="34" charset="0"/>
                <a:ea typeface="+mn-ea"/>
                <a:cs typeface="Arial" panose="020B0604020202020204" pitchFamily="34" charset="0"/>
              </a:rPr>
              <a:t>Step Stencil design</a:t>
            </a:r>
            <a:endParaRPr kumimoji="0" lang="en-US" altLang="en-US" sz="2400" b="0" i="0" u="none" strike="noStrike" kern="1200" cap="none" spc="0" normalizeH="0" baseline="0" noProof="0" dirty="0">
              <a:ln>
                <a:noFill/>
              </a:ln>
              <a:solidFill>
                <a:srgbClr val="27488F"/>
              </a:solidFill>
              <a:effectLst/>
              <a:uLnTx/>
              <a:uFillTx/>
              <a:latin typeface="Times New Roman" panose="02020603050405020304" pitchFamily="18" charset="0"/>
              <a:ea typeface="+mn-ea"/>
              <a:cs typeface="Arial" panose="020B0604020202020204" pitchFamily="34" charset="0"/>
            </a:endParaRPr>
          </a:p>
        </p:txBody>
      </p:sp>
      <p:sp>
        <p:nvSpPr>
          <p:cNvPr id="3" name="TextBox 1"/>
          <p:cNvSpPr txBox="1">
            <a:spLocks noChangeArrowheads="1"/>
          </p:cNvSpPr>
          <p:nvPr/>
        </p:nvSpPr>
        <p:spPr bwMode="auto">
          <a:xfrm>
            <a:off x="672299" y="874108"/>
            <a:ext cx="745966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Stepped stencil design is required for fine pitch component when solder paste volume transfer from the aperture on the stencil to the pad on the pcb is either too little or too much.</a:t>
            </a:r>
          </a:p>
        </p:txBody>
      </p:sp>
      <p:sp>
        <p:nvSpPr>
          <p:cNvPr id="4" name="TextBox 1"/>
          <p:cNvSpPr txBox="1">
            <a:spLocks noChangeArrowheads="1"/>
          </p:cNvSpPr>
          <p:nvPr/>
        </p:nvSpPr>
        <p:spPr bwMode="auto">
          <a:xfrm>
            <a:off x="687003" y="1797796"/>
            <a:ext cx="7444959" cy="450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Root Cause Analysis: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 For micro BGA with 16mils pitch, the stencil aperture opening is 8 mils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 But  8 mils aperture opening has Area Ratio of 0.394 using 5mils stencil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thickness for overall printing on the pcb. This resulted in insufficient solder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paste volume for the micro BGA.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 Recommended Area Ratio for stable solder paste printing is 0.66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AR for 8mils opening: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Improvement Action: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defRPr/>
            </a:pPr>
            <a:r>
              <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16mils pitch micro BGA requires a 3mils stencil, but 3mils stencil may not provide </a:t>
            </a:r>
          </a:p>
          <a:p>
            <a:pPr marL="0" marR="0" lvl="0" indent="0" algn="l" defTabSz="914400" rtl="0" eaLnBrk="1" fontAlgn="base" latinLnBrk="0" hangingPunct="1">
              <a:lnSpc>
                <a:spcPct val="100000"/>
              </a:lnSpc>
              <a:spcBef>
                <a:spcPct val="0"/>
              </a:spcBef>
              <a:spcAft>
                <a:spcPct val="0"/>
              </a:spcAft>
              <a:buClrTx/>
              <a:buSzTx/>
              <a:buFont typeface="Monotype Sorts"/>
              <a:buNone/>
              <a:tabLst/>
              <a:defRPr/>
            </a:pPr>
            <a:r>
              <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enough solder paste for other SMD components on the pcb.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The solution is to step down the stencil thickness at micro BGA location from 5mil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to 3 mil.</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5" name="Table 4">
            <a:extLst>
              <a:ext uri="{FF2B5EF4-FFF2-40B4-BE49-F238E27FC236}">
                <a16:creationId xmlns:a16="http://schemas.microsoft.com/office/drawing/2014/main" id="{7723A3E4-3815-4D17-92C3-14A692704F6D}"/>
              </a:ext>
            </a:extLst>
          </p:cNvPr>
          <p:cNvGraphicFramePr>
            <a:graphicFrameLocks noGrp="1"/>
          </p:cNvGraphicFramePr>
          <p:nvPr/>
        </p:nvGraphicFramePr>
        <p:xfrm>
          <a:off x="3042502" y="3429000"/>
          <a:ext cx="2770071" cy="1074277"/>
        </p:xfrm>
        <a:graphic>
          <a:graphicData uri="http://schemas.openxmlformats.org/drawingml/2006/table">
            <a:tbl>
              <a:tblPr>
                <a:tableStyleId>{5C22544A-7EE6-4342-B048-85BDC9FD1C3A}</a:tableStyleId>
              </a:tblPr>
              <a:tblGrid>
                <a:gridCol w="1709365">
                  <a:extLst>
                    <a:ext uri="{9D8B030D-6E8A-4147-A177-3AD203B41FA5}">
                      <a16:colId xmlns:a16="http://schemas.microsoft.com/office/drawing/2014/main" val="1823697567"/>
                    </a:ext>
                  </a:extLst>
                </a:gridCol>
                <a:gridCol w="1060706">
                  <a:extLst>
                    <a:ext uri="{9D8B030D-6E8A-4147-A177-3AD203B41FA5}">
                      <a16:colId xmlns:a16="http://schemas.microsoft.com/office/drawing/2014/main" val="686616292"/>
                    </a:ext>
                  </a:extLst>
                </a:gridCol>
              </a:tblGrid>
              <a:tr h="293227">
                <a:tc>
                  <a:txBody>
                    <a:bodyPr/>
                    <a:lstStyle/>
                    <a:p>
                      <a:pPr algn="l" rtl="0" fontAlgn="ctr"/>
                      <a:r>
                        <a:rPr lang="en-SG" sz="1600" u="none" strike="noStrike" dirty="0">
                          <a:effectLst/>
                          <a:latin typeface="+mj-lt"/>
                        </a:rPr>
                        <a:t>Stencil Thickness</a:t>
                      </a:r>
                      <a:endParaRPr lang="en-SG"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en-SG" sz="1600" u="none" strike="noStrike">
                          <a:effectLst/>
                          <a:latin typeface="+mj-lt"/>
                        </a:rPr>
                        <a:t>Area Ratio</a:t>
                      </a:r>
                      <a:endParaRPr lang="en-SG"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1325097"/>
                  </a:ext>
                </a:extLst>
              </a:tr>
              <a:tr h="257175">
                <a:tc>
                  <a:txBody>
                    <a:bodyPr/>
                    <a:lstStyle/>
                    <a:p>
                      <a:pPr algn="ctr" rtl="0" fontAlgn="ctr"/>
                      <a:r>
                        <a:rPr lang="en-SG" sz="1600" u="none" strike="noStrike" dirty="0">
                          <a:effectLst/>
                          <a:latin typeface="+mj-lt"/>
                        </a:rPr>
                        <a:t>5mils</a:t>
                      </a:r>
                      <a:endParaRPr lang="en-SG"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SG" sz="1600" u="none" strike="noStrike" dirty="0">
                          <a:effectLst/>
                          <a:latin typeface="+mj-lt"/>
                        </a:rPr>
                        <a:t>0.394</a:t>
                      </a:r>
                      <a:endParaRPr lang="en-SG"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8511060"/>
                  </a:ext>
                </a:extLst>
              </a:tr>
              <a:tr h="257175">
                <a:tc>
                  <a:txBody>
                    <a:bodyPr/>
                    <a:lstStyle/>
                    <a:p>
                      <a:pPr algn="ctr" rtl="0" fontAlgn="ctr"/>
                      <a:r>
                        <a:rPr lang="en-SG" sz="1600" u="none" strike="noStrike">
                          <a:effectLst/>
                          <a:latin typeface="+mj-lt"/>
                        </a:rPr>
                        <a:t>4mils</a:t>
                      </a:r>
                      <a:endParaRPr lang="en-SG" sz="1600" b="0" i="0" u="none" strike="noStrike">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SG" sz="1600" u="none" strike="noStrike" dirty="0">
                          <a:effectLst/>
                          <a:latin typeface="+mj-lt"/>
                        </a:rPr>
                        <a:t>0.492</a:t>
                      </a:r>
                      <a:endParaRPr lang="en-SG"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1186915"/>
                  </a:ext>
                </a:extLst>
              </a:tr>
              <a:tr h="266700">
                <a:tc>
                  <a:txBody>
                    <a:bodyPr/>
                    <a:lstStyle/>
                    <a:p>
                      <a:pPr algn="ctr" rtl="0" fontAlgn="ctr"/>
                      <a:r>
                        <a:rPr lang="en-SG" sz="1600" u="none" strike="noStrike" dirty="0">
                          <a:effectLst/>
                          <a:latin typeface="+mj-lt"/>
                        </a:rPr>
                        <a:t>3mils</a:t>
                      </a:r>
                      <a:endParaRPr lang="en-SG"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SG" sz="1600" u="none" strike="noStrike" dirty="0">
                          <a:effectLst/>
                          <a:latin typeface="+mj-lt"/>
                        </a:rPr>
                        <a:t>0.656</a:t>
                      </a:r>
                      <a:endParaRPr lang="en-SG" sz="1600" b="0" i="0" u="none" strike="noStrike" dirty="0">
                        <a:solidFill>
                          <a:srgbClr val="000000"/>
                        </a:solidFill>
                        <a:effectLst/>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6092357"/>
                  </a:ext>
                </a:extLst>
              </a:tr>
            </a:tbl>
          </a:graphicData>
        </a:graphic>
      </p:graphicFrame>
    </p:spTree>
    <p:extLst>
      <p:ext uri="{BB962C8B-B14F-4D97-AF65-F5344CB8AC3E}">
        <p14:creationId xmlns:p14="http://schemas.microsoft.com/office/powerpoint/2010/main" val="3110120722"/>
      </p:ext>
    </p:extLst>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2">
            <a:extLst>
              <a:ext uri="{FF2B5EF4-FFF2-40B4-BE49-F238E27FC236}">
                <a16:creationId xmlns:a16="http://schemas.microsoft.com/office/drawing/2014/main" id="{184949EE-D827-4B52-BAD0-5E86C2302F64}"/>
              </a:ext>
            </a:extLst>
          </p:cNvPr>
          <p:cNvSpPr txBox="1">
            <a:spLocks noChangeArrowheads="1"/>
          </p:cNvSpPr>
          <p:nvPr/>
        </p:nvSpPr>
        <p:spPr bwMode="auto">
          <a:xfrm>
            <a:off x="228600" y="2590800"/>
            <a:ext cx="8686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6000" dirty="0">
                <a:solidFill>
                  <a:srgbClr val="2A4892"/>
                </a:solidFill>
                <a:latin typeface="Arial" panose="020B0604020202020204" pitchFamily="34" charset="0"/>
              </a:rPr>
              <a:t>Equipment (EQM)</a:t>
            </a: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04" name="TextBox 2">
            <a:extLst>
              <a:ext uri="{FF2B5EF4-FFF2-40B4-BE49-F238E27FC236}">
                <a16:creationId xmlns:a16="http://schemas.microsoft.com/office/drawing/2014/main" id="{5FF017B0-C388-4D82-9298-D344D9AC7902}"/>
              </a:ext>
            </a:extLst>
          </p:cNvPr>
          <p:cNvSpPr txBox="1">
            <a:spLocks noChangeArrowheads="1"/>
          </p:cNvSpPr>
          <p:nvPr/>
        </p:nvSpPr>
        <p:spPr bwMode="auto">
          <a:xfrm>
            <a:off x="640082" y="296256"/>
            <a:ext cx="6248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dirty="0">
                <a:solidFill>
                  <a:srgbClr val="2A4892"/>
                </a:solidFill>
                <a:latin typeface="+mj-lt"/>
              </a:rPr>
              <a:t>Waters EQM Sales (,000K USD) </a:t>
            </a:r>
          </a:p>
        </p:txBody>
      </p:sp>
      <p:sp>
        <p:nvSpPr>
          <p:cNvPr id="10" name="TextBox 1">
            <a:extLst>
              <a:ext uri="{FF2B5EF4-FFF2-40B4-BE49-F238E27FC236}">
                <a16:creationId xmlns:a16="http://schemas.microsoft.com/office/drawing/2014/main" id="{E918CE4E-1E10-4DB1-8ABA-47E6D7B9D5C6}"/>
              </a:ext>
            </a:extLst>
          </p:cNvPr>
          <p:cNvSpPr txBox="1"/>
          <p:nvPr/>
        </p:nvSpPr>
        <p:spPr>
          <a:xfrm rot="10800000">
            <a:off x="381000" y="1905000"/>
            <a:ext cx="818215" cy="1773557"/>
          </a:xfrm>
          <a:prstGeom prst="rect">
            <a:avLst/>
          </a:prstGeom>
        </p:spPr>
        <p:txBody>
          <a:bodyPr vert="eaVert"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SG" sz="1100" dirty="0">
                <a:latin typeface="Arial" panose="020B0604020202020204" pitchFamily="34" charset="0"/>
                <a:cs typeface="Arial" panose="020B0604020202020204" pitchFamily="34" charset="0"/>
              </a:rPr>
              <a:t>Sales (,000K</a:t>
            </a:r>
            <a:r>
              <a:rPr lang="en-SG" sz="1100" baseline="0" dirty="0">
                <a:latin typeface="Arial" panose="020B0604020202020204" pitchFamily="34" charset="0"/>
                <a:cs typeface="Arial" panose="020B0604020202020204" pitchFamily="34" charset="0"/>
              </a:rPr>
              <a:t> USD)</a:t>
            </a:r>
            <a:endParaRPr lang="en-SG" sz="1100" dirty="0">
              <a:latin typeface="Arial" panose="020B0604020202020204" pitchFamily="34" charset="0"/>
              <a:cs typeface="Arial" panose="020B0604020202020204" pitchFamily="34" charset="0"/>
            </a:endParaRPr>
          </a:p>
        </p:txBody>
      </p:sp>
      <p:sp>
        <p:nvSpPr>
          <p:cNvPr id="12" name="TextBox 1">
            <a:extLst>
              <a:ext uri="{FF2B5EF4-FFF2-40B4-BE49-F238E27FC236}">
                <a16:creationId xmlns:a16="http://schemas.microsoft.com/office/drawing/2014/main" id="{C6724A4C-4EDB-48B2-9786-13029B274322}"/>
              </a:ext>
            </a:extLst>
          </p:cNvPr>
          <p:cNvSpPr txBox="1"/>
          <p:nvPr/>
        </p:nvSpPr>
        <p:spPr>
          <a:xfrm rot="10800000">
            <a:off x="8345414" y="1634375"/>
            <a:ext cx="914400" cy="1949450"/>
          </a:xfrm>
          <a:prstGeom prst="rect">
            <a:avLst/>
          </a:prstGeom>
        </p:spPr>
        <p:txBody>
          <a:bodyPr vert="eaVert"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SG" sz="1100" dirty="0">
                <a:latin typeface="Arial" panose="020B0604020202020204" pitchFamily="34" charset="0"/>
                <a:cs typeface="Arial" panose="020B0604020202020204" pitchFamily="34" charset="0"/>
              </a:rPr>
              <a:t>Percentage %</a:t>
            </a:r>
          </a:p>
        </p:txBody>
      </p:sp>
      <p:graphicFrame>
        <p:nvGraphicFramePr>
          <p:cNvPr id="3" name="Table 2">
            <a:extLst>
              <a:ext uri="{FF2B5EF4-FFF2-40B4-BE49-F238E27FC236}">
                <a16:creationId xmlns:a16="http://schemas.microsoft.com/office/drawing/2014/main" id="{AF52F17C-D315-4108-9BB5-2AD7FC70A2C5}"/>
              </a:ext>
            </a:extLst>
          </p:cNvPr>
          <p:cNvGraphicFramePr>
            <a:graphicFrameLocks noGrp="1"/>
          </p:cNvGraphicFramePr>
          <p:nvPr>
            <p:extLst>
              <p:ext uri="{D42A27DB-BD31-4B8C-83A1-F6EECF244321}">
                <p14:modId xmlns:p14="http://schemas.microsoft.com/office/powerpoint/2010/main" val="963255356"/>
              </p:ext>
            </p:extLst>
          </p:nvPr>
        </p:nvGraphicFramePr>
        <p:xfrm>
          <a:off x="790107" y="5272124"/>
          <a:ext cx="7578859" cy="847830"/>
        </p:xfrm>
        <a:graphic>
          <a:graphicData uri="http://schemas.openxmlformats.org/drawingml/2006/table">
            <a:tbl>
              <a:tblPr/>
              <a:tblGrid>
                <a:gridCol w="2282339">
                  <a:extLst>
                    <a:ext uri="{9D8B030D-6E8A-4147-A177-3AD203B41FA5}">
                      <a16:colId xmlns:a16="http://schemas.microsoft.com/office/drawing/2014/main" val="2174295705"/>
                    </a:ext>
                  </a:extLst>
                </a:gridCol>
                <a:gridCol w="992328">
                  <a:extLst>
                    <a:ext uri="{9D8B030D-6E8A-4147-A177-3AD203B41FA5}">
                      <a16:colId xmlns:a16="http://schemas.microsoft.com/office/drawing/2014/main" val="346099038"/>
                    </a:ext>
                  </a:extLst>
                </a:gridCol>
                <a:gridCol w="1040626">
                  <a:extLst>
                    <a:ext uri="{9D8B030D-6E8A-4147-A177-3AD203B41FA5}">
                      <a16:colId xmlns:a16="http://schemas.microsoft.com/office/drawing/2014/main" val="1948805254"/>
                    </a:ext>
                  </a:extLst>
                </a:gridCol>
                <a:gridCol w="942462">
                  <a:extLst>
                    <a:ext uri="{9D8B030D-6E8A-4147-A177-3AD203B41FA5}">
                      <a16:colId xmlns:a16="http://schemas.microsoft.com/office/drawing/2014/main" val="1751834468"/>
                    </a:ext>
                  </a:extLst>
                </a:gridCol>
                <a:gridCol w="1038738">
                  <a:extLst>
                    <a:ext uri="{9D8B030D-6E8A-4147-A177-3AD203B41FA5}">
                      <a16:colId xmlns:a16="http://schemas.microsoft.com/office/drawing/2014/main" val="1224196039"/>
                    </a:ext>
                  </a:extLst>
                </a:gridCol>
                <a:gridCol w="1282366">
                  <a:extLst>
                    <a:ext uri="{9D8B030D-6E8A-4147-A177-3AD203B41FA5}">
                      <a16:colId xmlns:a16="http://schemas.microsoft.com/office/drawing/2014/main" val="3926875207"/>
                    </a:ext>
                  </a:extLst>
                </a:gridCol>
              </a:tblGrid>
              <a:tr h="432780">
                <a:tc>
                  <a:txBody>
                    <a:bodyPr/>
                    <a:lstStyle/>
                    <a:p>
                      <a:pPr algn="l" fontAlgn="ctr"/>
                      <a:r>
                        <a:rPr lang="en-SG" sz="1000" b="1" i="0" u="none" strike="noStrike">
                          <a:solidFill>
                            <a:srgbClr val="000000"/>
                          </a:solidFill>
                          <a:effectLst/>
                          <a:latin typeface="Arial" panose="020B0604020202020204" pitchFamily="34" charset="0"/>
                        </a:rPr>
                        <a:t>Year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000" b="1" i="0" u="none" strike="noStrike">
                          <a:solidFill>
                            <a:srgbClr val="000000"/>
                          </a:solidFill>
                          <a:effectLst/>
                          <a:latin typeface="Arial" panose="020B0604020202020204" pitchFamily="34" charset="0"/>
                        </a:rPr>
                        <a:t>2016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000" b="1" i="0" u="none" strike="noStrike">
                          <a:solidFill>
                            <a:srgbClr val="000000"/>
                          </a:solidFill>
                          <a:effectLst/>
                          <a:latin typeface="Arial" panose="020B0604020202020204" pitchFamily="34" charset="0"/>
                        </a:rPr>
                        <a:t>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000" b="1" i="0" u="none" strike="noStrike" dirty="0">
                          <a:solidFill>
                            <a:srgbClr val="000000"/>
                          </a:solidFill>
                          <a:effectLst/>
                          <a:latin typeface="Arial" panose="020B0604020202020204" pitchFamily="34" charset="0"/>
                        </a:rPr>
                        <a:t>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000" b="1" i="0" u="none" strike="noStrike" dirty="0">
                          <a:solidFill>
                            <a:srgbClr val="000000"/>
                          </a:solidFill>
                          <a:effectLst/>
                          <a:latin typeface="Arial" panose="020B0604020202020204" pitchFamily="34" charset="0"/>
                        </a:rPr>
                        <a:t>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SG" sz="1000" b="1" i="0" u="none" strike="noStrike">
                          <a:solidFill>
                            <a:srgbClr val="000000"/>
                          </a:solidFill>
                          <a:effectLst/>
                          <a:latin typeface="Arial" panose="020B0604020202020204" pitchFamily="34" charset="0"/>
                        </a:rPr>
                        <a:t>2020(Projection)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718025726"/>
                  </a:ext>
                </a:extLst>
              </a:tr>
              <a:tr h="207525">
                <a:tc>
                  <a:txBody>
                    <a:bodyPr/>
                    <a:lstStyle/>
                    <a:p>
                      <a:pPr algn="l" fontAlgn="ctr"/>
                      <a:r>
                        <a:rPr lang="en-SG" sz="1000" b="1" i="0" u="none" strike="noStrike">
                          <a:solidFill>
                            <a:srgbClr val="000000"/>
                          </a:solidFill>
                          <a:effectLst/>
                          <a:latin typeface="Arial" panose="020B0604020202020204" pitchFamily="34" charset="0"/>
                        </a:rPr>
                        <a:t>Revenue (,000K USD)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0" i="0" u="none" strike="noStrike">
                          <a:solidFill>
                            <a:srgbClr val="000000"/>
                          </a:solidFill>
                          <a:effectLst/>
                          <a:latin typeface="Arial" panose="020B0604020202020204" pitchFamily="34" charset="0"/>
                        </a:rPr>
                        <a:t>4.41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0" i="0" u="none" strike="noStrike">
                          <a:solidFill>
                            <a:srgbClr val="000000"/>
                          </a:solidFill>
                          <a:effectLst/>
                          <a:latin typeface="Arial" panose="020B0604020202020204" pitchFamily="34" charset="0"/>
                        </a:rPr>
                        <a:t>3.99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0" i="0" u="none" strike="noStrike">
                          <a:solidFill>
                            <a:srgbClr val="000000"/>
                          </a:solidFill>
                          <a:effectLst/>
                          <a:latin typeface="Arial" panose="020B0604020202020204" pitchFamily="34" charset="0"/>
                        </a:rPr>
                        <a:t>4.31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0" i="0" u="none" strike="noStrike">
                          <a:solidFill>
                            <a:srgbClr val="000000"/>
                          </a:solidFill>
                          <a:effectLst/>
                          <a:latin typeface="Arial" panose="020B0604020202020204" pitchFamily="34" charset="0"/>
                        </a:rPr>
                        <a:t>4.44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0" i="0" u="none" strike="noStrike">
                          <a:solidFill>
                            <a:srgbClr val="000000"/>
                          </a:solidFill>
                          <a:effectLst/>
                          <a:latin typeface="Arial" panose="020B0604020202020204" pitchFamily="34" charset="0"/>
                        </a:rPr>
                        <a:t>3.42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3265730"/>
                  </a:ext>
                </a:extLst>
              </a:tr>
              <a:tr h="207525">
                <a:tc>
                  <a:txBody>
                    <a:bodyPr/>
                    <a:lstStyle/>
                    <a:p>
                      <a:pPr algn="l" fontAlgn="ctr"/>
                      <a:r>
                        <a:rPr lang="en-SG" sz="1000" b="1" i="0" u="none" strike="noStrike" dirty="0">
                          <a:solidFill>
                            <a:srgbClr val="000000"/>
                          </a:solidFill>
                          <a:effectLst/>
                          <a:latin typeface="Arial" panose="020B0604020202020204" pitchFamily="34" charset="0"/>
                        </a:rPr>
                        <a:t>Year to Year Comparison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0" i="0" u="none" strike="noStrike">
                          <a:solidFill>
                            <a:srgbClr val="000000"/>
                          </a:solidFill>
                          <a:effectLst/>
                          <a:latin typeface="Arial" panose="020B0604020202020204" pitchFamily="34" charset="0"/>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0" i="0" u="none" strike="noStrike">
                          <a:solidFill>
                            <a:srgbClr val="000000"/>
                          </a:solidFill>
                          <a:effectLst/>
                          <a:latin typeface="Arial" panose="020B0604020202020204" pitchFamily="34" charset="0"/>
                        </a:rPr>
                        <a:t>-9.52%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0" i="0" u="none" strike="noStrike">
                          <a:solidFill>
                            <a:srgbClr val="000000"/>
                          </a:solidFill>
                          <a:effectLst/>
                          <a:latin typeface="Arial" panose="020B0604020202020204" pitchFamily="34" charset="0"/>
                        </a:rPr>
                        <a:t>8.02%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0" i="0" u="none" strike="noStrike">
                          <a:solidFill>
                            <a:srgbClr val="000000"/>
                          </a:solidFill>
                          <a:effectLst/>
                          <a:latin typeface="Arial" panose="020B0604020202020204" pitchFamily="34" charset="0"/>
                        </a:rPr>
                        <a:t>3.02%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000" b="0" i="0" u="none" strike="noStrike" dirty="0">
                          <a:solidFill>
                            <a:srgbClr val="000000"/>
                          </a:solidFill>
                          <a:effectLst/>
                          <a:latin typeface="Arial" panose="020B0604020202020204" pitchFamily="34" charset="0"/>
                        </a:rPr>
                        <a:t>-22.97%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1141786"/>
                  </a:ext>
                </a:extLst>
              </a:tr>
            </a:tbl>
          </a:graphicData>
        </a:graphic>
      </p:graphicFrame>
      <p:graphicFrame>
        <p:nvGraphicFramePr>
          <p:cNvPr id="15" name="Chart 14">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108397107"/>
              </p:ext>
            </p:extLst>
          </p:nvPr>
        </p:nvGraphicFramePr>
        <p:xfrm>
          <a:off x="813661" y="963906"/>
          <a:ext cx="7555306" cy="420537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18" name="TextBox 2">
            <a:extLst>
              <a:ext uri="{FF2B5EF4-FFF2-40B4-BE49-F238E27FC236}">
                <a16:creationId xmlns:a16="http://schemas.microsoft.com/office/drawing/2014/main" id="{4D37EC7B-ED30-4CBE-9D64-3E7FA55D6EA5}"/>
              </a:ext>
            </a:extLst>
          </p:cNvPr>
          <p:cNvSpPr txBox="1">
            <a:spLocks noChangeArrowheads="1"/>
          </p:cNvSpPr>
          <p:nvPr/>
        </p:nvSpPr>
        <p:spPr bwMode="auto">
          <a:xfrm>
            <a:off x="304800" y="304800"/>
            <a:ext cx="73263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lvl="0" eaLnBrk="1" hangingPunct="1">
              <a:spcBef>
                <a:spcPct val="0"/>
              </a:spcBef>
              <a:buClrTx/>
              <a:buSzTx/>
              <a:buNone/>
              <a:defRPr/>
            </a:pPr>
            <a:r>
              <a:rPr lang="en-US" altLang="en-US" dirty="0">
                <a:solidFill>
                  <a:srgbClr val="2A4892"/>
                </a:solidFill>
                <a:latin typeface="Arial" panose="020B0604020202020204" pitchFamily="34" charset="0"/>
              </a:rPr>
              <a:t>EQM On Time Delivery Performance</a:t>
            </a:r>
          </a:p>
        </p:txBody>
      </p:sp>
      <p:graphicFrame>
        <p:nvGraphicFramePr>
          <p:cNvPr id="5" name="Table 4">
            <a:extLst>
              <a:ext uri="{FF2B5EF4-FFF2-40B4-BE49-F238E27FC236}">
                <a16:creationId xmlns:a16="http://schemas.microsoft.com/office/drawing/2014/main" id="{33705FA8-ABDD-4FA8-9CE9-19F832EFAA01}"/>
              </a:ext>
            </a:extLst>
          </p:cNvPr>
          <p:cNvGraphicFramePr>
            <a:graphicFrameLocks noGrp="1"/>
          </p:cNvGraphicFramePr>
          <p:nvPr>
            <p:extLst>
              <p:ext uri="{D42A27DB-BD31-4B8C-83A1-F6EECF244321}">
                <p14:modId xmlns:p14="http://schemas.microsoft.com/office/powerpoint/2010/main" val="3358089528"/>
              </p:ext>
            </p:extLst>
          </p:nvPr>
        </p:nvGraphicFramePr>
        <p:xfrm>
          <a:off x="457200" y="1870075"/>
          <a:ext cx="3048001" cy="3077444"/>
        </p:xfrm>
        <a:graphic>
          <a:graphicData uri="http://schemas.openxmlformats.org/drawingml/2006/table">
            <a:tbl>
              <a:tblPr/>
              <a:tblGrid>
                <a:gridCol w="838997">
                  <a:extLst>
                    <a:ext uri="{9D8B030D-6E8A-4147-A177-3AD203B41FA5}">
                      <a16:colId xmlns:a16="http://schemas.microsoft.com/office/drawing/2014/main" val="2760336772"/>
                    </a:ext>
                  </a:extLst>
                </a:gridCol>
                <a:gridCol w="552251">
                  <a:extLst>
                    <a:ext uri="{9D8B030D-6E8A-4147-A177-3AD203B41FA5}">
                      <a16:colId xmlns:a16="http://schemas.microsoft.com/office/drawing/2014/main" val="2587839641"/>
                    </a:ext>
                  </a:extLst>
                </a:gridCol>
                <a:gridCol w="552251">
                  <a:extLst>
                    <a:ext uri="{9D8B030D-6E8A-4147-A177-3AD203B41FA5}">
                      <a16:colId xmlns:a16="http://schemas.microsoft.com/office/drawing/2014/main" val="1665611352"/>
                    </a:ext>
                  </a:extLst>
                </a:gridCol>
                <a:gridCol w="552251">
                  <a:extLst>
                    <a:ext uri="{9D8B030D-6E8A-4147-A177-3AD203B41FA5}">
                      <a16:colId xmlns:a16="http://schemas.microsoft.com/office/drawing/2014/main" val="271408770"/>
                    </a:ext>
                  </a:extLst>
                </a:gridCol>
                <a:gridCol w="552251">
                  <a:extLst>
                    <a:ext uri="{9D8B030D-6E8A-4147-A177-3AD203B41FA5}">
                      <a16:colId xmlns:a16="http://schemas.microsoft.com/office/drawing/2014/main" val="3736254676"/>
                    </a:ext>
                  </a:extLst>
                </a:gridCol>
              </a:tblGrid>
              <a:tr h="910071">
                <a:tc>
                  <a:txBody>
                    <a:bodyPr/>
                    <a:lstStyle/>
                    <a:p>
                      <a:pPr algn="ctr" rtl="0" fontAlgn="ctr"/>
                      <a:r>
                        <a:rPr lang="en-SG" sz="1100" b="1" i="0" u="none" strike="noStrike">
                          <a:solidFill>
                            <a:srgbClr val="000000"/>
                          </a:solidFill>
                          <a:effectLst/>
                          <a:latin typeface="Arial" panose="020B0604020202020204" pitchFamily="34" charset="0"/>
                        </a:rPr>
                        <a:t>Year/ Month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SG" sz="1100" b="1" i="0" u="none" strike="noStrike">
                          <a:solidFill>
                            <a:srgbClr val="000000"/>
                          </a:solidFill>
                          <a:effectLst/>
                          <a:latin typeface="Arial" panose="020B0604020202020204" pitchFamily="34" charset="0"/>
                        </a:rPr>
                        <a:t>Q2-19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SG" sz="1100" b="1" i="0" u="none" strike="noStrike">
                          <a:solidFill>
                            <a:srgbClr val="000000"/>
                          </a:solidFill>
                          <a:effectLst/>
                          <a:latin typeface="Arial" panose="020B0604020202020204" pitchFamily="34" charset="0"/>
                        </a:rPr>
                        <a:t>Q3-19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SG" sz="1100" b="1" i="0" u="none" strike="noStrike">
                          <a:solidFill>
                            <a:srgbClr val="000000"/>
                          </a:solidFill>
                          <a:effectLst/>
                          <a:latin typeface="Arial" panose="020B0604020202020204" pitchFamily="34" charset="0"/>
                        </a:rPr>
                        <a:t>Q4-19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SG" sz="1100" b="1" i="0" u="none" strike="noStrike">
                          <a:solidFill>
                            <a:srgbClr val="000000"/>
                          </a:solidFill>
                          <a:effectLst/>
                          <a:latin typeface="Arial" panose="020B0604020202020204" pitchFamily="34" charset="0"/>
                        </a:rPr>
                        <a:t>Q1-20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255630312"/>
                  </a:ext>
                </a:extLst>
              </a:tr>
              <a:tr h="752125">
                <a:tc>
                  <a:txBody>
                    <a:bodyPr/>
                    <a:lstStyle/>
                    <a:p>
                      <a:pPr algn="l" rtl="0" fontAlgn="ctr"/>
                      <a:r>
                        <a:rPr lang="en-SG" sz="1100" b="1" i="0" u="none" strike="noStrike">
                          <a:solidFill>
                            <a:srgbClr val="000000"/>
                          </a:solidFill>
                          <a:effectLst/>
                          <a:latin typeface="Arial" panose="020B0604020202020204" pitchFamily="34" charset="0"/>
                        </a:rPr>
                        <a:t>Target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100" b="1"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100" b="1"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100" b="1"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100" b="1"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4644358"/>
                  </a:ext>
                </a:extLst>
              </a:tr>
              <a:tr h="670018">
                <a:tc>
                  <a:txBody>
                    <a:bodyPr/>
                    <a:lstStyle/>
                    <a:p>
                      <a:pPr algn="l" rtl="0" fontAlgn="ctr"/>
                      <a:r>
                        <a:rPr lang="en-SG" sz="1100" b="1" i="0" u="none" strike="noStrike">
                          <a:solidFill>
                            <a:srgbClr val="000000"/>
                          </a:solidFill>
                          <a:effectLst/>
                          <a:latin typeface="Arial" panose="020B0604020202020204" pitchFamily="34" charset="0"/>
                        </a:rPr>
                        <a:t>Instruments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1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1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1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1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9639298"/>
                  </a:ext>
                </a:extLst>
              </a:tr>
              <a:tr h="745230">
                <a:tc>
                  <a:txBody>
                    <a:bodyPr/>
                    <a:lstStyle/>
                    <a:p>
                      <a:pPr algn="l" rtl="0" fontAlgn="ctr"/>
                      <a:r>
                        <a:rPr lang="en-SG" sz="1100" b="1" i="0" u="none" strike="noStrike">
                          <a:solidFill>
                            <a:srgbClr val="000000"/>
                          </a:solidFill>
                          <a:effectLst/>
                          <a:latin typeface="Arial" panose="020B0604020202020204" pitchFamily="34" charset="0"/>
                        </a:rPr>
                        <a:t>Spares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1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1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100" b="0" i="0" u="none" strike="noStrike" dirty="0">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SG" sz="1100" b="0" i="0" u="none" strike="noStrike" dirty="0">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282489"/>
                  </a:ext>
                </a:extLst>
              </a:tr>
            </a:tbl>
          </a:graphicData>
        </a:graphic>
      </p:graphicFrame>
      <p:graphicFrame>
        <p:nvGraphicFramePr>
          <p:cNvPr id="10" name="Chart 9">
            <a:extLst>
              <a:ext uri="{FF2B5EF4-FFF2-40B4-BE49-F238E27FC236}">
                <a16:creationId xmlns:a16="http://schemas.microsoft.com/office/drawing/2014/main" id="{00000000-0008-0000-0800-000009000000}"/>
              </a:ext>
            </a:extLst>
          </p:cNvPr>
          <p:cNvGraphicFramePr>
            <a:graphicFrameLocks/>
          </p:cNvGraphicFramePr>
          <p:nvPr>
            <p:extLst>
              <p:ext uri="{D42A27DB-BD31-4B8C-83A1-F6EECF244321}">
                <p14:modId xmlns:p14="http://schemas.microsoft.com/office/powerpoint/2010/main" val="1974606355"/>
              </p:ext>
            </p:extLst>
          </p:nvPr>
        </p:nvGraphicFramePr>
        <p:xfrm>
          <a:off x="3733800" y="1845089"/>
          <a:ext cx="4776106" cy="3102429"/>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9752C1AB-D349-4B8E-A0D1-A769CF7538DC}"/>
              </a:ext>
            </a:extLst>
          </p:cNvPr>
          <p:cNvSpPr txBox="1"/>
          <p:nvPr/>
        </p:nvSpPr>
        <p:spPr bwMode="auto">
          <a:xfrm>
            <a:off x="419100" y="5105400"/>
            <a:ext cx="8305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rtlCol="0">
            <a:spAutoFit/>
          </a:bodyPr>
          <a:lstStyle/>
          <a:p>
            <a:pPr marL="285750" indent="-285750">
              <a:spcBef>
                <a:spcPct val="50000"/>
              </a:spcBef>
              <a:buFont typeface="Arial" panose="020B0604020202020204" pitchFamily="34" charset="0"/>
              <a:buChar char="•"/>
            </a:pPr>
            <a:r>
              <a:rPr lang="en-SG" sz="1600" b="0" dirty="0">
                <a:solidFill>
                  <a:schemeClr val="tx1"/>
                </a:solidFill>
                <a:latin typeface="Arial" panose="020B0604020202020204" pitchFamily="34" charset="0"/>
              </a:rPr>
              <a:t>Despite the pandemic, CEI continues to perform 100% OTD.</a:t>
            </a:r>
          </a:p>
          <a:p>
            <a:pPr marL="285750" indent="-285750">
              <a:spcBef>
                <a:spcPct val="50000"/>
              </a:spcBef>
              <a:buFont typeface="Arial" panose="020B0604020202020204" pitchFamily="34" charset="0"/>
              <a:buChar char="•"/>
            </a:pPr>
            <a:r>
              <a:rPr lang="en-SG" sz="1600" b="0" dirty="0">
                <a:solidFill>
                  <a:schemeClr val="tx1"/>
                </a:solidFill>
                <a:latin typeface="Arial" panose="020B0604020202020204" pitchFamily="34" charset="0"/>
              </a:rPr>
              <a:t>Closely working with Waters as well as suppliers helps CEI to act timely.</a:t>
            </a:r>
          </a:p>
        </p:txBody>
      </p:sp>
    </p:spTree>
  </p:cSld>
  <p:clrMapOvr>
    <a:masterClrMapping/>
  </p:clrMapOvr>
  <p:transition>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2">
            <a:extLst>
              <a:ext uri="{FF2B5EF4-FFF2-40B4-BE49-F238E27FC236}">
                <a16:creationId xmlns:a16="http://schemas.microsoft.com/office/drawing/2014/main" id="{0489E10C-B5D5-43FA-ADE5-A80DA900E123}"/>
              </a:ext>
            </a:extLst>
          </p:cNvPr>
          <p:cNvSpPr txBox="1">
            <a:spLocks noChangeArrowheads="1"/>
          </p:cNvSpPr>
          <p:nvPr/>
        </p:nvSpPr>
        <p:spPr bwMode="auto">
          <a:xfrm>
            <a:off x="228600" y="381000"/>
            <a:ext cx="8458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5000"/>
              <a:buFont typeface="Monotype Sorts" pitchFamily="2" charset="2"/>
              <a:buChar char="u"/>
              <a:defRPr sz="3200">
                <a:solidFill>
                  <a:schemeClr val="tx1"/>
                </a:solidFill>
                <a:latin typeface="Times New Roman" panose="02020603050405020304" pitchFamily="18" charset="0"/>
              </a:defRPr>
            </a:lvl1pPr>
            <a:lvl2pPr marL="742950" indent="-285750">
              <a:spcBef>
                <a:spcPct val="20000"/>
              </a:spcBef>
              <a:buClr>
                <a:schemeClr val="tx1"/>
              </a:buClr>
              <a:buSzPct val="100000"/>
              <a:buChar char="–"/>
              <a:defRPr sz="2800">
                <a:solidFill>
                  <a:schemeClr val="tx1"/>
                </a:solidFill>
                <a:latin typeface="Times New Roman" panose="02020603050405020304" pitchFamily="18" charset="0"/>
              </a:defRPr>
            </a:lvl2pPr>
            <a:lvl3pPr marL="1143000" indent="-228600">
              <a:spcBef>
                <a:spcPct val="20000"/>
              </a:spcBef>
              <a:buClr>
                <a:schemeClr val="tx1"/>
              </a:buClr>
              <a:buSzPct val="65000"/>
              <a:buFont typeface="Monotype Sorts" pitchFamily="2" charset="2"/>
              <a:buChar char="F"/>
              <a:defRPr sz="2400">
                <a:solidFill>
                  <a:schemeClr val="tx1"/>
                </a:solidFill>
                <a:latin typeface="Times New Roman" panose="02020603050405020304" pitchFamily="18" charset="0"/>
              </a:defRPr>
            </a:lvl3pPr>
            <a:lvl4pPr marL="1600200" indent="-228600">
              <a:spcBef>
                <a:spcPct val="20000"/>
              </a:spcBef>
              <a:buClr>
                <a:schemeClr val="tx1"/>
              </a:buClr>
              <a:buSzPct val="100000"/>
              <a:buChar char="–"/>
              <a:defRPr sz="2000">
                <a:solidFill>
                  <a:schemeClr val="tx1"/>
                </a:solidFill>
                <a:latin typeface="Times New Roman" panose="02020603050405020304" pitchFamily="18" charset="0"/>
              </a:defRPr>
            </a:lvl4pPr>
            <a:lvl5pPr marL="2057400" indent="-228600">
              <a:spcBef>
                <a:spcPct val="20000"/>
              </a:spcBef>
              <a:buClr>
                <a:schemeClr val="tx2"/>
              </a:buClr>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00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3000" dirty="0">
                <a:solidFill>
                  <a:srgbClr val="2A4892"/>
                </a:solidFill>
                <a:latin typeface="Arial" panose="020B0604020202020204" pitchFamily="34" charset="0"/>
              </a:rPr>
              <a:t>Waters EQM Overall Inventory Analysis</a:t>
            </a:r>
            <a:endParaRPr lang="en-US" altLang="en-US" sz="3000" b="0" dirty="0">
              <a:solidFill>
                <a:srgbClr val="2A4892"/>
              </a:solidFill>
              <a:latin typeface="Arial" panose="020B0604020202020204" pitchFamily="34" charset="0"/>
            </a:endParaRPr>
          </a:p>
        </p:txBody>
      </p:sp>
      <p:pic>
        <p:nvPicPr>
          <p:cNvPr id="2" name="Picture 1">
            <a:extLst>
              <a:ext uri="{FF2B5EF4-FFF2-40B4-BE49-F238E27FC236}">
                <a16:creationId xmlns:a16="http://schemas.microsoft.com/office/drawing/2014/main" id="{5893E4C3-6FDE-488A-B61C-0F97100DD7A1}"/>
              </a:ext>
            </a:extLst>
          </p:cNvPr>
          <p:cNvPicPr>
            <a:picLocks noChangeAspect="1"/>
          </p:cNvPicPr>
          <p:nvPr/>
        </p:nvPicPr>
        <p:blipFill>
          <a:blip r:embed="rId3"/>
          <a:stretch>
            <a:fillRect/>
          </a:stretch>
        </p:blipFill>
        <p:spPr>
          <a:xfrm>
            <a:off x="381000" y="1066800"/>
            <a:ext cx="8305800" cy="4191000"/>
          </a:xfrm>
          <a:prstGeom prst="rect">
            <a:avLst/>
          </a:prstGeom>
        </p:spPr>
      </p:pic>
      <p:sp>
        <p:nvSpPr>
          <p:cNvPr id="3" name="TextBox 2">
            <a:extLst>
              <a:ext uri="{FF2B5EF4-FFF2-40B4-BE49-F238E27FC236}">
                <a16:creationId xmlns:a16="http://schemas.microsoft.com/office/drawing/2014/main" id="{B2400AFE-6163-4D80-A2FB-919D783DC608}"/>
              </a:ext>
            </a:extLst>
          </p:cNvPr>
          <p:cNvSpPr txBox="1"/>
          <p:nvPr/>
        </p:nvSpPr>
        <p:spPr bwMode="auto">
          <a:xfrm>
            <a:off x="381000" y="5272377"/>
            <a:ext cx="81534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rtlCol="0">
            <a:spAutoFit/>
          </a:bodyPr>
          <a:lstStyle/>
          <a:p>
            <a:r>
              <a:rPr lang="en-SG" dirty="0"/>
              <a:t>In Q4’19, EQM inventory turn was at 3.92 vs current 3.58 due to Waters has pushed out 20% of its demand in 2020 and due to Covid-19, CEI is holding buffer inventory in order to support 100% OTD. CEI will continues to work with Waters team and its key suppliers to improve our inventory holding</a:t>
            </a:r>
          </a:p>
        </p:txBody>
      </p:sp>
    </p:spTree>
  </p:cSld>
  <p:clrMapOvr>
    <a:masterClrMapping/>
  </p:clrMapOvr>
  <p:transition>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2D2329-0675-4C7B-BC8B-5C15A6947631}"/>
              </a:ext>
            </a:extLst>
          </p:cNvPr>
          <p:cNvSpPr/>
          <p:nvPr/>
        </p:nvSpPr>
        <p:spPr>
          <a:xfrm>
            <a:off x="533400" y="5410200"/>
            <a:ext cx="7962900" cy="830997"/>
          </a:xfrm>
          <a:prstGeom prst="rect">
            <a:avLst/>
          </a:prstGeom>
          <a:solidFill>
            <a:srgbClr val="CCFFFF"/>
          </a:solidFill>
          <a:ln>
            <a:noFill/>
          </a:ln>
        </p:spPr>
        <p:txBody>
          <a:bodyPr wrap="square" rtlCol="0">
            <a:spAutoFit/>
          </a:bodyPr>
          <a:lstStyle/>
          <a:p>
            <a:pPr marL="342900" indent="-342900" algn="just">
              <a:spcAft>
                <a:spcPts val="895"/>
              </a:spcAft>
              <a:buFont typeface="Courier New" panose="02070309020205020404" pitchFamily="49" charset="0"/>
              <a:buChar char="o"/>
            </a:pPr>
            <a:r>
              <a:rPr lang="en-US" sz="1100" dirty="0">
                <a:solidFill>
                  <a:srgbClr val="4472C4"/>
                </a:solidFill>
                <a:latin typeface="Arial" panose="020B0604020202020204" pitchFamily="34" charset="0"/>
                <a:ea typeface="DengXian" panose="02010600030101010101" pitchFamily="2" charset="-122"/>
              </a:rPr>
              <a:t>CEI achieved EXCELLENT overall weighted rating in Q1 2020. </a:t>
            </a:r>
          </a:p>
          <a:p>
            <a:pPr marL="342900" indent="-342900" algn="just">
              <a:spcAft>
                <a:spcPts val="895"/>
              </a:spcAft>
              <a:buFont typeface="Courier New" panose="02070309020205020404" pitchFamily="49" charset="0"/>
              <a:buChar char="o"/>
            </a:pPr>
            <a:r>
              <a:rPr lang="en-US" sz="1100" dirty="0">
                <a:solidFill>
                  <a:srgbClr val="4472C4"/>
                </a:solidFill>
                <a:latin typeface="Arial" panose="020B0604020202020204" pitchFamily="34" charset="0"/>
                <a:ea typeface="DengXian" panose="02010600030101010101" pitchFamily="2" charset="-122"/>
              </a:rPr>
              <a:t>CEI overall weighted rating in Q1 2020 has improved compared to previous 3 quarters.</a:t>
            </a:r>
          </a:p>
          <a:p>
            <a:pPr marL="342900" indent="-342900" algn="just">
              <a:spcAft>
                <a:spcPts val="895"/>
              </a:spcAft>
              <a:buFont typeface="Courier New" panose="02070309020205020404" pitchFamily="49" charset="0"/>
              <a:buChar char="o"/>
            </a:pPr>
            <a:r>
              <a:rPr lang="en-US" sz="1100" dirty="0">
                <a:solidFill>
                  <a:srgbClr val="4472C4"/>
                </a:solidFill>
                <a:latin typeface="Arial" panose="020B0604020202020204" pitchFamily="34" charset="0"/>
                <a:ea typeface="DengXian" panose="02010600030101010101" pitchFamily="2" charset="-122"/>
              </a:rPr>
              <a:t>Met monthly FPY target for all 3 months of Q1 2020.</a:t>
            </a:r>
          </a:p>
        </p:txBody>
      </p:sp>
      <p:pic>
        <p:nvPicPr>
          <p:cNvPr id="6" name="Picture 5">
            <a:extLst>
              <a:ext uri="{FF2B5EF4-FFF2-40B4-BE49-F238E27FC236}">
                <a16:creationId xmlns:a16="http://schemas.microsoft.com/office/drawing/2014/main" id="{FB4EDA9B-C88E-44A8-96C8-1B05B8734D22}"/>
              </a:ext>
            </a:extLst>
          </p:cNvPr>
          <p:cNvPicPr>
            <a:picLocks noChangeAspect="1"/>
          </p:cNvPicPr>
          <p:nvPr/>
        </p:nvPicPr>
        <p:blipFill rotWithShape="1">
          <a:blip r:embed="rId3"/>
          <a:srcRect l="278" t="955" r="278" b="955"/>
          <a:stretch/>
        </p:blipFill>
        <p:spPr>
          <a:xfrm>
            <a:off x="304799" y="790136"/>
            <a:ext cx="8534401" cy="4620064"/>
          </a:xfrm>
          <a:prstGeom prst="rect">
            <a:avLst/>
          </a:prstGeom>
        </p:spPr>
      </p:pic>
      <p:sp>
        <p:nvSpPr>
          <p:cNvPr id="7" name="Rectangle 3">
            <a:extLst>
              <a:ext uri="{FF2B5EF4-FFF2-40B4-BE49-F238E27FC236}">
                <a16:creationId xmlns:a16="http://schemas.microsoft.com/office/drawing/2014/main" id="{9293B024-9035-4BE4-85C5-557E7516978A}"/>
              </a:ext>
            </a:extLst>
          </p:cNvPr>
          <p:cNvSpPr txBox="1">
            <a:spLocks noChangeArrowheads="1"/>
          </p:cNvSpPr>
          <p:nvPr/>
        </p:nvSpPr>
        <p:spPr bwMode="auto">
          <a:xfrm>
            <a:off x="350520" y="213761"/>
            <a:ext cx="7324396"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Arial" charset="0"/>
              </a:defRPr>
            </a:lvl2pPr>
            <a:lvl3pPr algn="ctr" rtl="0" eaLnBrk="0" fontAlgn="base" hangingPunct="0">
              <a:spcBef>
                <a:spcPct val="0"/>
              </a:spcBef>
              <a:spcAft>
                <a:spcPct val="0"/>
              </a:spcAft>
              <a:defRPr sz="2800">
                <a:solidFill>
                  <a:schemeClr val="tx2"/>
                </a:solidFill>
                <a:latin typeface="Arial" charset="0"/>
              </a:defRPr>
            </a:lvl3pPr>
            <a:lvl4pPr algn="ctr" rtl="0" eaLnBrk="0" fontAlgn="base" hangingPunct="0">
              <a:spcBef>
                <a:spcPct val="0"/>
              </a:spcBef>
              <a:spcAft>
                <a:spcPct val="0"/>
              </a:spcAft>
              <a:defRPr sz="2800">
                <a:solidFill>
                  <a:schemeClr val="tx2"/>
                </a:solidFill>
                <a:latin typeface="Arial" charset="0"/>
              </a:defRPr>
            </a:lvl4pPr>
            <a:lvl5pPr algn="ctr" rtl="0" eaLnBrk="0" fontAlgn="base" hangingPunct="0">
              <a:spcBef>
                <a:spcPct val="0"/>
              </a:spcBef>
              <a:spcAft>
                <a:spcPct val="0"/>
              </a:spcAft>
              <a:defRPr sz="2800">
                <a:solidFill>
                  <a:schemeClr val="tx2"/>
                </a:solidFill>
                <a:latin typeface="Arial" charset="0"/>
              </a:defRPr>
            </a:lvl5pPr>
            <a:lvl6pPr marL="457200" algn="ctr" rtl="0" eaLnBrk="0" fontAlgn="base" hangingPunct="0">
              <a:spcBef>
                <a:spcPct val="0"/>
              </a:spcBef>
              <a:spcAft>
                <a:spcPct val="0"/>
              </a:spcAft>
              <a:defRPr sz="2800">
                <a:solidFill>
                  <a:schemeClr val="tx2"/>
                </a:solidFill>
                <a:latin typeface="Arial" charset="0"/>
              </a:defRPr>
            </a:lvl6pPr>
            <a:lvl7pPr marL="914400" algn="ctr" rtl="0" eaLnBrk="0" fontAlgn="base" hangingPunct="0">
              <a:spcBef>
                <a:spcPct val="0"/>
              </a:spcBef>
              <a:spcAft>
                <a:spcPct val="0"/>
              </a:spcAft>
              <a:defRPr sz="2800">
                <a:solidFill>
                  <a:schemeClr val="tx2"/>
                </a:solidFill>
                <a:latin typeface="Arial" charset="0"/>
              </a:defRPr>
            </a:lvl7pPr>
            <a:lvl8pPr marL="1371600" algn="ctr" rtl="0" eaLnBrk="0" fontAlgn="base" hangingPunct="0">
              <a:spcBef>
                <a:spcPct val="0"/>
              </a:spcBef>
              <a:spcAft>
                <a:spcPct val="0"/>
              </a:spcAft>
              <a:defRPr sz="2800">
                <a:solidFill>
                  <a:schemeClr val="tx2"/>
                </a:solidFill>
                <a:latin typeface="Arial" charset="0"/>
              </a:defRPr>
            </a:lvl8pPr>
            <a:lvl9pPr marL="1828800" algn="ctr" rtl="0" eaLnBrk="0" fontAlgn="base" hangingPunct="0">
              <a:spcBef>
                <a:spcPct val="0"/>
              </a:spcBef>
              <a:spcAft>
                <a:spcPct val="0"/>
              </a:spcAft>
              <a:defRPr sz="2800">
                <a:solidFill>
                  <a:schemeClr val="tx2"/>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srgbClr val="004B96"/>
                </a:solidFill>
                <a:effectLst/>
                <a:uLnTx/>
                <a:uFillTx/>
                <a:latin typeface="Arial"/>
                <a:ea typeface="+mj-ea"/>
                <a:cs typeface="+mj-cs"/>
              </a:rPr>
              <a:t>EQM Quality Dashboard </a:t>
            </a:r>
            <a:r>
              <a:rPr lang="en-US" sz="3200" kern="0" dirty="0">
                <a:solidFill>
                  <a:srgbClr val="004B96"/>
                </a:solidFill>
                <a:latin typeface="Arial"/>
              </a:rPr>
              <a:t>Q1-2020</a:t>
            </a:r>
            <a:endParaRPr kumimoji="0" lang="en-US" sz="3200" b="1" i="0" u="none" strike="noStrike" kern="0" cap="none" spc="0" normalizeH="0" baseline="0" noProof="0" dirty="0">
              <a:ln>
                <a:noFill/>
              </a:ln>
              <a:solidFill>
                <a:srgbClr val="004B96"/>
              </a:solidFill>
              <a:effectLst/>
              <a:uLnTx/>
              <a:uFillTx/>
              <a:latin typeface="Arial"/>
              <a:ea typeface="+mj-ea"/>
              <a:cs typeface="+mj-cs"/>
            </a:endParaRPr>
          </a:p>
        </p:txBody>
      </p:sp>
    </p:spTree>
    <p:extLst>
      <p:ext uri="{BB962C8B-B14F-4D97-AF65-F5344CB8AC3E}">
        <p14:creationId xmlns:p14="http://schemas.microsoft.com/office/powerpoint/2010/main" val="4912892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268049FB-2E8B-4068-AE0E-5CFB6AA5A4D4}"/>
              </a:ext>
            </a:extLst>
          </p:cNvPr>
          <p:cNvSpPr txBox="1">
            <a:spLocks/>
          </p:cNvSpPr>
          <p:nvPr/>
        </p:nvSpPr>
        <p:spPr>
          <a:xfrm>
            <a:off x="533400" y="304800"/>
            <a:ext cx="7467600" cy="2438400"/>
          </a:xfrm>
          <a:prstGeom prst="rect">
            <a:avLst/>
          </a:prstGeom>
        </p:spPr>
        <p:txBody>
          <a:bodyPr/>
          <a:lstStyle>
            <a:lvl1pPr marL="342900" indent="-342900" algn="l" rtl="0" eaLnBrk="0" fontAlgn="base" hangingPunct="0">
              <a:spcBef>
                <a:spcPct val="20000"/>
              </a:spcBef>
              <a:spcAft>
                <a:spcPct val="0"/>
              </a:spcAft>
              <a:buClr>
                <a:schemeClr val="tx2"/>
              </a:buClr>
              <a:buSzPct val="75000"/>
              <a:buFont typeface="Monotype Sorts" pitchFamily="2" charset="2"/>
              <a:buChar char="u"/>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10000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SzPct val="65000"/>
              <a:buFont typeface="Monotype Sorts" pitchFamily="2" charset="2"/>
              <a:buChar char="F"/>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100000"/>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SzPct val="100000"/>
              <a:buChar char="•"/>
              <a:defRPr sz="2000">
                <a:solidFill>
                  <a:schemeClr val="tx1"/>
                </a:solidFill>
                <a:latin typeface="+mn-lt"/>
              </a:defRPr>
            </a:lvl5pPr>
            <a:lvl6pPr marL="2514600" indent="-228600" algn="l" rtl="0" eaLnBrk="0" fontAlgn="base" hangingPunct="0">
              <a:spcBef>
                <a:spcPct val="20000"/>
              </a:spcBef>
              <a:spcAft>
                <a:spcPct val="0"/>
              </a:spcAft>
              <a:buClr>
                <a:schemeClr val="tx2"/>
              </a:buClr>
              <a:buSzPct val="100000"/>
              <a:buChar char="•"/>
              <a:defRPr sz="2000">
                <a:solidFill>
                  <a:schemeClr val="tx1"/>
                </a:solidFill>
                <a:latin typeface="+mn-lt"/>
              </a:defRPr>
            </a:lvl6pPr>
            <a:lvl7pPr marL="2971800" indent="-228600" algn="l" rtl="0" eaLnBrk="0" fontAlgn="base" hangingPunct="0">
              <a:spcBef>
                <a:spcPct val="20000"/>
              </a:spcBef>
              <a:spcAft>
                <a:spcPct val="0"/>
              </a:spcAft>
              <a:buClr>
                <a:schemeClr val="tx2"/>
              </a:buClr>
              <a:buSzPct val="100000"/>
              <a:buChar char="•"/>
              <a:defRPr sz="2000">
                <a:solidFill>
                  <a:schemeClr val="tx1"/>
                </a:solidFill>
                <a:latin typeface="+mn-lt"/>
              </a:defRPr>
            </a:lvl7pPr>
            <a:lvl8pPr marL="3429000" indent="-228600" algn="l" rtl="0" eaLnBrk="0" fontAlgn="base" hangingPunct="0">
              <a:spcBef>
                <a:spcPct val="20000"/>
              </a:spcBef>
              <a:spcAft>
                <a:spcPct val="0"/>
              </a:spcAft>
              <a:buClr>
                <a:schemeClr val="tx2"/>
              </a:buClr>
              <a:buSzPct val="100000"/>
              <a:buChar char="•"/>
              <a:defRPr sz="2000">
                <a:solidFill>
                  <a:schemeClr val="tx1"/>
                </a:solidFill>
                <a:latin typeface="+mn-lt"/>
              </a:defRPr>
            </a:lvl8pPr>
            <a:lvl9pPr marL="3886200" indent="-228600" algn="l" rtl="0" eaLnBrk="0" fontAlgn="base" hangingPunct="0">
              <a:spcBef>
                <a:spcPct val="20000"/>
              </a:spcBef>
              <a:spcAft>
                <a:spcPct val="0"/>
              </a:spcAft>
              <a:buClr>
                <a:schemeClr val="tx2"/>
              </a:buClr>
              <a:buSzPct val="100000"/>
              <a:buChar char="•"/>
              <a:defRPr sz="2000">
                <a:solidFill>
                  <a:schemeClr val="tx1"/>
                </a:solidFill>
                <a:latin typeface="+mn-lt"/>
              </a:defRPr>
            </a:lvl9pPr>
          </a:lstStyle>
          <a:p>
            <a:pPr marL="0" indent="0">
              <a:buFont typeface="Monotype Sorts" pitchFamily="2" charset="2"/>
              <a:buNone/>
            </a:pPr>
            <a:r>
              <a:rPr lang="en-US" altLang="en-US" kern="0" dirty="0">
                <a:solidFill>
                  <a:srgbClr val="2A4892"/>
                </a:solidFill>
                <a:latin typeface="Arial" panose="020B0604020202020204" pitchFamily="34" charset="0"/>
              </a:rPr>
              <a:t>New Business Opportunity for </a:t>
            </a:r>
          </a:p>
          <a:p>
            <a:pPr marL="0" indent="0">
              <a:buFont typeface="Monotype Sorts" pitchFamily="2" charset="2"/>
              <a:buNone/>
            </a:pPr>
            <a:r>
              <a:rPr lang="en-US" altLang="en-US" kern="0" dirty="0">
                <a:solidFill>
                  <a:srgbClr val="2A4892"/>
                </a:solidFill>
                <a:latin typeface="Arial" panose="020B0604020202020204" pitchFamily="34" charset="0"/>
              </a:rPr>
              <a:t>EQM?  </a:t>
            </a:r>
            <a:endParaRPr lang="en-SG" kern="0" dirty="0">
              <a:solidFill>
                <a:srgbClr val="2A4892"/>
              </a:solidFill>
            </a:endParaRPr>
          </a:p>
        </p:txBody>
      </p:sp>
      <p:sp>
        <p:nvSpPr>
          <p:cNvPr id="4" name="TextBox 3">
            <a:extLst>
              <a:ext uri="{FF2B5EF4-FFF2-40B4-BE49-F238E27FC236}">
                <a16:creationId xmlns:a16="http://schemas.microsoft.com/office/drawing/2014/main" id="{E1AE7B1F-EDF3-4348-A125-E5FDB4C2B556}"/>
              </a:ext>
            </a:extLst>
          </p:cNvPr>
          <p:cNvSpPr txBox="1"/>
          <p:nvPr/>
        </p:nvSpPr>
        <p:spPr bwMode="auto">
          <a:xfrm>
            <a:off x="609600" y="2133600"/>
            <a:ext cx="80010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rtlCol="0">
            <a:spAutoFit/>
          </a:bodyPr>
          <a:lstStyle/>
          <a:p>
            <a:pPr marL="342900" lvl="0" indent="-342900">
              <a:spcAft>
                <a:spcPts val="0"/>
              </a:spcAft>
              <a:buFont typeface="Arial" panose="020B0604020202020204" pitchFamily="34" charset="0"/>
              <a:buChar char="•"/>
              <a:tabLst>
                <a:tab pos="457200" algn="l"/>
              </a:tabLst>
            </a:pPr>
            <a:r>
              <a:rPr lang="en-SG" sz="2000" b="0" dirty="0">
                <a:latin typeface="+mj-lt"/>
                <a:ea typeface="Times New Roman" panose="02020603050405020304" pitchFamily="18" charset="0"/>
                <a:cs typeface="Times New Roman" panose="02020603050405020304" pitchFamily="18" charset="0"/>
              </a:rPr>
              <a:t>The transfer of PCM/TCM was a successful carried out, both PCM/TCM are now in mass production shipment.</a:t>
            </a:r>
          </a:p>
          <a:p>
            <a:pPr marL="342900" lvl="0" indent="-342900">
              <a:spcAft>
                <a:spcPts val="0"/>
              </a:spcAft>
              <a:buFont typeface="Arial" panose="020B0604020202020204" pitchFamily="34" charset="0"/>
              <a:buChar char="•"/>
              <a:tabLst>
                <a:tab pos="457200" algn="l"/>
              </a:tabLst>
            </a:pPr>
            <a:endParaRPr lang="en-SG" sz="2000" b="0" dirty="0">
              <a:latin typeface="+mj-lt"/>
              <a:ea typeface="DengXian" panose="02010600030101010101" pitchFamily="2" charset="-122"/>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SG" sz="2000" b="0" dirty="0">
                <a:latin typeface="+mj-lt"/>
                <a:ea typeface="Times New Roman" panose="02020603050405020304" pitchFamily="18" charset="0"/>
                <a:cs typeface="Times New Roman" panose="02020603050405020304" pitchFamily="18" charset="0"/>
              </a:rPr>
              <a:t>Valuable lessons learned during above transfer can be further capitalise in the next transfer .</a:t>
            </a:r>
          </a:p>
          <a:p>
            <a:pPr marL="342900" lvl="0" indent="-342900">
              <a:spcAft>
                <a:spcPts val="0"/>
              </a:spcAft>
              <a:buFont typeface="Arial" panose="020B0604020202020204" pitchFamily="34" charset="0"/>
              <a:buChar char="•"/>
              <a:tabLst>
                <a:tab pos="457200" algn="l"/>
              </a:tabLst>
            </a:pPr>
            <a:endParaRPr lang="en-SG" sz="2000" b="0" dirty="0">
              <a:latin typeface="+mj-lt"/>
              <a:ea typeface="DengXian" panose="02010600030101010101" pitchFamily="2" charset="-122"/>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SG" sz="2000" b="0" dirty="0">
                <a:latin typeface="+mj-lt"/>
                <a:ea typeface="Times New Roman" panose="02020603050405020304" pitchFamily="18" charset="0"/>
                <a:cs typeface="Times New Roman" panose="02020603050405020304" pitchFamily="18" charset="0"/>
              </a:rPr>
              <a:t>Is Waters ready to transfer the other models which using Racal test system to consolidate all to CEI?</a:t>
            </a:r>
            <a:endParaRPr lang="en-SG" sz="2000" b="0" dirty="0">
              <a:latin typeface="+mj-lt"/>
              <a:ea typeface="DengXian" panose="02010600030101010101" pitchFamily="2" charset="-122"/>
              <a:cs typeface="Times New Roman" panose="02020603050405020304" pitchFamily="18" charset="0"/>
            </a:endParaRPr>
          </a:p>
          <a:p>
            <a:pPr>
              <a:spcBef>
                <a:spcPct val="50000"/>
              </a:spcBef>
            </a:pPr>
            <a:endParaRPr lang="en-SG" sz="2000" b="0" dirty="0">
              <a:solidFill>
                <a:schemeClr val="tx1"/>
              </a:solidFill>
              <a:latin typeface="+mj-lt"/>
            </a:endParaRPr>
          </a:p>
        </p:txBody>
      </p:sp>
    </p:spTree>
    <p:extLst>
      <p:ext uri="{BB962C8B-B14F-4D97-AF65-F5344CB8AC3E}">
        <p14:creationId xmlns:p14="http://schemas.microsoft.com/office/powerpoint/2010/main" val="1703237087"/>
      </p:ext>
    </p:extLst>
  </p:cSld>
  <p:clrMapOvr>
    <a:masterClrMapping/>
  </p:clrMapOvr>
  <p:transition>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9E6140-0329-4B95-915B-AC2F7B9DB564}"/>
              </a:ext>
            </a:extLst>
          </p:cNvPr>
          <p:cNvSpPr txBox="1"/>
          <p:nvPr/>
        </p:nvSpPr>
        <p:spPr bwMode="auto">
          <a:xfrm>
            <a:off x="2286000" y="2743200"/>
            <a:ext cx="52578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rtlCol="0">
            <a:spAutoFit/>
          </a:bodyPr>
          <a:lstStyle/>
          <a:p>
            <a:pPr>
              <a:spcBef>
                <a:spcPct val="50000"/>
              </a:spcBef>
            </a:pPr>
            <a:r>
              <a:rPr lang="en-US" sz="6600" dirty="0">
                <a:solidFill>
                  <a:srgbClr val="2A4892"/>
                </a:solidFill>
                <a:latin typeface="Arial" panose="020B0604020202020204" pitchFamily="34" charset="0"/>
              </a:rPr>
              <a:t>Thank</a:t>
            </a:r>
            <a:r>
              <a:rPr lang="en-US" sz="6000" dirty="0">
                <a:solidFill>
                  <a:srgbClr val="2A4892"/>
                </a:solidFill>
                <a:latin typeface="+mj-lt"/>
              </a:rPr>
              <a:t> You</a:t>
            </a:r>
            <a:endParaRPr lang="en-SG" sz="6000" dirty="0">
              <a:solidFill>
                <a:srgbClr val="2A4892"/>
              </a:solidFill>
              <a:latin typeface="+mj-lt"/>
            </a:endParaRPr>
          </a:p>
        </p:txBody>
      </p:sp>
    </p:spTree>
    <p:extLst>
      <p:ext uri="{BB962C8B-B14F-4D97-AF65-F5344CB8AC3E}">
        <p14:creationId xmlns:p14="http://schemas.microsoft.com/office/powerpoint/2010/main" val="3928405338"/>
      </p:ext>
    </p:extLst>
  </p:cSld>
  <p:clrMapOvr>
    <a:masterClrMapping/>
  </p:clrMapOvr>
  <p:transition>
    <p:zoom/>
  </p:transition>
</p:sld>
</file>

<file path=ppt/theme/_rels/theme5.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Worldb">
  <a:themeElements>
    <a:clrScheme name="">
      <a:dk1>
        <a:srgbClr val="000000"/>
      </a:dk1>
      <a:lt1>
        <a:srgbClr val="FFFFFF"/>
      </a:lt1>
      <a:dk2>
        <a:srgbClr val="000000"/>
      </a:dk2>
      <a:lt2>
        <a:srgbClr val="919191"/>
      </a:lt2>
      <a:accent1>
        <a:srgbClr val="F7F7F7"/>
      </a:accent1>
      <a:accent2>
        <a:srgbClr val="DADADA"/>
      </a:accent2>
      <a:accent3>
        <a:srgbClr val="FFFFFF"/>
      </a:accent3>
      <a:accent4>
        <a:srgbClr val="000000"/>
      </a:accent4>
      <a:accent5>
        <a:srgbClr val="FAFAFA"/>
      </a:accent5>
      <a:accent6>
        <a:srgbClr val="C5C5C5"/>
      </a:accent6>
      <a:hlink>
        <a:srgbClr val="676767"/>
      </a:hlink>
      <a:folHlink>
        <a:srgbClr val="CECECE"/>
      </a:folHlink>
    </a:clrScheme>
    <a:fontScheme name="Worldb">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a:spPr>
      <a:bodyPr>
        <a:spAutoFit/>
      </a:bodyPr>
      <a:lstStyle>
        <a:defPPr>
          <a:spcBef>
            <a:spcPct val="50000"/>
          </a:spcBef>
          <a:buFontTx/>
          <a:buAutoNum type="arabicPlain" startAt="1980"/>
          <a:defRPr sz="1600" b="0" dirty="0" smtClean="0">
            <a:solidFill>
              <a:schemeClr val="tx1"/>
            </a:solidFill>
          </a:defRPr>
        </a:defPPr>
      </a:lstStyle>
    </a:txDef>
  </a:objectDefaults>
  <a:extraClrSchemeLst>
    <a:extraClrScheme>
      <a:clrScheme name="Worldb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ldb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ldb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ldb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ldb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ldb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ldb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Worldb">
  <a:themeElements>
    <a:clrScheme name="">
      <a:dk1>
        <a:srgbClr val="000000"/>
      </a:dk1>
      <a:lt1>
        <a:srgbClr val="FFFFFF"/>
      </a:lt1>
      <a:dk2>
        <a:srgbClr val="000000"/>
      </a:dk2>
      <a:lt2>
        <a:srgbClr val="919191"/>
      </a:lt2>
      <a:accent1>
        <a:srgbClr val="F7F7F7"/>
      </a:accent1>
      <a:accent2>
        <a:srgbClr val="DADADA"/>
      </a:accent2>
      <a:accent3>
        <a:srgbClr val="FFFFFF"/>
      </a:accent3>
      <a:accent4>
        <a:srgbClr val="000000"/>
      </a:accent4>
      <a:accent5>
        <a:srgbClr val="FAFAFA"/>
      </a:accent5>
      <a:accent6>
        <a:srgbClr val="C5C5C5"/>
      </a:accent6>
      <a:hlink>
        <a:srgbClr val="676767"/>
      </a:hlink>
      <a:folHlink>
        <a:srgbClr val="CECECE"/>
      </a:folHlink>
    </a:clrScheme>
    <a:fontScheme name="Worldb">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a:spPr>
      <a:bodyPr>
        <a:spAutoFit/>
      </a:bodyPr>
      <a:lstStyle>
        <a:defPPr>
          <a:spcBef>
            <a:spcPct val="50000"/>
          </a:spcBef>
          <a:buFontTx/>
          <a:buAutoNum type="arabicPlain" startAt="1980"/>
          <a:defRPr sz="1600" b="0" dirty="0" smtClean="0">
            <a:solidFill>
              <a:schemeClr val="tx1"/>
            </a:solidFill>
          </a:defRPr>
        </a:defPPr>
      </a:lstStyle>
    </a:txDef>
  </a:objectDefaults>
  <a:extraClrSchemeLst>
    <a:extraClrScheme>
      <a:clrScheme name="Worldb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ldb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ldb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ldb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ldb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ldb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ldb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EI Presentation 07 Jul 17.pptx" id="{66141B08-EE31-4062-8A66-0E5811272A6F}" vid="{27BB9527-7310-4AD7-9A48-DC7BB1BC0015}"/>
    </a:ext>
  </a:extLst>
</a:theme>
</file>

<file path=ppt/theme/theme4.xml><?xml version="1.0" encoding="utf-8"?>
<a:theme xmlns:a="http://schemas.openxmlformats.org/drawingml/2006/main" name="2_Worldb">
  <a:themeElements>
    <a:clrScheme name="">
      <a:dk1>
        <a:srgbClr val="000000"/>
      </a:dk1>
      <a:lt1>
        <a:srgbClr val="FFFFFF"/>
      </a:lt1>
      <a:dk2>
        <a:srgbClr val="000000"/>
      </a:dk2>
      <a:lt2>
        <a:srgbClr val="919191"/>
      </a:lt2>
      <a:accent1>
        <a:srgbClr val="F7F7F7"/>
      </a:accent1>
      <a:accent2>
        <a:srgbClr val="DADADA"/>
      </a:accent2>
      <a:accent3>
        <a:srgbClr val="FFFFFF"/>
      </a:accent3>
      <a:accent4>
        <a:srgbClr val="000000"/>
      </a:accent4>
      <a:accent5>
        <a:srgbClr val="FAFAFA"/>
      </a:accent5>
      <a:accent6>
        <a:srgbClr val="C5C5C5"/>
      </a:accent6>
      <a:hlink>
        <a:srgbClr val="676767"/>
      </a:hlink>
      <a:folHlink>
        <a:srgbClr val="CECECE"/>
      </a:folHlink>
    </a:clrScheme>
    <a:fontScheme name="Worldb">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a:spPr>
      <a:bodyPr>
        <a:spAutoFit/>
      </a:bodyPr>
      <a:lstStyle>
        <a:defPPr>
          <a:spcBef>
            <a:spcPct val="50000"/>
          </a:spcBef>
          <a:buFontTx/>
          <a:buAutoNum type="arabicPlain" startAt="1980"/>
          <a:defRPr sz="1600" b="0" dirty="0" smtClean="0">
            <a:solidFill>
              <a:schemeClr val="tx1"/>
            </a:solidFill>
          </a:defRPr>
        </a:defPPr>
      </a:lstStyle>
    </a:txDef>
  </a:objectDefaults>
  <a:extraClrSchemeLst>
    <a:extraClrScheme>
      <a:clrScheme name="Worldb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ldb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ldb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ldb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ldb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ldb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ldb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6.xml><?xml version="1.0" encoding="utf-8"?>
<a:theme xmlns:a="http://schemas.openxmlformats.org/drawingml/2006/main" name="6_Worldb">
  <a:themeElements>
    <a:clrScheme name="">
      <a:dk1>
        <a:srgbClr val="000000"/>
      </a:dk1>
      <a:lt1>
        <a:srgbClr val="FFFFFF"/>
      </a:lt1>
      <a:dk2>
        <a:srgbClr val="000000"/>
      </a:dk2>
      <a:lt2>
        <a:srgbClr val="919191"/>
      </a:lt2>
      <a:accent1>
        <a:srgbClr val="F7F7F7"/>
      </a:accent1>
      <a:accent2>
        <a:srgbClr val="DADADA"/>
      </a:accent2>
      <a:accent3>
        <a:srgbClr val="FFFFFF"/>
      </a:accent3>
      <a:accent4>
        <a:srgbClr val="000000"/>
      </a:accent4>
      <a:accent5>
        <a:srgbClr val="FAFAFA"/>
      </a:accent5>
      <a:accent6>
        <a:srgbClr val="C5C5C5"/>
      </a:accent6>
      <a:hlink>
        <a:srgbClr val="676767"/>
      </a:hlink>
      <a:folHlink>
        <a:srgbClr val="CECECE"/>
      </a:folHlink>
    </a:clrScheme>
    <a:fontScheme name="Worldb">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Worldb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orldb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orldb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orldb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orldb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orldb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orldb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C:\Program Files\Microsoft Office\Templates\Presentations\WORLDB.PPT</Template>
  <TotalTime>54340</TotalTime>
  <Pages>38</Pages>
  <Words>2358</Words>
  <Application>Microsoft Office PowerPoint</Application>
  <PresentationFormat>On-screen Show (4:3)</PresentationFormat>
  <Paragraphs>709</Paragraphs>
  <Slides>23</Slides>
  <Notes>13</Notes>
  <HiddenSlides>0</HiddenSlides>
  <MMClips>0</MMClips>
  <ScaleCrop>false</ScaleCrop>
  <HeadingPairs>
    <vt:vector size="8" baseType="variant">
      <vt:variant>
        <vt:lpstr>Fonts Used</vt:lpstr>
      </vt:variant>
      <vt:variant>
        <vt:i4>9</vt:i4>
      </vt:variant>
      <vt:variant>
        <vt:lpstr>Theme</vt:lpstr>
      </vt:variant>
      <vt:variant>
        <vt:i4>6</vt:i4>
      </vt:variant>
      <vt:variant>
        <vt:lpstr>Embedded OLE Servers</vt:lpstr>
      </vt:variant>
      <vt:variant>
        <vt:i4>1</vt:i4>
      </vt:variant>
      <vt:variant>
        <vt:lpstr>Slide Titles</vt:lpstr>
      </vt:variant>
      <vt:variant>
        <vt:i4>23</vt:i4>
      </vt:variant>
    </vt:vector>
  </HeadingPairs>
  <TitlesOfParts>
    <vt:vector size="39" baseType="lpstr">
      <vt:lpstr>Monotype Sorts</vt:lpstr>
      <vt:lpstr>Arial</vt:lpstr>
      <vt:lpstr>Calibri</vt:lpstr>
      <vt:lpstr>Century Gothic</vt:lpstr>
      <vt:lpstr>Courier New</vt:lpstr>
      <vt:lpstr>Georgia</vt:lpstr>
      <vt:lpstr>Times New Roman</vt:lpstr>
      <vt:lpstr>Wingdings</vt:lpstr>
      <vt:lpstr>Wingdings 3</vt:lpstr>
      <vt:lpstr>Worldb</vt:lpstr>
      <vt:lpstr>Custom Design</vt:lpstr>
      <vt:lpstr>1_Worldb</vt:lpstr>
      <vt:lpstr>2_Worldb</vt:lpstr>
      <vt:lpstr>Ion</vt:lpstr>
      <vt:lpstr>6_Worldb</vt:lpstr>
      <vt:lpstr>Bitmap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Singapore Technologies Holdings</dc:creator>
  <cp:lastModifiedBy>Lim May May</cp:lastModifiedBy>
  <cp:revision>1650</cp:revision>
  <cp:lastPrinted>2020-01-10T00:42:02Z</cp:lastPrinted>
  <dcterms:created xsi:type="dcterms:W3CDTF">1999-02-26T09:03:48Z</dcterms:created>
  <dcterms:modified xsi:type="dcterms:W3CDTF">2020-05-22T03:10:39Z</dcterms:modified>
</cp:coreProperties>
</file>