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ls" ContentType="application/vnd.ms-exce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839" r:id="rId4"/>
    <p:sldMasterId id="2147483864" r:id="rId5"/>
    <p:sldMasterId id="2147483886" r:id="rId6"/>
  </p:sldMasterIdLst>
  <p:notesMasterIdLst>
    <p:notesMasterId r:id="rId18"/>
  </p:notesMasterIdLst>
  <p:handoutMasterIdLst>
    <p:handoutMasterId r:id="rId19"/>
  </p:handoutMasterIdLst>
  <p:sldIdLst>
    <p:sldId id="361" r:id="rId7"/>
    <p:sldId id="2311" r:id="rId8"/>
    <p:sldId id="1994" r:id="rId9"/>
    <p:sldId id="1998" r:id="rId10"/>
    <p:sldId id="1995" r:id="rId11"/>
    <p:sldId id="2310" r:id="rId12"/>
    <p:sldId id="2312" r:id="rId13"/>
    <p:sldId id="2313" r:id="rId14"/>
    <p:sldId id="2314" r:id="rId15"/>
    <p:sldId id="2315" r:id="rId16"/>
    <p:sldId id="2316" r:id="rId17"/>
  </p:sldIdLst>
  <p:sldSz cx="16257588" cy="9144000"/>
  <p:notesSz cx="7099300" cy="10234613"/>
  <p:defaultTextStyle>
    <a:defPPr>
      <a:defRPr lang="en-US"/>
    </a:defPPr>
    <a:lvl1pPr marL="0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1pPr>
    <a:lvl2pPr marL="72544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2pPr>
    <a:lvl3pPr marL="1450896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3pPr>
    <a:lvl4pPr marL="2176343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4pPr>
    <a:lvl5pPr marL="290178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5pPr>
    <a:lvl6pPr marL="3627234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6pPr>
    <a:lvl7pPr marL="4352684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7pPr>
    <a:lvl8pPr marL="5078128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8pPr>
    <a:lvl9pPr marL="5803577" algn="l" defTabSz="1450896" rtl="0" eaLnBrk="1" latinLnBrk="0" hangingPunct="1">
      <a:defRPr sz="2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0083931-34E9-4AD0-86C9-CE012E6D7E7A}">
          <p14:sldIdLst>
            <p14:sldId id="361"/>
            <p14:sldId id="2311"/>
            <p14:sldId id="1994"/>
            <p14:sldId id="1998"/>
            <p14:sldId id="1995"/>
            <p14:sldId id="2310"/>
            <p14:sldId id="2312"/>
            <p14:sldId id="2313"/>
            <p14:sldId id="2314"/>
            <p14:sldId id="2315"/>
            <p14:sldId id="23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4105" userDrawn="1">
          <p15:clr>
            <a:srgbClr val="A4A3A4"/>
          </p15:clr>
        </p15:guide>
        <p15:guide id="2" pos="2073" userDrawn="1">
          <p15:clr>
            <a:srgbClr val="A4A3A4"/>
          </p15:clr>
        </p15:guide>
        <p15:guide id="3" orient="horz" pos="3288" userDrawn="1">
          <p15:clr>
            <a:srgbClr val="A4A3A4"/>
          </p15:clr>
        </p15:guide>
        <p15:guide id="4" orient="horz" pos="2880">
          <p15:clr>
            <a:srgbClr val="A4A3A4"/>
          </p15:clr>
        </p15:guide>
        <p15:guide id="5" pos="512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eann Burhenne" initials="RB" lastIdx="4" clrIdx="0">
    <p:extLst>
      <p:ext uri="{19B8F6BF-5375-455C-9EA6-DF929625EA0E}">
        <p15:presenceInfo xmlns:p15="http://schemas.microsoft.com/office/powerpoint/2012/main" userId="S-1-5-21-329068152-789336058-725345543-425592" providerId="AD"/>
      </p:ext>
    </p:extLst>
  </p:cmAuthor>
  <p:cmAuthor id="2" name="Amy Xu Xia Jie" initials="AXXJ" lastIdx="1" clrIdx="1">
    <p:extLst>
      <p:ext uri="{19B8F6BF-5375-455C-9EA6-DF929625EA0E}">
        <p15:presenceInfo xmlns:p15="http://schemas.microsoft.com/office/powerpoint/2012/main" userId="S-1-5-21-484763869-2052111302-1801674531-3716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ACD678"/>
    <a:srgbClr val="C6F78A"/>
    <a:srgbClr val="FFFF00"/>
    <a:srgbClr val="AFEF99"/>
    <a:srgbClr val="ADD2FD"/>
    <a:srgbClr val="1DABFF"/>
    <a:srgbClr val="000000"/>
    <a:srgbClr val="0070C0"/>
    <a:srgbClr val="87F3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65" autoAdjust="0"/>
    <p:restoredTop sz="89014" autoAdjust="0"/>
  </p:normalViewPr>
  <p:slideViewPr>
    <p:cSldViewPr snapToGrid="0" snapToObjects="1">
      <p:cViewPr varScale="1">
        <p:scale>
          <a:sx n="37" d="100"/>
          <a:sy n="37" d="100"/>
        </p:scale>
        <p:origin x="1418" y="43"/>
      </p:cViewPr>
      <p:guideLst>
        <p:guide orient="horz" pos="4105"/>
        <p:guide pos="2073"/>
        <p:guide orient="horz" pos="3288"/>
        <p:guide orient="horz" pos="2880"/>
        <p:guide pos="5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1473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7D58226-5EC9-4E89-9298-96C7723E7A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7AB9D8-F92C-44B1-986A-3C45E752BF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1139" y="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F02E29A7-6B34-4424-8D55-571D5CD72935}" type="datetimeFigureOut">
              <a:rPr lang="en-SG" smtClean="0"/>
              <a:t>20/12/2019</a:t>
            </a:fld>
            <a:endParaRPr lang="en-SG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FF8374-FD62-46A3-B878-45F9FAC9E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8F6C4D-5779-49F0-B197-F46BE9A2021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1139" y="9721851"/>
            <a:ext cx="3076575" cy="5127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107C49F-EF2B-4068-88E8-3FBDBFAB41B2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0954046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8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690" y="8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/>
          <a:lstStyle>
            <a:lvl1pPr algn="r">
              <a:defRPr sz="1200"/>
            </a:lvl1pPr>
          </a:lstStyle>
          <a:p>
            <a:fld id="{7CBD9FEC-AEA0-41DE-9D46-43BD065D8D39}" type="datetimeFigureOut">
              <a:rPr lang="en-US" smtClean="0"/>
              <a:t>12/20/2019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79425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1680" tIns="50840" rIns="101680" bIns="5084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579" y="4925062"/>
            <a:ext cx="5678153" cy="4030228"/>
          </a:xfrm>
          <a:prstGeom prst="rect">
            <a:avLst/>
          </a:prstGeom>
        </p:spPr>
        <p:txBody>
          <a:bodyPr vert="horz" lIns="101680" tIns="50840" rIns="101680" bIns="5084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793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690" y="9720793"/>
            <a:ext cx="3077007" cy="513827"/>
          </a:xfrm>
          <a:prstGeom prst="rect">
            <a:avLst/>
          </a:prstGeom>
        </p:spPr>
        <p:txBody>
          <a:bodyPr vert="horz" lIns="101680" tIns="50840" rIns="101680" bIns="50840" rtlCol="0" anchor="b"/>
          <a:lstStyle>
            <a:lvl1pPr algn="r">
              <a:defRPr sz="1200"/>
            </a:lvl1pPr>
          </a:lstStyle>
          <a:p>
            <a:fld id="{317D2E17-ED04-4CCA-8F37-C14E9F41403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18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4508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3E61CA6-BC69-4B0A-9742-644D9D7C13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4508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82867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What is the target date for Source of parts by WPPL?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4508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17D2E17-ED04-4CCA-8F37-C14E9F41403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4508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8045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3.png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emf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3.emf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5.jp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6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4" y="6822624"/>
            <a:ext cx="7430157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chemeClr val="tx1"/>
                </a:solidFill>
              </a:defRPr>
            </a:lvl1pPr>
          </a:lstStyle>
          <a:p>
            <a:pPr marL="0" marR="0" lvl="0" indent="0" algn="r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4" y="7911755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4" y="8531806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876641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826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llet Slid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5" y="1629364"/>
            <a:ext cx="15624915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5" y="2458474"/>
            <a:ext cx="15624915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1">
                <a:solidFill>
                  <a:srgbClr val="787878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4139262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936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Whit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4" y="2615264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8" y="1629364"/>
            <a:ext cx="7285375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1" y="1629366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latin typeface="+mn-lt"/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1971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lunm Bullet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0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8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4301756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302192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306935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8307369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292571" y="2615264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38" indent="-455038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339" indent="-50379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293004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569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348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6"/>
            <a:ext cx="15666442" cy="1153977"/>
          </a:xfrm>
          <a:effectLst/>
        </p:spPr>
        <p:txBody>
          <a:bodyPr>
            <a:normAutofit/>
          </a:bodyPr>
          <a:lstStyle>
            <a:lvl1pPr>
              <a:defRPr sz="4600">
                <a:latin typeface="+mj-lt"/>
              </a:defRPr>
            </a:lvl1pPr>
          </a:lstStyle>
          <a:p>
            <a:r>
              <a:rPr lang="en-US" dirty="0"/>
              <a:t>Subject Divider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50"/>
            <a:ext cx="951659" cy="382253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20733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29" b="0" i="0">
                <a:solidFill>
                  <a:srgbClr val="231F20"/>
                </a:solidFill>
                <a:latin typeface="ITC Avant Garde Std Bk"/>
                <a:cs typeface="ITC Avant Garde Std Bk"/>
              </a:defRPr>
            </a:lvl1pPr>
          </a:lstStyle>
          <a:p>
            <a:pPr marL="29027"/>
            <a:fld id="{81D60167-4931-47E6-BA6A-407CBD079E47}" type="slidenum">
              <a:rPr lang="en-IE" smtClean="0"/>
              <a:pPr marL="29027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88760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Dark">
    <p:bg>
      <p:bgPr>
        <a:blipFill rotWithShape="1">
          <a:blip r:embed="rId2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5" y="8475135"/>
            <a:ext cx="3793437" cy="4882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7"/>
            <a:ext cx="1008312" cy="507105"/>
          </a:xfrm>
          <a:prstGeom prst="rect">
            <a:avLst/>
          </a:prstGeom>
        </p:spPr>
      </p:pic>
      <p:sp>
        <p:nvSpPr>
          <p:cNvPr id="9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</p:spTree>
    <p:extLst>
      <p:ext uri="{BB962C8B-B14F-4D97-AF65-F5344CB8AC3E}">
        <p14:creationId xmlns:p14="http://schemas.microsoft.com/office/powerpoint/2010/main" val="470983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ign Off">
    <p:bg>
      <p:bgPr>
        <a:blipFill rotWithShape="1">
          <a:blip r:embed="rId2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4"/>
            <a:ext cx="15666442" cy="1153977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4600" baseline="0"/>
            </a:lvl1pPr>
          </a:lstStyle>
          <a:p>
            <a:r>
              <a:rPr lang="en-US" dirty="0"/>
              <a:t>Sign-Off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3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909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ullet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8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7" y="8467239"/>
            <a:ext cx="1008311" cy="507105"/>
          </a:xfrm>
          <a:prstGeom prst="rect">
            <a:avLst/>
          </a:prstGeom>
        </p:spPr>
      </p:pic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6" y="366893"/>
            <a:ext cx="15624483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3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6" y="1629364"/>
            <a:ext cx="15624915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6095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</a:defRPr>
            </a:lvl1pPr>
            <a:lvl2pPr>
              <a:defRPr sz="2175"/>
            </a:lvl2pPr>
            <a:lvl3pPr>
              <a:defRPr sz="1875"/>
            </a:lvl3pPr>
            <a:lvl4pPr>
              <a:defRPr sz="1575"/>
            </a:lvl4pPr>
            <a:lvl5pPr>
              <a:defRPr sz="1575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6" y="2458478"/>
            <a:ext cx="15624915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60951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1875" b="1">
                <a:solidFill>
                  <a:srgbClr val="787878"/>
                </a:solidFill>
              </a:defRPr>
            </a:lvl1pPr>
            <a:lvl2pPr>
              <a:defRPr sz="2175"/>
            </a:lvl2pPr>
            <a:lvl3pPr>
              <a:defRPr sz="1875"/>
            </a:lvl3pPr>
            <a:lvl4pPr>
              <a:defRPr sz="1575"/>
            </a:lvl4pPr>
            <a:lvl5pPr>
              <a:defRPr sz="1575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3" y="4139265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341330" indent="-341330">
              <a:spcAft>
                <a:spcPts val="800"/>
              </a:spcAft>
              <a:buSzPct val="90000"/>
              <a:buFontTx/>
              <a:buBlip>
                <a:blip r:embed="rId3"/>
              </a:buBlip>
              <a:defRPr sz="1875">
                <a:solidFill>
                  <a:srgbClr val="787878"/>
                </a:solidFill>
              </a:defRPr>
            </a:lvl1pPr>
            <a:lvl2pPr marL="792375" indent="-377901">
              <a:spcAft>
                <a:spcPts val="800"/>
              </a:spcAft>
              <a:defRPr sz="1575">
                <a:solidFill>
                  <a:srgbClr val="787878"/>
                </a:solidFill>
              </a:defRPr>
            </a:lvl2pPr>
            <a:lvl3pPr>
              <a:defRPr sz="1575">
                <a:solidFill>
                  <a:srgbClr val="787878"/>
                </a:solidFill>
              </a:defRPr>
            </a:lvl3pPr>
            <a:lvl4pPr>
              <a:defRPr sz="1575">
                <a:solidFill>
                  <a:srgbClr val="787878"/>
                </a:solidFill>
              </a:defRPr>
            </a:lvl4pPr>
            <a:lvl5pPr>
              <a:defRPr sz="1575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</p:spTree>
    <p:extLst>
      <p:ext uri="{BB962C8B-B14F-4D97-AF65-F5344CB8AC3E}">
        <p14:creationId xmlns:p14="http://schemas.microsoft.com/office/powerpoint/2010/main" val="461483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hit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CKGROUND_divider 01 copy copy.jpg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5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5509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 Collunm Bulle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BACKGROUND_divider 01 copy copy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6257588" cy="146227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3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</a:defRPr>
            </a:lvl1pPr>
          </a:lstStyle>
          <a:p>
            <a:pPr>
              <a:defRPr/>
            </a:pPr>
            <a:fld id="{C48D9196-7146-4672-A4BA-DB29036C6B4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99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5630304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5630779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10924949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3"/>
              </a:buBlip>
              <a:defRPr sz="2400">
                <a:solidFill>
                  <a:srgbClr val="787878"/>
                </a:solidFill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0925426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3"/>
            <a:ext cx="1008312" cy="50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63585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5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3" y="6822624"/>
            <a:ext cx="7430157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chemeClr val="tx1"/>
                </a:solidFill>
              </a:defRPr>
            </a:lvl1pPr>
          </a:lstStyle>
          <a:p>
            <a:pPr marL="0" marR="0" lvl="0" indent="0" algn="r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3" y="7911753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3" y="8531804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3737534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48"/>
            <a:ext cx="951659" cy="382253"/>
          </a:xfrm>
          <a:prstGeom prst="rect">
            <a:avLst/>
          </a:prstGeom>
        </p:spPr>
      </p:pic>
      <p:cxnSp>
        <p:nvCxnSpPr>
          <p:cNvPr id="4" name="Straight Connector 3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775167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llet Slid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3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4" y="1629364"/>
            <a:ext cx="15624915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4" y="2458472"/>
            <a:ext cx="15624915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1">
                <a:solidFill>
                  <a:srgbClr val="787878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4139262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48"/>
            <a:ext cx="951659" cy="382253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0853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White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3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3" y="2615262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445" indent="-503843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7" y="1629364"/>
            <a:ext cx="7285375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1" y="1629366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latin typeface="+mn-lt"/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48"/>
            <a:ext cx="951659" cy="382253"/>
          </a:xfrm>
          <a:prstGeom prst="rect">
            <a:avLst/>
          </a:prstGeom>
        </p:spPr>
      </p:pic>
      <p:pic>
        <p:nvPicPr>
          <p:cNvPr id="11" name="Picture 2" descr="Image result for abbott logo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26981" y="8568981"/>
            <a:ext cx="1198384" cy="3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Straight Connector 11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62075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lunm Bullet"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3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0" y="2615262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45" indent="-50384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7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4301756" y="2615262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45" indent="-50384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302191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306934" y="2615262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45" indent="-50384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8307368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292570" y="2615262"/>
            <a:ext cx="3649980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84" indent="-455084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45" indent="-503843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293003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48"/>
            <a:ext cx="951659" cy="382253"/>
          </a:xfrm>
          <a:prstGeom prst="rect">
            <a:avLst/>
          </a:prstGeom>
        </p:spPr>
      </p:pic>
      <p:pic>
        <p:nvPicPr>
          <p:cNvPr id="18" name="Picture 2" descr="Image result for abbott logo"/>
          <p:cNvPicPr>
            <a:picLocks noChangeAspect="1" noChangeArrowheads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26981" y="8568981"/>
            <a:ext cx="1198384" cy="300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9" name="Straight Connector 18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38716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1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4"/>
            <a:ext cx="15666442" cy="1153977"/>
          </a:xfrm>
          <a:effectLst/>
        </p:spPr>
        <p:txBody>
          <a:bodyPr>
            <a:normAutofit/>
          </a:bodyPr>
          <a:lstStyle>
            <a:lvl1pPr>
              <a:defRPr sz="4600">
                <a:latin typeface="+mj-lt"/>
              </a:defRPr>
            </a:lvl1pPr>
          </a:lstStyle>
          <a:p>
            <a:r>
              <a:rPr lang="en-US" dirty="0"/>
              <a:t>Subject Divider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49194" y="8495048"/>
            <a:ext cx="951659" cy="382253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14737279" y="8475135"/>
            <a:ext cx="0" cy="402166"/>
          </a:xfrm>
          <a:prstGeom prst="line">
            <a:avLst/>
          </a:prstGeom>
          <a:ln>
            <a:solidFill>
              <a:schemeClr val="tx1">
                <a:lumMod val="40000"/>
                <a:lumOff val="6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44303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029" b="0" i="0">
                <a:solidFill>
                  <a:srgbClr val="231F20"/>
                </a:solidFill>
                <a:latin typeface="ITC Avant Garde Std Bk"/>
                <a:cs typeface="ITC Avant Garde Std Bk"/>
              </a:defRPr>
            </a:lvl1pPr>
          </a:lstStyle>
          <a:p>
            <a:pPr marL="29030"/>
            <a:fld id="{81D60167-4931-47E6-BA6A-407CBD079E47}" type="slidenum">
              <a:rPr lang="en-IE" smtClean="0"/>
              <a:pPr marL="29030"/>
              <a:t>‹#›</a:t>
            </a:fld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432839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 Dark">
    <p:bg>
      <p:bgPr>
        <a:blipFill rotWithShape="1">
          <a:blip r:embed="rId2" cstate="screen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4" y="8475135"/>
            <a:ext cx="3793437" cy="48824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28886" y="8467235"/>
            <a:ext cx="1008312" cy="507105"/>
          </a:xfrm>
          <a:prstGeom prst="rect">
            <a:avLst/>
          </a:prstGeom>
        </p:spPr>
      </p:pic>
      <p:sp>
        <p:nvSpPr>
          <p:cNvPr id="9" name="Title 10"/>
          <p:cNvSpPr>
            <a:spLocks noGrp="1"/>
          </p:cNvSpPr>
          <p:nvPr>
            <p:ph type="title" hasCustomPrompt="1"/>
          </p:nvPr>
        </p:nvSpPr>
        <p:spPr>
          <a:xfrm>
            <a:off x="316552" y="366893"/>
            <a:ext cx="15624484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Subject Title</a:t>
            </a:r>
          </a:p>
        </p:txBody>
      </p:sp>
    </p:spTree>
    <p:extLst>
      <p:ext uri="{BB962C8B-B14F-4D97-AF65-F5344CB8AC3E}">
        <p14:creationId xmlns:p14="http://schemas.microsoft.com/office/powerpoint/2010/main" val="119920376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e Placeholder 3"/>
          <p:cNvSpPr>
            <a:spLocks noGrp="1"/>
          </p:cNvSpPr>
          <p:nvPr>
            <p:ph type="dt" sz="half" idx="11"/>
          </p:nvPr>
        </p:nvSpPr>
        <p:spPr>
          <a:xfrm>
            <a:off x="165215" y="8181219"/>
            <a:ext cx="3793437" cy="358740"/>
          </a:xfrm>
        </p:spPr>
        <p:txBody>
          <a:bodyPr/>
          <a:lstStyle>
            <a:lvl1pPr algn="l">
              <a:defRPr sz="2100"/>
            </a:lvl1pPr>
          </a:lstStyle>
          <a:p>
            <a:endParaRPr lang="en-US" dirty="0"/>
          </a:p>
        </p:txBody>
      </p:sp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7985385" y="6822624"/>
            <a:ext cx="7430156" cy="1070768"/>
          </a:xfrm>
          <a:prstGeom prst="rect">
            <a:avLst/>
          </a:prstGeom>
        </p:spPr>
        <p:txBody>
          <a:bodyPr vert="horz" lIns="162547" tIns="81273" rIns="162547" bIns="81273" anchor="b"/>
          <a:lstStyle>
            <a:lvl1pPr marL="0" marR="0" indent="0" algn="r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 spc="0" baseline="0">
                <a:solidFill>
                  <a:schemeClr val="tx1"/>
                </a:solidFill>
              </a:defRPr>
            </a:lvl1pPr>
          </a:lstStyle>
          <a:p>
            <a:pPr marL="0" marR="0" lvl="0" indent="0" algn="r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This Is A Presentation Title That Can Go On Two Lines</a:t>
            </a:r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11852603" y="7911752"/>
            <a:ext cx="3562935" cy="620053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indent="0" algn="r">
              <a:lnSpc>
                <a:spcPct val="90000"/>
              </a:lnSpc>
              <a:buNone/>
              <a:defRPr sz="29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Author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11852603" y="8531804"/>
            <a:ext cx="3562935" cy="41616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indent="0" algn="r">
              <a:lnSpc>
                <a:spcPct val="90000"/>
              </a:lnSpc>
              <a:buNone/>
              <a:defRPr sz="21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Position</a:t>
            </a:r>
          </a:p>
        </p:txBody>
      </p:sp>
    </p:spTree>
    <p:extLst>
      <p:ext uri="{BB962C8B-B14F-4D97-AF65-F5344CB8AC3E}">
        <p14:creationId xmlns:p14="http://schemas.microsoft.com/office/powerpoint/2010/main" val="3537083024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3" y="366893"/>
            <a:ext cx="15624485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194" y="8495048"/>
            <a:ext cx="951660" cy="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551165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ullet Slide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10"/>
          <p:cNvSpPr>
            <a:spLocks noGrp="1"/>
          </p:cNvSpPr>
          <p:nvPr>
            <p:ph type="title" hasCustomPrompt="1"/>
          </p:nvPr>
        </p:nvSpPr>
        <p:spPr>
          <a:xfrm>
            <a:off x="316553" y="366893"/>
            <a:ext cx="15624485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316553" y="1629364"/>
            <a:ext cx="15624916" cy="829104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316553" y="2458473"/>
            <a:ext cx="15624916" cy="1421567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500" b="1">
                <a:solidFill>
                  <a:srgbClr val="787878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Ut </a:t>
            </a:r>
            <a:r>
              <a:rPr lang="en-US" dirty="0" err="1"/>
              <a:t>wisi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exerci</a:t>
            </a:r>
            <a:r>
              <a:rPr lang="en-US" dirty="0"/>
              <a:t> </a:t>
            </a:r>
            <a:r>
              <a:rPr lang="en-US" dirty="0" err="1"/>
              <a:t>tation</a:t>
            </a:r>
            <a:r>
              <a:rPr lang="en-US" dirty="0"/>
              <a:t> </a:t>
            </a:r>
            <a:r>
              <a:rPr lang="en-US" dirty="0" err="1"/>
              <a:t>ullamcorper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</a:t>
            </a:r>
            <a:r>
              <a:rPr lang="en-US" dirty="0" err="1"/>
              <a:t>lobortis</a:t>
            </a:r>
            <a:r>
              <a:rPr lang="en-US" dirty="0"/>
              <a:t> </a:t>
            </a:r>
            <a:r>
              <a:rPr lang="en-US" dirty="0" err="1"/>
              <a:t>nisl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Decima</a:t>
            </a:r>
            <a:r>
              <a:rPr lang="en-US" dirty="0"/>
              <a:t> </a:t>
            </a:r>
            <a:r>
              <a:rPr lang="en-US" dirty="0" err="1"/>
              <a:t>eodem</a:t>
            </a:r>
            <a:r>
              <a:rPr lang="en-US" dirty="0"/>
              <a:t> </a:t>
            </a:r>
            <a:r>
              <a:rPr lang="en-US" dirty="0" err="1"/>
              <a:t>modo</a:t>
            </a:r>
            <a:r>
              <a:rPr lang="en-US" dirty="0"/>
              <a:t> </a:t>
            </a:r>
            <a:r>
              <a:rPr lang="en-US" dirty="0" err="1"/>
              <a:t>typi</a:t>
            </a:r>
            <a:r>
              <a:rPr lang="en-US" dirty="0"/>
              <a:t>,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.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3" y="4139262"/>
            <a:ext cx="10898606" cy="4155253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194" y="8495048"/>
            <a:ext cx="951660" cy="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638446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 Slide and Content White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4" y="2615262"/>
            <a:ext cx="728580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5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8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8" y="1629364"/>
            <a:ext cx="7285374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3" y="366893"/>
            <a:ext cx="15624485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9" hasCustomPrompt="1"/>
          </p:nvPr>
        </p:nvSpPr>
        <p:spPr>
          <a:xfrm>
            <a:off x="8117212" y="1629366"/>
            <a:ext cx="7808912" cy="6397625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baseline="0">
                <a:latin typeface="+mn-lt"/>
              </a:defRPr>
            </a:lvl1pPr>
          </a:lstStyle>
          <a:p>
            <a:pPr lvl="0"/>
            <a:r>
              <a:rPr lang="en-US" dirty="0"/>
              <a:t>Click to add content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194" y="8495048"/>
            <a:ext cx="951660" cy="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03864"/>
      </p:ext>
    </p:extLst>
  </p:cSld>
  <p:clrMapOvr>
    <a:masterClrMapping/>
  </p:clrMapOvr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Collunm Bullet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1" y="2615262"/>
            <a:ext cx="364997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557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3" y="366893"/>
            <a:ext cx="15624485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4301758" y="2615262"/>
            <a:ext cx="364997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4302192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8306935" y="2615262"/>
            <a:ext cx="364997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8307370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2" name="Text Placeholder 11"/>
          <p:cNvSpPr>
            <a:spLocks noGrp="1"/>
          </p:cNvSpPr>
          <p:nvPr>
            <p:ph type="body" sz="quarter" idx="23" hasCustomPrompt="1"/>
          </p:nvPr>
        </p:nvSpPr>
        <p:spPr>
          <a:xfrm>
            <a:off x="12292571" y="2615262"/>
            <a:ext cx="3649979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1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17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3" name="Text Placeholder 8"/>
          <p:cNvSpPr>
            <a:spLocks noGrp="1"/>
          </p:cNvSpPr>
          <p:nvPr>
            <p:ph type="body" sz="quarter" idx="24" hasCustomPrompt="1"/>
          </p:nvPr>
        </p:nvSpPr>
        <p:spPr>
          <a:xfrm>
            <a:off x="12293004" y="1629364"/>
            <a:ext cx="3649763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24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194" y="8495048"/>
            <a:ext cx="951660" cy="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190395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lunm Bullet"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316552" y="8475135"/>
            <a:ext cx="3793437" cy="488244"/>
          </a:xfrm>
        </p:spPr>
        <p:txBody>
          <a:bodyPr/>
          <a:lstStyle>
            <a:lvl1pPr>
              <a:defRPr>
                <a:solidFill>
                  <a:srgbClr val="009ADD"/>
                </a:solidFill>
                <a:latin typeface="+mn-lt"/>
              </a:defRPr>
            </a:lvl1pPr>
          </a:lstStyle>
          <a:p>
            <a:fld id="{C48D9196-7146-4672-A4BA-DB29036C6B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11"/>
          <p:cNvSpPr>
            <a:spLocks noGrp="1"/>
          </p:cNvSpPr>
          <p:nvPr>
            <p:ph type="body" sz="quarter" idx="17" hasCustomPrompt="1"/>
          </p:nvPr>
        </p:nvSpPr>
        <p:spPr>
          <a:xfrm>
            <a:off x="316122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4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2" name="Text Placeholder 8"/>
          <p:cNvSpPr>
            <a:spLocks noGrp="1"/>
          </p:cNvSpPr>
          <p:nvPr>
            <p:ph type="body" sz="quarter" idx="18" hasCustomPrompt="1"/>
          </p:nvPr>
        </p:nvSpPr>
        <p:spPr>
          <a:xfrm>
            <a:off x="316601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16" name="Title 10"/>
          <p:cNvSpPr>
            <a:spLocks noGrp="1"/>
          </p:cNvSpPr>
          <p:nvPr>
            <p:ph type="title" hasCustomPrompt="1"/>
          </p:nvPr>
        </p:nvSpPr>
        <p:spPr>
          <a:xfrm>
            <a:off x="316553" y="366893"/>
            <a:ext cx="15624485" cy="837259"/>
          </a:xfrm>
          <a:prstGeom prst="rect">
            <a:avLst/>
          </a:prstGeom>
        </p:spPr>
        <p:txBody>
          <a:bodyPr vert="horz">
            <a:noAutofit/>
          </a:bodyPr>
          <a:lstStyle>
            <a:lvl1pPr algn="l">
              <a:defRPr sz="4000" b="1">
                <a:solidFill>
                  <a:srgbClr val="009BDE"/>
                </a:solidFill>
                <a:latin typeface="+mj-lt"/>
              </a:defRPr>
            </a:lvl1pPr>
          </a:lstStyle>
          <a:p>
            <a:r>
              <a:rPr lang="en-US" dirty="0"/>
              <a:t>Subject Title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9" hasCustomPrompt="1"/>
          </p:nvPr>
        </p:nvSpPr>
        <p:spPr>
          <a:xfrm>
            <a:off x="5630305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4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20" hasCustomPrompt="1"/>
          </p:nvPr>
        </p:nvSpPr>
        <p:spPr>
          <a:xfrm>
            <a:off x="5630780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sp>
        <p:nvSpPr>
          <p:cNvPr id="20" name="Text Placeholder 11"/>
          <p:cNvSpPr>
            <a:spLocks noGrp="1"/>
          </p:cNvSpPr>
          <p:nvPr>
            <p:ph type="body" sz="quarter" idx="21" hasCustomPrompt="1"/>
          </p:nvPr>
        </p:nvSpPr>
        <p:spPr>
          <a:xfrm>
            <a:off x="10924951" y="2615262"/>
            <a:ext cx="5017598" cy="5411141"/>
          </a:xfrm>
          <a:prstGeom prst="rect">
            <a:avLst/>
          </a:prstGeom>
        </p:spPr>
        <p:txBody>
          <a:bodyPr vert="horz" lIns="162547" tIns="81273" rIns="162547" bIns="81273"/>
          <a:lstStyle>
            <a:lvl1pPr marL="455073" indent="-455073">
              <a:spcAft>
                <a:spcPts val="1067"/>
              </a:spcAft>
              <a:buSzPct val="90000"/>
              <a:buFontTx/>
              <a:buBlip>
                <a:blip r:embed="rId4"/>
              </a:buBlip>
              <a:defRPr sz="2400">
                <a:solidFill>
                  <a:srgbClr val="787878"/>
                </a:solidFill>
                <a:latin typeface="+mn-lt"/>
              </a:defRPr>
            </a:lvl1pPr>
            <a:lvl2pPr marL="1056419" indent="-503830">
              <a:spcAft>
                <a:spcPts val="1067"/>
              </a:spcAft>
              <a:defRPr sz="2100">
                <a:solidFill>
                  <a:srgbClr val="787878"/>
                </a:solidFill>
                <a:latin typeface="+mn-lt"/>
              </a:defRPr>
            </a:lvl2pPr>
            <a:lvl3pPr>
              <a:defRPr sz="2100">
                <a:solidFill>
                  <a:srgbClr val="787878"/>
                </a:solidFill>
              </a:defRPr>
            </a:lvl3pPr>
            <a:lvl4pPr>
              <a:defRPr sz="2100">
                <a:solidFill>
                  <a:srgbClr val="787878"/>
                </a:solidFill>
              </a:defRPr>
            </a:lvl4pPr>
            <a:lvl5pPr>
              <a:defRPr sz="2100">
                <a:solidFill>
                  <a:srgbClr val="787878"/>
                </a:solidFill>
              </a:defRPr>
            </a:lvl5pPr>
          </a:lstStyle>
          <a:p>
            <a:pPr lvl="0"/>
            <a:r>
              <a:rPr lang="en-US" dirty="0"/>
              <a:t>Lorem </a:t>
            </a:r>
            <a:r>
              <a:rPr lang="en-US" dirty="0" err="1"/>
              <a:t>ipsum</a:t>
            </a:r>
            <a:r>
              <a:rPr lang="en-US" dirty="0"/>
              <a:t> </a:t>
            </a:r>
            <a:r>
              <a:rPr lang="en-US" dirty="0" err="1"/>
              <a:t>delores</a:t>
            </a:r>
            <a:r>
              <a:rPr lang="en-US" dirty="0"/>
              <a:t> eta </a:t>
            </a:r>
            <a:r>
              <a:rPr lang="en-US" dirty="0" err="1"/>
              <a:t>commecturere</a:t>
            </a:r>
            <a:r>
              <a:rPr lang="en-US" dirty="0"/>
              <a:t> </a:t>
            </a:r>
            <a:r>
              <a:rPr lang="en-US" dirty="0" err="1"/>
              <a:t>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suscipit</a:t>
            </a:r>
            <a:r>
              <a:rPr lang="en-US" dirty="0"/>
              <a:t> verdure aurora</a:t>
            </a:r>
          </a:p>
          <a:p>
            <a:pPr lvl="1"/>
            <a:r>
              <a:rPr lang="en-US" dirty="0" err="1"/>
              <a:t>Iriure</a:t>
            </a:r>
            <a:r>
              <a:rPr lang="en-US" dirty="0"/>
              <a:t> dolor in </a:t>
            </a:r>
            <a:r>
              <a:rPr lang="en-US" dirty="0" err="1"/>
              <a:t>hendrerit</a:t>
            </a:r>
            <a:r>
              <a:rPr lang="en-US" dirty="0"/>
              <a:t>; in </a:t>
            </a:r>
            <a:r>
              <a:rPr lang="en-US" dirty="0" err="1"/>
              <a:t>vulputate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 </a:t>
            </a:r>
            <a:r>
              <a:rPr lang="en-US" dirty="0" err="1"/>
              <a:t>vel</a:t>
            </a:r>
            <a:r>
              <a:rPr lang="en-US" dirty="0"/>
              <a:t> qui </a:t>
            </a:r>
            <a:r>
              <a:rPr lang="en-US" dirty="0" err="1"/>
              <a:t>nunc</a:t>
            </a:r>
            <a:r>
              <a:rPr lang="en-US" dirty="0"/>
              <a:t> </a:t>
            </a:r>
            <a:r>
              <a:rPr lang="en-US" dirty="0" err="1"/>
              <a:t>nobis</a:t>
            </a:r>
            <a:r>
              <a:rPr lang="en-US" dirty="0"/>
              <a:t> </a:t>
            </a:r>
            <a:r>
              <a:rPr lang="en-US" dirty="0" err="1"/>
              <a:t>videntur</a:t>
            </a:r>
            <a:r>
              <a:rPr lang="en-US" dirty="0"/>
              <a:t> </a:t>
            </a:r>
            <a:r>
              <a:rPr lang="en-US" dirty="0" err="1"/>
              <a:t>parum</a:t>
            </a:r>
            <a:r>
              <a:rPr lang="en-US" dirty="0"/>
              <a:t> </a:t>
            </a:r>
            <a:r>
              <a:rPr lang="en-US" dirty="0" err="1"/>
              <a:t>clari</a:t>
            </a:r>
            <a:r>
              <a:rPr lang="en-US" dirty="0"/>
              <a:t> </a:t>
            </a:r>
            <a:r>
              <a:rPr lang="en-US" dirty="0" err="1"/>
              <a:t>fiant</a:t>
            </a:r>
            <a:r>
              <a:rPr lang="en-US" dirty="0"/>
              <a:t> </a:t>
            </a:r>
            <a:r>
              <a:rPr lang="en-US" dirty="0" err="1"/>
              <a:t>sollemnes</a:t>
            </a:r>
            <a:r>
              <a:rPr lang="en-US" dirty="0"/>
              <a:t> in</a:t>
            </a:r>
          </a:p>
        </p:txBody>
      </p:sp>
      <p:sp>
        <p:nvSpPr>
          <p:cNvPr id="21" name="Text Placeholder 8"/>
          <p:cNvSpPr>
            <a:spLocks noGrp="1"/>
          </p:cNvSpPr>
          <p:nvPr>
            <p:ph type="body" sz="quarter" idx="22" hasCustomPrompt="1"/>
          </p:nvPr>
        </p:nvSpPr>
        <p:spPr>
          <a:xfrm>
            <a:off x="10925426" y="1629364"/>
            <a:ext cx="5017297" cy="829104"/>
          </a:xfrm>
          <a:prstGeom prst="rect">
            <a:avLst/>
          </a:prstGeom>
        </p:spPr>
        <p:txBody>
          <a:bodyPr vert="horz" lIns="162547" tIns="81273" rIns="162547" bIns="81273" anchor="ctr"/>
          <a:lstStyle>
            <a:lvl1pPr marL="0" marR="0" indent="0" algn="l" defTabSz="81263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sz="3200" b="1">
                <a:solidFill>
                  <a:srgbClr val="005486"/>
                </a:solidFill>
                <a:latin typeface="+mn-lt"/>
              </a:defRPr>
            </a:lvl1pPr>
            <a:lvl2pPr>
              <a:defRPr sz="2900"/>
            </a:lvl2pPr>
            <a:lvl3pPr>
              <a:defRPr sz="2500"/>
            </a:lvl3pPr>
            <a:lvl4pPr>
              <a:defRPr sz="2100"/>
            </a:lvl4pPr>
            <a:lvl5pPr>
              <a:defRPr sz="2100"/>
            </a:lvl5pPr>
          </a:lstStyle>
          <a:p>
            <a:pPr lvl="0"/>
            <a:r>
              <a:rPr lang="en-US" dirty="0"/>
              <a:t>Subhead Goes Here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194" y="8495048"/>
            <a:ext cx="951660" cy="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013811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3913485"/>
            <a:ext cx="15666442" cy="1153977"/>
          </a:xfrm>
          <a:effectLst/>
        </p:spPr>
        <p:txBody>
          <a:bodyPr>
            <a:normAutofit/>
          </a:bodyPr>
          <a:lstStyle>
            <a:lvl1pPr>
              <a:defRPr sz="4600">
                <a:latin typeface="+mj-lt"/>
              </a:defRPr>
            </a:lvl1pPr>
          </a:lstStyle>
          <a:p>
            <a:r>
              <a:rPr lang="en-US" dirty="0"/>
              <a:t>Subject Divider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49194" y="8495048"/>
            <a:ext cx="951660" cy="382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9421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gn Off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16551" y="6749450"/>
            <a:ext cx="15666442" cy="1153977"/>
          </a:xfrm>
          <a:effectLst/>
        </p:spPr>
        <p:txBody>
          <a:bodyPr>
            <a:normAutofit/>
          </a:bodyPr>
          <a:lstStyle>
            <a:lvl1pPr algn="ctr">
              <a:defRPr sz="4600" b="1" baseline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Sign-Off Text</a:t>
            </a:r>
          </a:p>
        </p:txBody>
      </p:sp>
    </p:spTree>
    <p:extLst>
      <p:ext uri="{BB962C8B-B14F-4D97-AF65-F5344CB8AC3E}">
        <p14:creationId xmlns:p14="http://schemas.microsoft.com/office/powerpoint/2010/main" val="201339263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image" Target="../media/image14.jpg"/><Relationship Id="rId4" Type="http://schemas.openxmlformats.org/officeDocument/2006/relationships/slideLayout" Target="../slideLayouts/slideLayout24.xml"/><Relationship Id="rId9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5433" y="847513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l">
              <a:defRPr sz="1700">
                <a:solidFill>
                  <a:schemeClr val="bg1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1592017" y="3913486"/>
            <a:ext cx="13073561" cy="1153977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/>
          <a:p>
            <a:r>
              <a:rPr lang="en-US" dirty="0"/>
              <a:t>Subject Divider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11607047" y="846165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r">
              <a:defRPr sz="2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433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</p:sldLayoutIdLst>
  <p:hf hdr="0" ftr="0" dt="0"/>
  <p:txStyles>
    <p:titleStyle>
      <a:lvl1pPr algn="l" defTabSz="812569" rtl="0" eaLnBrk="1" latinLnBrk="0" hangingPunct="1">
        <a:spcBef>
          <a:spcPct val="0"/>
        </a:spcBef>
        <a:buNone/>
        <a:defRPr sz="4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09427" indent="-609427" algn="l" defTabSz="812569" rtl="0" eaLnBrk="1" latinLnBrk="0" hangingPunct="1">
        <a:spcBef>
          <a:spcPct val="20000"/>
        </a:spcBef>
        <a:buFont typeface="Arial"/>
        <a:buChar char="•"/>
        <a:defRPr sz="5698" kern="1200">
          <a:solidFill>
            <a:schemeClr val="tx1"/>
          </a:solidFill>
          <a:latin typeface="+mn-lt"/>
          <a:ea typeface="+mn-ea"/>
          <a:cs typeface="+mn-cs"/>
        </a:defRPr>
      </a:lvl1pPr>
      <a:lvl2pPr marL="1320426" indent="-507855" algn="l" defTabSz="812569" rtl="0" eaLnBrk="1" latinLnBrk="0" hangingPunct="1">
        <a:spcBef>
          <a:spcPct val="20000"/>
        </a:spcBef>
        <a:buFont typeface="Arial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423" indent="-406284" algn="l" defTabSz="812569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3992" indent="-406284" algn="l" defTabSz="812569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560" indent="-406284" algn="l" defTabSz="812569" rtl="0" eaLnBrk="1" latinLnBrk="0" hangingPunct="1">
        <a:spcBef>
          <a:spcPct val="20000"/>
        </a:spcBef>
        <a:buFont typeface="Arial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469129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281698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094267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6906835" indent="-406284" algn="l" defTabSz="812569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569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137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7706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0277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2846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5414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7983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0552" algn="l" defTabSz="812569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5432" y="847513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l">
              <a:defRPr sz="1700">
                <a:solidFill>
                  <a:schemeClr val="bg1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1592016" y="3913484"/>
            <a:ext cx="13073561" cy="1153977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/>
          <a:p>
            <a:r>
              <a:rPr lang="en-US" dirty="0"/>
              <a:t>Subject Divider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11607046" y="846165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r">
              <a:defRPr sz="2100"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099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</p:sldLayoutIdLst>
  <p:hf hdr="0" ftr="0" dt="0"/>
  <p:txStyles>
    <p:titleStyle>
      <a:lvl1pPr algn="l" defTabSz="812650" rtl="0" eaLnBrk="1" latinLnBrk="0" hangingPunct="1">
        <a:spcBef>
          <a:spcPct val="0"/>
        </a:spcBef>
        <a:buNone/>
        <a:defRPr sz="4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09488" indent="-609488" algn="l" defTabSz="812650" rtl="0" eaLnBrk="1" latinLnBrk="0" hangingPunct="1">
        <a:spcBef>
          <a:spcPct val="20000"/>
        </a:spcBef>
        <a:buFont typeface="Arial"/>
        <a:buChar char="•"/>
        <a:defRPr sz="5699" kern="1200">
          <a:solidFill>
            <a:schemeClr val="tx1"/>
          </a:solidFill>
          <a:latin typeface="+mn-lt"/>
          <a:ea typeface="+mn-ea"/>
          <a:cs typeface="+mn-cs"/>
        </a:defRPr>
      </a:lvl1pPr>
      <a:lvl2pPr marL="1320558" indent="-507906" algn="l" defTabSz="812650" rtl="0" eaLnBrk="1" latinLnBrk="0" hangingPunct="1">
        <a:spcBef>
          <a:spcPct val="20000"/>
        </a:spcBef>
        <a:buFont typeface="Arial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626" indent="-406325" algn="l" defTabSz="812650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4276" indent="-406325" algn="l" defTabSz="812650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926" indent="-406325" algn="l" defTabSz="812650" rtl="0" eaLnBrk="1" latinLnBrk="0" hangingPunct="1">
        <a:spcBef>
          <a:spcPct val="20000"/>
        </a:spcBef>
        <a:buFont typeface="Arial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469576" indent="-406325" algn="l" defTabSz="81265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226" indent="-406325" algn="l" defTabSz="81265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094876" indent="-406325" algn="l" defTabSz="81265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6907526" indent="-406325" algn="l" defTabSz="81265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650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300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7950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0602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252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5902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8552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1202" algn="l" defTabSz="81265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11"/>
          <p:cNvSpPr>
            <a:spLocks noGrp="1"/>
          </p:cNvSpPr>
          <p:nvPr>
            <p:ph type="sldNum" sz="quarter" idx="4"/>
          </p:nvPr>
        </p:nvSpPr>
        <p:spPr>
          <a:xfrm>
            <a:off x="165432" y="847513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l">
              <a:defRPr sz="1700">
                <a:solidFill>
                  <a:schemeClr val="bg1"/>
                </a:solidFill>
              </a:defRPr>
            </a:lvl1pPr>
          </a:lstStyle>
          <a:p>
            <a:fld id="{C48D9196-7146-4672-A4BA-DB29036C6B41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itle Placeholder 15"/>
          <p:cNvSpPr>
            <a:spLocks noGrp="1"/>
          </p:cNvSpPr>
          <p:nvPr>
            <p:ph type="title"/>
          </p:nvPr>
        </p:nvSpPr>
        <p:spPr>
          <a:xfrm>
            <a:off x="1592016" y="3913485"/>
            <a:ext cx="13073561" cy="1153977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/>
          <a:p>
            <a:r>
              <a:rPr lang="en-US" dirty="0"/>
              <a:t>Subject Divider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2"/>
          </p:nvPr>
        </p:nvSpPr>
        <p:spPr>
          <a:xfrm>
            <a:off x="11607046" y="8461655"/>
            <a:ext cx="3793437" cy="488244"/>
          </a:xfrm>
          <a:prstGeom prst="rect">
            <a:avLst/>
          </a:prstGeom>
        </p:spPr>
        <p:txBody>
          <a:bodyPr vert="horz" lIns="162547" tIns="81273" rIns="162547" bIns="81273" rtlCol="0" anchor="ctr"/>
          <a:lstStyle>
            <a:lvl1pPr algn="r">
              <a:defRPr sz="2100">
                <a:solidFill>
                  <a:schemeClr val="bg1"/>
                </a:solidFill>
              </a:defRPr>
            </a:lvl1pPr>
          </a:lstStyle>
          <a:p>
            <a:fld id="{6F608DB8-9692-5242-ABBC-2F0A48AC2060}" type="datetime1">
              <a:rPr lang="en-US" smtClean="0"/>
              <a:t>12/20/2019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764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7" r:id="rId1"/>
    <p:sldLayoutId id="2147483888" r:id="rId2"/>
    <p:sldLayoutId id="2147483889" r:id="rId3"/>
    <p:sldLayoutId id="2147483890" r:id="rId4"/>
    <p:sldLayoutId id="2147483891" r:id="rId5"/>
    <p:sldLayoutId id="2147483892" r:id="rId6"/>
    <p:sldLayoutId id="2147483893" r:id="rId7"/>
    <p:sldLayoutId id="2147483894" r:id="rId8"/>
  </p:sldLayoutIdLst>
  <p:hf hdr="0" ftr="0" dt="0"/>
  <p:txStyles>
    <p:titleStyle>
      <a:lvl1pPr algn="l" defTabSz="812630" rtl="0" eaLnBrk="1" latinLnBrk="0" hangingPunct="1">
        <a:spcBef>
          <a:spcPct val="0"/>
        </a:spcBef>
        <a:buNone/>
        <a:defRPr sz="4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609473" indent="-609473" algn="l" defTabSz="812630" rtl="0" eaLnBrk="1" latinLnBrk="0" hangingPunct="1">
        <a:spcBef>
          <a:spcPct val="20000"/>
        </a:spcBef>
        <a:buFont typeface="Arial"/>
        <a:buChar char="•"/>
        <a:defRPr sz="5699" kern="1200">
          <a:solidFill>
            <a:schemeClr val="tx1"/>
          </a:solidFill>
          <a:latin typeface="+mn-lt"/>
          <a:ea typeface="+mn-ea"/>
          <a:cs typeface="+mn-cs"/>
        </a:defRPr>
      </a:lvl1pPr>
      <a:lvl2pPr marL="1320526" indent="-507894" algn="l" defTabSz="812630" rtl="0" eaLnBrk="1" latinLnBrk="0" hangingPunct="1">
        <a:spcBef>
          <a:spcPct val="20000"/>
        </a:spcBef>
        <a:buFont typeface="Arial"/>
        <a:buChar char="–"/>
        <a:defRPr sz="4900" kern="1200">
          <a:solidFill>
            <a:schemeClr val="tx1"/>
          </a:solidFill>
          <a:latin typeface="+mn-lt"/>
          <a:ea typeface="+mn-ea"/>
          <a:cs typeface="+mn-cs"/>
        </a:defRPr>
      </a:lvl2pPr>
      <a:lvl3pPr marL="2031576" indent="-406315" algn="l" defTabSz="812630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2844205" indent="-406315" algn="l" defTabSz="812630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4pPr>
      <a:lvl5pPr marL="3656835" indent="-406315" algn="l" defTabSz="812630" rtl="0" eaLnBrk="1" latinLnBrk="0" hangingPunct="1">
        <a:spcBef>
          <a:spcPct val="20000"/>
        </a:spcBef>
        <a:buFont typeface="Arial"/>
        <a:buChar char="»"/>
        <a:defRPr sz="3700" kern="1200">
          <a:solidFill>
            <a:schemeClr val="tx1"/>
          </a:solidFill>
          <a:latin typeface="+mn-lt"/>
          <a:ea typeface="+mn-ea"/>
          <a:cs typeface="+mn-cs"/>
        </a:defRPr>
      </a:lvl5pPr>
      <a:lvl6pPr marL="4469464" indent="-406315" algn="l" defTabSz="81263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6pPr>
      <a:lvl7pPr marL="5282095" indent="-406315" algn="l" defTabSz="81263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7pPr>
      <a:lvl8pPr marL="6094724" indent="-406315" algn="l" defTabSz="81263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8pPr>
      <a:lvl9pPr marL="6907354" indent="-406315" algn="l" defTabSz="812630" rtl="0" eaLnBrk="1" latinLnBrk="0" hangingPunct="1">
        <a:spcBef>
          <a:spcPct val="20000"/>
        </a:spcBef>
        <a:buFont typeface="Arial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812630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625259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437890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4pPr>
      <a:lvl5pPr marL="3250521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5pPr>
      <a:lvl6pPr marL="4063150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6pPr>
      <a:lvl7pPr marL="4875781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7pPr>
      <a:lvl8pPr marL="5688410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8pPr>
      <a:lvl9pPr marL="6501040" algn="l" defTabSz="812630" rtl="0" eaLnBrk="1" latinLnBrk="0" hangingPunct="1">
        <a:defRPr sz="3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wmf"/><Relationship Id="rId4" Type="http://schemas.openxmlformats.org/officeDocument/2006/relationships/oleObject" Target="../embeddings/Microsoft_Excel_97-2003_Worksheet.xls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20 Dec 2019</a:t>
            </a:r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63034BAF-B194-40FB-AF7A-7B1386EEF3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141995" y="7358008"/>
            <a:ext cx="9446539" cy="1070768"/>
          </a:xfrm>
        </p:spPr>
        <p:txBody>
          <a:bodyPr/>
          <a:lstStyle/>
          <a:p>
            <a:r>
              <a:rPr lang="en-US" dirty="0">
                <a:solidFill>
                  <a:srgbClr val="00B0F0"/>
                </a:solidFill>
                <a:latin typeface="ITC Avant Garde Std Bk"/>
              </a:rPr>
              <a:t>Waters Overall Continuous Improvement Update</a:t>
            </a:r>
          </a:p>
        </p:txBody>
      </p:sp>
    </p:spTree>
    <p:extLst>
      <p:ext uri="{BB962C8B-B14F-4D97-AF65-F5344CB8AC3E}">
        <p14:creationId xmlns:p14="http://schemas.microsoft.com/office/powerpoint/2010/main" val="1826427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6C83BA83-480A-4821-9E92-11E5C270083A}"/>
              </a:ext>
            </a:extLst>
          </p:cNvPr>
          <p:cNvSpPr txBox="1"/>
          <p:nvPr/>
        </p:nvSpPr>
        <p:spPr>
          <a:xfrm>
            <a:off x="7057203" y="4699708"/>
            <a:ext cx="6969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tx2"/>
                </a:solidFill>
              </a:rPr>
              <a:t>4M</a:t>
            </a:r>
          </a:p>
        </p:txBody>
      </p:sp>
      <p:pic>
        <p:nvPicPr>
          <p:cNvPr id="12" name="Picture 2" descr="Image result for 4M">
            <a:extLst>
              <a:ext uri="{FF2B5EF4-FFF2-40B4-BE49-F238E27FC236}">
                <a16:creationId xmlns:a16="http://schemas.microsoft.com/office/drawing/2014/main" id="{540030A7-F547-40F4-BAAD-B871DB4F9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339" y="2163166"/>
            <a:ext cx="2784763" cy="2270655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D7122D3-0356-48F8-8506-BD9F71B21EF4}"/>
              </a:ext>
            </a:extLst>
          </p:cNvPr>
          <p:cNvSpPr txBox="1"/>
          <p:nvPr/>
        </p:nvSpPr>
        <p:spPr>
          <a:xfrm>
            <a:off x="5637472" y="5204384"/>
            <a:ext cx="4255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tx2"/>
                </a:solidFill>
                <a:cs typeface="Arial" panose="020B0604020202020204" pitchFamily="34" charset="0"/>
              </a:rPr>
              <a:t>Consigned Tester  </a:t>
            </a:r>
            <a:r>
              <a:rPr lang="en-US" sz="1600" dirty="0">
                <a:solidFill>
                  <a:schemeClr val="tx2"/>
                </a:solidFill>
              </a:rPr>
              <a:t>Repair/Upgrade</a:t>
            </a:r>
            <a:endParaRPr lang="en-SG" sz="1600" dirty="0">
              <a:solidFill>
                <a:schemeClr val="tx2"/>
              </a:solidFill>
            </a:endParaRPr>
          </a:p>
        </p:txBody>
      </p:sp>
      <p:sp>
        <p:nvSpPr>
          <p:cNvPr id="17" name="Title 2">
            <a:extLst>
              <a:ext uri="{FF2B5EF4-FFF2-40B4-BE49-F238E27FC236}">
                <a16:creationId xmlns:a16="http://schemas.microsoft.com/office/drawing/2014/main" id="{46634133-74CD-4C7C-9DBA-0EC906BA026C}"/>
              </a:ext>
            </a:extLst>
          </p:cNvPr>
          <p:cNvSpPr txBox="1">
            <a:spLocks/>
          </p:cNvSpPr>
          <p:nvPr/>
        </p:nvSpPr>
        <p:spPr>
          <a:xfrm>
            <a:off x="365760" y="274320"/>
            <a:ext cx="15544800" cy="914400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Continuous Improvements Plan for 2019</a:t>
            </a:r>
          </a:p>
        </p:txBody>
      </p:sp>
    </p:spTree>
    <p:extLst>
      <p:ext uri="{BB962C8B-B14F-4D97-AF65-F5344CB8AC3E}">
        <p14:creationId xmlns:p14="http://schemas.microsoft.com/office/powerpoint/2010/main" val="32397639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7AD3CDA-9F9F-48AD-8A72-ADD602452D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82" y="152493"/>
            <a:ext cx="10238509" cy="837259"/>
          </a:xfrm>
        </p:spPr>
        <p:txBody>
          <a:bodyPr anchor="t"/>
          <a:lstStyle/>
          <a:p>
            <a:r>
              <a:rPr lang="en-US" sz="3600" dirty="0">
                <a:solidFill>
                  <a:schemeClr val="bg1"/>
                </a:solidFill>
                <a:cs typeface="Arial" panose="020B0604020202020204" pitchFamily="34" charset="0"/>
              </a:rPr>
              <a:t>Consigned Test Equipment </a:t>
            </a:r>
            <a:r>
              <a:rPr lang="en-US" sz="3600" dirty="0">
                <a:solidFill>
                  <a:schemeClr val="bg1"/>
                </a:solidFill>
              </a:rPr>
              <a:t>Repair/Upgrade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CA31DC-CC3A-4532-9C49-1BCE7FFE88C5}"/>
              </a:ext>
            </a:extLst>
          </p:cNvPr>
          <p:cNvSpPr txBox="1"/>
          <p:nvPr/>
        </p:nvSpPr>
        <p:spPr>
          <a:xfrm>
            <a:off x="220755" y="989752"/>
            <a:ext cx="14336493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u="sng" dirty="0">
                <a:solidFill>
                  <a:schemeClr val="bg1"/>
                </a:solidFill>
              </a:rPr>
              <a:t>History &amp; background:</a:t>
            </a:r>
          </a:p>
          <a:p>
            <a:endParaRPr lang="en-US" sz="2800" dirty="0">
              <a:solidFill>
                <a:schemeClr val="bg1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The test equipment age is approx.8-13 years old at Flex Kallang and all test equipment were maintained unknown number of years (approx. 5-15 years ) at Customer site prior to transfer to Flex, Kallang. </a:t>
            </a:r>
          </a:p>
          <a:p>
            <a:pPr lvl="1"/>
            <a:endParaRPr lang="en-US" sz="2000" u="sng" dirty="0">
              <a:solidFill>
                <a:schemeClr val="tx2"/>
              </a:solidFill>
            </a:endParaRPr>
          </a:p>
          <a:p>
            <a:pPr lvl="1"/>
            <a:r>
              <a:rPr lang="en-US" sz="2000" u="sng" dirty="0">
                <a:solidFill>
                  <a:schemeClr val="tx2"/>
                </a:solidFill>
              </a:rPr>
              <a:t>Tester Transfer history as shown below: 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2005 – Pumps Family (515, 1515 and 1525)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2006- 2007 – Alliance Family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2008 – 2489 and 2998 Family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2009 – TUV / PDA and eLambda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2010 – BSM / QSM / TUV/ PDA and eLambda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2012- 2013 Refresh Alliance and Detectors, UPC2 Detectors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2014 – PDA Detector with Taper Slit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2015 – Perkin Elmer Arc Detector</a:t>
            </a:r>
          </a:p>
          <a:p>
            <a:pPr marL="1011198" lvl="1" indent="-285750">
              <a:buFont typeface="Wingdings" panose="05000000000000000000" pitchFamily="2" charset="2"/>
              <a:buChar char="§"/>
            </a:pPr>
            <a:r>
              <a:rPr lang="en-US" sz="2000" dirty="0">
                <a:solidFill>
                  <a:schemeClr val="tx2"/>
                </a:solidFill>
              </a:rPr>
              <a:t>2017 – Arc Bio Detector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Experiencing frequent Downtime due to aging and wear &amp; tear and most of the time unable to repair on time due to critical parts non availability </a:t>
            </a:r>
          </a:p>
          <a:p>
            <a:r>
              <a:rPr lang="en-US" sz="2000" dirty="0">
                <a:solidFill>
                  <a:schemeClr val="tx2"/>
                </a:solidFill>
              </a:rPr>
              <a:t>     Example: Pump Tray Tester , Flow Cell Tester and 1500 Series Final Tester  etc.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>
                <a:solidFill>
                  <a:schemeClr val="tx2"/>
                </a:solidFill>
              </a:rPr>
              <a:t>Initiated Consigned Tester Health review to assess the tester condition and plan for replacement / repair to prevent  major  breakdown / downtime issue</a:t>
            </a:r>
            <a:r>
              <a:rPr lang="en-US" sz="1600" dirty="0">
                <a:solidFill>
                  <a:schemeClr val="tx2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68346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79746F4F-4E56-4786-809A-45918A41ACC8}"/>
              </a:ext>
            </a:extLst>
          </p:cNvPr>
          <p:cNvSpPr txBox="1"/>
          <p:nvPr/>
        </p:nvSpPr>
        <p:spPr>
          <a:xfrm>
            <a:off x="633925" y="1309177"/>
            <a:ext cx="146571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u="sng" dirty="0">
                <a:solidFill>
                  <a:schemeClr val="tx2"/>
                </a:solidFill>
              </a:rPr>
              <a:t>Objective:</a:t>
            </a:r>
          </a:p>
          <a:p>
            <a:endParaRPr lang="en-US" sz="2800" b="1" u="sng" dirty="0">
              <a:solidFill>
                <a:schemeClr val="tx2"/>
              </a:solidFill>
            </a:endParaRPr>
          </a:p>
          <a:p>
            <a:r>
              <a:rPr lang="en-US" sz="2800" dirty="0">
                <a:solidFill>
                  <a:schemeClr val="tx2"/>
                </a:solidFill>
              </a:rPr>
              <a:t>For all 10 testers identified as part of Health review , to identify and list down and get critical spare parts to replace as part of regular PM or repair in the event of test equipment down and recover.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163BAEC-E9AC-4FB1-A689-45E9F75B3013}"/>
              </a:ext>
            </a:extLst>
          </p:cNvPr>
          <p:cNvSpPr/>
          <p:nvPr/>
        </p:nvSpPr>
        <p:spPr>
          <a:xfrm>
            <a:off x="633925" y="3737957"/>
            <a:ext cx="2723823" cy="65883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917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buNone/>
            </a:pPr>
            <a:r>
              <a:rPr lang="en-US" sz="2800" b="1" u="sng" dirty="0">
                <a:solidFill>
                  <a:schemeClr val="tx2"/>
                </a:solidFill>
              </a:rPr>
              <a:t>Pre-Requests: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3AF6AC0-1288-48A1-8E55-0BEF99D938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925" y="4614808"/>
            <a:ext cx="12591104" cy="259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Obsoleted Hardware  Ex: PCBA , Flow valve etc.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Obsoleted Software Ex: Windows Operating System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Schematic/Block diagram/BOM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Operational manual / PM documents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2"/>
                </a:solidFill>
              </a:rPr>
              <a:t>Supplier/ Vendor list for Spare parts</a:t>
            </a:r>
          </a:p>
        </p:txBody>
      </p:sp>
      <p:sp>
        <p:nvSpPr>
          <p:cNvPr id="6" name="Title 2">
            <a:extLst>
              <a:ext uri="{FF2B5EF4-FFF2-40B4-BE49-F238E27FC236}">
                <a16:creationId xmlns:a16="http://schemas.microsoft.com/office/drawing/2014/main" id="{A8315B02-D35D-4B58-8912-B5BDC8F73DC9}"/>
              </a:ext>
            </a:extLst>
          </p:cNvPr>
          <p:cNvSpPr txBox="1">
            <a:spLocks/>
          </p:cNvSpPr>
          <p:nvPr/>
        </p:nvSpPr>
        <p:spPr>
          <a:xfrm>
            <a:off x="365760" y="274320"/>
            <a:ext cx="11867804" cy="914400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cs typeface="Arial" panose="020B0604020202020204" pitchFamily="34" charset="0"/>
              </a:rPr>
              <a:t>Consigned Test Equipment </a:t>
            </a:r>
            <a:r>
              <a:rPr lang="en-US" dirty="0">
                <a:solidFill>
                  <a:schemeClr val="bg1"/>
                </a:solidFill>
              </a:rPr>
              <a:t>Repair/Upgrade</a:t>
            </a:r>
            <a:endParaRPr lang="en-US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552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EBFFB42-A4D1-470B-86CE-5E2D4D331758}"/>
              </a:ext>
            </a:extLst>
          </p:cNvPr>
          <p:cNvSpPr txBox="1"/>
          <p:nvPr/>
        </p:nvSpPr>
        <p:spPr>
          <a:xfrm>
            <a:off x="185651" y="3168260"/>
            <a:ext cx="1234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    Consigned Equipment Health Review Status :</a:t>
            </a:r>
            <a:endParaRPr lang="en-SG" sz="1800" b="1" dirty="0">
              <a:solidFill>
                <a:schemeClr val="tx2"/>
              </a:solidFill>
            </a:endParaRPr>
          </a:p>
        </p:txBody>
      </p:sp>
      <p:sp>
        <p:nvSpPr>
          <p:cNvPr id="3" name="Pentagon 24">
            <a:extLst>
              <a:ext uri="{FF2B5EF4-FFF2-40B4-BE49-F238E27FC236}">
                <a16:creationId xmlns:a16="http://schemas.microsoft.com/office/drawing/2014/main" id="{0214AD3B-F756-49ED-A4CA-99B3A0328993}"/>
              </a:ext>
            </a:extLst>
          </p:cNvPr>
          <p:cNvSpPr/>
          <p:nvPr/>
        </p:nvSpPr>
        <p:spPr>
          <a:xfrm>
            <a:off x="6885544" y="2087494"/>
            <a:ext cx="2829600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Review of Health of Consigned Equipment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4" name="Pentagon 25">
            <a:extLst>
              <a:ext uri="{FF2B5EF4-FFF2-40B4-BE49-F238E27FC236}">
                <a16:creationId xmlns:a16="http://schemas.microsoft.com/office/drawing/2014/main" id="{A8755316-8839-4ACF-AF8A-2A812F1D38D2}"/>
              </a:ext>
            </a:extLst>
          </p:cNvPr>
          <p:cNvSpPr/>
          <p:nvPr/>
        </p:nvSpPr>
        <p:spPr>
          <a:xfrm>
            <a:off x="11739204" y="2087494"/>
            <a:ext cx="2832979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Actions on the observation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5" name="Pentagon 26">
            <a:extLst>
              <a:ext uri="{FF2B5EF4-FFF2-40B4-BE49-F238E27FC236}">
                <a16:creationId xmlns:a16="http://schemas.microsoft.com/office/drawing/2014/main" id="{0FE09852-535F-47D4-9BF1-DFAF38904B14}"/>
              </a:ext>
            </a:extLst>
          </p:cNvPr>
          <p:cNvSpPr/>
          <p:nvPr/>
        </p:nvSpPr>
        <p:spPr>
          <a:xfrm>
            <a:off x="1763562" y="2087494"/>
            <a:ext cx="2827803" cy="648182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schemeClr val="bg2"/>
                </a:solidFill>
              </a:rPr>
              <a:t>Identification</a:t>
            </a:r>
            <a:endParaRPr lang="en-SG" sz="1600" dirty="0">
              <a:solidFill>
                <a:schemeClr val="bg2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DEFAFA6-830A-44FA-898E-4479C92F7885}"/>
              </a:ext>
            </a:extLst>
          </p:cNvPr>
          <p:cNvSpPr/>
          <p:nvPr/>
        </p:nvSpPr>
        <p:spPr>
          <a:xfrm>
            <a:off x="4591365" y="2087494"/>
            <a:ext cx="780895" cy="648182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69</a:t>
            </a:r>
            <a:endParaRPr lang="en-SG" sz="1400" dirty="0">
              <a:solidFill>
                <a:schemeClr val="tx2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EBD3742-D148-42DD-A271-B42EDF1841BC}"/>
              </a:ext>
            </a:extLst>
          </p:cNvPr>
          <p:cNvSpPr/>
          <p:nvPr/>
        </p:nvSpPr>
        <p:spPr>
          <a:xfrm>
            <a:off x="9718291" y="2077516"/>
            <a:ext cx="780895" cy="648182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2"/>
                </a:solidFill>
              </a:rPr>
              <a:t>69</a:t>
            </a:r>
            <a:endParaRPr lang="en-SG" sz="1400" dirty="0">
              <a:solidFill>
                <a:schemeClr val="tx2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4EE7FB8-3855-424F-B557-C106D305FE07}"/>
              </a:ext>
            </a:extLst>
          </p:cNvPr>
          <p:cNvSpPr/>
          <p:nvPr/>
        </p:nvSpPr>
        <p:spPr>
          <a:xfrm>
            <a:off x="14572183" y="2075641"/>
            <a:ext cx="780895" cy="648182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SG" sz="1400" dirty="0">
                <a:solidFill>
                  <a:schemeClr val="tx2"/>
                </a:solidFill>
              </a:rPr>
              <a:t>10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C72ECF-D75F-486C-AD7F-D0D5941FE27A}"/>
              </a:ext>
            </a:extLst>
          </p:cNvPr>
          <p:cNvSpPr txBox="1"/>
          <p:nvPr/>
        </p:nvSpPr>
        <p:spPr>
          <a:xfrm>
            <a:off x="511989" y="1567702"/>
            <a:ext cx="12346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tx2"/>
                </a:solidFill>
              </a:rPr>
              <a:t>Overall Status of Consigned Equipment Health Review ( Test Equipment)</a:t>
            </a:r>
            <a:endParaRPr lang="en-SG" sz="1800" b="1" dirty="0">
              <a:solidFill>
                <a:schemeClr val="tx2"/>
              </a:solidFill>
            </a:endParaRPr>
          </a:p>
        </p:txBody>
      </p:sp>
      <p:sp>
        <p:nvSpPr>
          <p:cNvPr id="10" name="Rounded Rectangle 31">
            <a:extLst>
              <a:ext uri="{FF2B5EF4-FFF2-40B4-BE49-F238E27FC236}">
                <a16:creationId xmlns:a16="http://schemas.microsoft.com/office/drawing/2014/main" id="{3FC7D891-A689-425B-8AAF-04881350FEEF}"/>
              </a:ext>
            </a:extLst>
          </p:cNvPr>
          <p:cNvSpPr/>
          <p:nvPr/>
        </p:nvSpPr>
        <p:spPr>
          <a:xfrm>
            <a:off x="511989" y="1460265"/>
            <a:ext cx="15617932" cy="1490181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E97B2A2-9637-424C-944C-B1A634DBB9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70093829"/>
              </p:ext>
            </p:extLst>
          </p:nvPr>
        </p:nvGraphicFramePr>
        <p:xfrm>
          <a:off x="592492" y="3691561"/>
          <a:ext cx="15456926" cy="2444091"/>
        </p:xfrm>
        <a:graphic>
          <a:graphicData uri="http://schemas.openxmlformats.org/drawingml/2006/table">
            <a:tbl>
              <a:tblPr/>
              <a:tblGrid>
                <a:gridCol w="822918">
                  <a:extLst>
                    <a:ext uri="{9D8B030D-6E8A-4147-A177-3AD203B41FA5}">
                      <a16:colId xmlns:a16="http://schemas.microsoft.com/office/drawing/2014/main" val="3606115089"/>
                    </a:ext>
                  </a:extLst>
                </a:gridCol>
                <a:gridCol w="5616574">
                  <a:extLst>
                    <a:ext uri="{9D8B030D-6E8A-4147-A177-3AD203B41FA5}">
                      <a16:colId xmlns:a16="http://schemas.microsoft.com/office/drawing/2014/main" val="3951769461"/>
                    </a:ext>
                  </a:extLst>
                </a:gridCol>
                <a:gridCol w="1004800">
                  <a:extLst>
                    <a:ext uri="{9D8B030D-6E8A-4147-A177-3AD203B41FA5}">
                      <a16:colId xmlns:a16="http://schemas.microsoft.com/office/drawing/2014/main" val="3771677719"/>
                    </a:ext>
                  </a:extLst>
                </a:gridCol>
                <a:gridCol w="872696">
                  <a:extLst>
                    <a:ext uri="{9D8B030D-6E8A-4147-A177-3AD203B41FA5}">
                      <a16:colId xmlns:a16="http://schemas.microsoft.com/office/drawing/2014/main" val="1163248191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95897544"/>
                    </a:ext>
                  </a:extLst>
                </a:gridCol>
                <a:gridCol w="977900">
                  <a:extLst>
                    <a:ext uri="{9D8B030D-6E8A-4147-A177-3AD203B41FA5}">
                      <a16:colId xmlns:a16="http://schemas.microsoft.com/office/drawing/2014/main" val="505045348"/>
                    </a:ext>
                  </a:extLst>
                </a:gridCol>
                <a:gridCol w="1079500">
                  <a:extLst>
                    <a:ext uri="{9D8B030D-6E8A-4147-A177-3AD203B41FA5}">
                      <a16:colId xmlns:a16="http://schemas.microsoft.com/office/drawing/2014/main" val="2513138504"/>
                    </a:ext>
                  </a:extLst>
                </a:gridCol>
                <a:gridCol w="1041400">
                  <a:extLst>
                    <a:ext uri="{9D8B030D-6E8A-4147-A177-3AD203B41FA5}">
                      <a16:colId xmlns:a16="http://schemas.microsoft.com/office/drawing/2014/main" val="298771427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3121978792"/>
                    </a:ext>
                  </a:extLst>
                </a:gridCol>
                <a:gridCol w="1029194">
                  <a:extLst>
                    <a:ext uri="{9D8B030D-6E8A-4147-A177-3AD203B41FA5}">
                      <a16:colId xmlns:a16="http://schemas.microsoft.com/office/drawing/2014/main" val="118602700"/>
                    </a:ext>
                  </a:extLst>
                </a:gridCol>
                <a:gridCol w="1043444">
                  <a:extLst>
                    <a:ext uri="{9D8B030D-6E8A-4147-A177-3AD203B41FA5}">
                      <a16:colId xmlns:a16="http://schemas.microsoft.com/office/drawing/2014/main" val="3078077757"/>
                    </a:ext>
                  </a:extLst>
                </a:gridCol>
              </a:tblGrid>
              <a:tr h="59227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Sl  No.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Action 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Apr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May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Jun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Jul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Aug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Sep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Oct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Nov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Dec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07025"/>
                  </a:ext>
                </a:extLst>
              </a:tr>
              <a:tr h="308902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Identify the list of consigned equipment.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996478"/>
                  </a:ext>
                </a:extLst>
              </a:tr>
              <a:tr h="29184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Identify &amp; analyze downtime data on the consigned equipment.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 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8583943"/>
                  </a:ext>
                </a:extLst>
              </a:tr>
              <a:tr h="33045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Establish a checklist to review the health of the equipment.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6602113"/>
                  </a:ext>
                </a:extLst>
              </a:tr>
              <a:tr h="27043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Start the review of the health of the equipment.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sng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Alliance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Alliance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Pumps</a:t>
                      </a:r>
                      <a:endParaRPr lang="en-US" sz="14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12731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BSM/QSM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BSM/QSM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Detectors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Detectors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4443872"/>
                  </a:ext>
                </a:extLst>
              </a:tr>
              <a:tr h="37265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Review the status of the health with Waters team.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Alliance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Pumps</a:t>
                      </a:r>
                      <a:endParaRPr lang="en-US" sz="14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12731" rtl="0" eaLnBrk="1" fontAlgn="b" latinLnBrk="0" hangingPunct="1"/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12731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BSM/QSM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b="0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Detectors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7615553"/>
                  </a:ext>
                </a:extLst>
              </a:tr>
              <a:tr h="277524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Actions on the observation.</a:t>
                      </a:r>
                    </a:p>
                  </a:txBody>
                  <a:tcPr marL="6988" marR="6988" marT="698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sng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Alliance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Pumps</a:t>
                      </a:r>
                      <a:endParaRPr lang="en-US" sz="1400" dirty="0"/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812731" rtl="0" eaLnBrk="1" fontAlgn="b" latinLnBrk="0" hangingPunct="1"/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BSM/QSM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kern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Detectors</a:t>
                      </a:r>
                    </a:p>
                  </a:txBody>
                  <a:tcPr marL="6988" marR="6988" marT="69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7225559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B6A3719-9449-4B4B-9DBD-87373E4C766A}"/>
              </a:ext>
            </a:extLst>
          </p:cNvPr>
          <p:cNvSpPr txBox="1"/>
          <p:nvPr/>
        </p:nvSpPr>
        <p:spPr>
          <a:xfrm>
            <a:off x="592492" y="6403208"/>
            <a:ext cx="39988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22 Alliance testers reviewed.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6 under focus for actions.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 &gt; 14 RPN      :   6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11 to 14 RPN :   0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5 to 10 RPN   :   6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&lt; 5 RPN         : 10</a:t>
            </a:r>
            <a:endParaRPr lang="en-SG" sz="1600" dirty="0">
              <a:solidFill>
                <a:schemeClr val="tx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46212C7-A746-43D6-8883-D900695D1E6D}"/>
              </a:ext>
            </a:extLst>
          </p:cNvPr>
          <p:cNvSpPr txBox="1"/>
          <p:nvPr/>
        </p:nvSpPr>
        <p:spPr>
          <a:xfrm>
            <a:off x="4402310" y="6353465"/>
            <a:ext cx="35805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5 Pump testers reviewed.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 2 under focus for actions.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 &gt; 14 RPN      :   2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11 to 14 RPN :   0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5 to 10 RPN   :   0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&lt; 5 RPN         :   3</a:t>
            </a:r>
            <a:endParaRPr lang="en-SG" sz="1600" dirty="0">
              <a:solidFill>
                <a:schemeClr val="tx2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4EBFCC2-9A3E-4C1D-AAB7-67E679BC847C}"/>
              </a:ext>
            </a:extLst>
          </p:cNvPr>
          <p:cNvSpPr txBox="1"/>
          <p:nvPr/>
        </p:nvSpPr>
        <p:spPr>
          <a:xfrm>
            <a:off x="592492" y="8307994"/>
            <a:ext cx="9041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2"/>
                </a:solidFill>
              </a:rPr>
              <a:t>Focus first on Pump model, to agree on actions for upgrade required.</a:t>
            </a:r>
            <a:endParaRPr lang="en-SG" sz="1800" dirty="0">
              <a:solidFill>
                <a:schemeClr val="tx2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89B0C2-3842-4F4B-B1D7-E45FDEE5B0AC}"/>
              </a:ext>
            </a:extLst>
          </p:cNvPr>
          <p:cNvSpPr txBox="1"/>
          <p:nvPr/>
        </p:nvSpPr>
        <p:spPr>
          <a:xfrm>
            <a:off x="7982900" y="6385392"/>
            <a:ext cx="404017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11  BSM/QSM  testers reviewed.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0 under focus for actions.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 &gt; 14 RPN      :   0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11 to 14 RPN :   10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5 to 10 RPN   :   0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&lt; 5 RPN         :   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881AE8B-2529-4FB6-B112-79B857646401}"/>
              </a:ext>
            </a:extLst>
          </p:cNvPr>
          <p:cNvSpPr txBox="1"/>
          <p:nvPr/>
        </p:nvSpPr>
        <p:spPr>
          <a:xfrm>
            <a:off x="12181310" y="6405018"/>
            <a:ext cx="371051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31  Detectors testers reviewed.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tx2"/>
                </a:solidFill>
              </a:rPr>
              <a:t>2  under focus for actions.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 &gt; 14 RPN      :   2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11 to 14 RPN :   0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5 to 10 RPN   :   18</a:t>
            </a:r>
          </a:p>
          <a:p>
            <a:r>
              <a:rPr lang="en-US" sz="1600" dirty="0">
                <a:solidFill>
                  <a:schemeClr val="tx2"/>
                </a:solidFill>
              </a:rPr>
              <a:t>      &lt; 5 RPN         :   11</a:t>
            </a:r>
            <a:endParaRPr lang="en-SG" sz="1600" dirty="0">
              <a:solidFill>
                <a:schemeClr val="tx2"/>
              </a:solidFill>
            </a:endParaRPr>
          </a:p>
        </p:txBody>
      </p:sp>
      <p:sp>
        <p:nvSpPr>
          <p:cNvPr id="25" name="Title 2">
            <a:extLst>
              <a:ext uri="{FF2B5EF4-FFF2-40B4-BE49-F238E27FC236}">
                <a16:creationId xmlns:a16="http://schemas.microsoft.com/office/drawing/2014/main" id="{78A6B7A9-6803-414A-9175-37E359B2CA73}"/>
              </a:ext>
            </a:extLst>
          </p:cNvPr>
          <p:cNvSpPr txBox="1">
            <a:spLocks/>
          </p:cNvSpPr>
          <p:nvPr/>
        </p:nvSpPr>
        <p:spPr>
          <a:xfrm>
            <a:off x="365760" y="274320"/>
            <a:ext cx="15544800" cy="914400"/>
          </a:xfrm>
          <a:prstGeom prst="rect">
            <a:avLst/>
          </a:prstGeom>
        </p:spPr>
        <p:txBody>
          <a:bodyPr vert="horz" lIns="162547" tIns="81273" rIns="162547" bIns="81273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bg1"/>
                </a:solidFill>
                <a:cs typeface="Arial" panose="020B0604020202020204" pitchFamily="34" charset="0"/>
              </a:rPr>
              <a:t>Consigned Test Equipment Health Assessment</a:t>
            </a:r>
            <a:endParaRPr lang="en-US" sz="3200" dirty="0">
              <a:solidFill>
                <a:srgbClr val="00B0F0"/>
              </a:solidFill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1FE2E05-6D3C-4154-AAB2-745C461A55E0}"/>
              </a:ext>
            </a:extLst>
          </p:cNvPr>
          <p:cNvSpPr/>
          <p:nvPr/>
        </p:nvSpPr>
        <p:spPr>
          <a:xfrm>
            <a:off x="14152539" y="556869"/>
            <a:ext cx="407428" cy="211286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2"/>
              </a:solidFill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3240720-33A4-4654-8C81-E2DD09897805}"/>
              </a:ext>
            </a:extLst>
          </p:cNvPr>
          <p:cNvSpPr/>
          <p:nvPr/>
        </p:nvSpPr>
        <p:spPr>
          <a:xfrm>
            <a:off x="14152539" y="867866"/>
            <a:ext cx="407428" cy="211286"/>
          </a:xfrm>
          <a:prstGeom prst="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>
              <a:solidFill>
                <a:schemeClr val="tx2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1998CF1D-577E-4348-93F5-A8B4EA1E74B8}"/>
              </a:ext>
            </a:extLst>
          </p:cNvPr>
          <p:cNvSpPr txBox="1"/>
          <p:nvPr/>
        </p:nvSpPr>
        <p:spPr>
          <a:xfrm>
            <a:off x="14657195" y="498623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In Progress</a:t>
            </a:r>
            <a:endParaRPr lang="en-SG" sz="1600" dirty="0">
              <a:solidFill>
                <a:schemeClr val="tx2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84BE3BC-3A07-4D21-832A-C9B5B4AB586B}"/>
              </a:ext>
            </a:extLst>
          </p:cNvPr>
          <p:cNvSpPr txBox="1"/>
          <p:nvPr/>
        </p:nvSpPr>
        <p:spPr>
          <a:xfrm>
            <a:off x="14657195" y="804232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solidFill>
                  <a:schemeClr val="tx2"/>
                </a:solidFill>
              </a:rPr>
              <a:t>Complete</a:t>
            </a:r>
            <a:endParaRPr lang="en-SG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6375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A7525B08-AAA9-4651-9447-135588A52A92}"/>
              </a:ext>
            </a:extLst>
          </p:cNvPr>
          <p:cNvSpPr txBox="1"/>
          <p:nvPr/>
        </p:nvSpPr>
        <p:spPr>
          <a:xfrm>
            <a:off x="139338" y="2791687"/>
            <a:ext cx="12343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436"/>
            <a:r>
              <a:rPr lang="en-US" sz="1800" b="1" dirty="0">
                <a:solidFill>
                  <a:srgbClr val="000000"/>
                </a:solidFill>
                <a:latin typeface="Arial" panose="020B0604020202020204"/>
              </a:rPr>
              <a:t>    Consigned Equipment Health Review Status :</a:t>
            </a:r>
            <a:endParaRPr lang="en-SG" sz="1800" b="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18" name="Pentagon 24">
            <a:extLst>
              <a:ext uri="{FF2B5EF4-FFF2-40B4-BE49-F238E27FC236}">
                <a16:creationId xmlns:a16="http://schemas.microsoft.com/office/drawing/2014/main" id="{7636F39E-67C1-4648-9069-5215F2531C05}"/>
              </a:ext>
            </a:extLst>
          </p:cNvPr>
          <p:cNvSpPr/>
          <p:nvPr/>
        </p:nvSpPr>
        <p:spPr>
          <a:xfrm>
            <a:off x="6946077" y="1700824"/>
            <a:ext cx="2829048" cy="64805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r>
              <a:rPr lang="en-US" sz="1600" dirty="0">
                <a:solidFill>
                  <a:srgbClr val="FFFFFF"/>
                </a:solidFill>
                <a:latin typeface="Arial" panose="020B0604020202020204"/>
              </a:rPr>
              <a:t>Source spare parts </a:t>
            </a:r>
            <a:endParaRPr lang="en-SG" sz="160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19" name="Pentagon 25">
            <a:extLst>
              <a:ext uri="{FF2B5EF4-FFF2-40B4-BE49-F238E27FC236}">
                <a16:creationId xmlns:a16="http://schemas.microsoft.com/office/drawing/2014/main" id="{07CC0BFF-5CCC-416F-AD64-409222E2F6A5}"/>
              </a:ext>
            </a:extLst>
          </p:cNvPr>
          <p:cNvSpPr/>
          <p:nvPr/>
        </p:nvSpPr>
        <p:spPr>
          <a:xfrm>
            <a:off x="11798790" y="1700824"/>
            <a:ext cx="2832427" cy="64805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r>
              <a:rPr lang="en-US" sz="1600" dirty="0">
                <a:solidFill>
                  <a:srgbClr val="FFFFFF"/>
                </a:solidFill>
                <a:latin typeface="Arial" panose="020B0604020202020204"/>
              </a:rPr>
              <a:t>PM update </a:t>
            </a:r>
            <a:endParaRPr lang="en-SG" sz="160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0" name="Pentagon 26">
            <a:extLst>
              <a:ext uri="{FF2B5EF4-FFF2-40B4-BE49-F238E27FC236}">
                <a16:creationId xmlns:a16="http://schemas.microsoft.com/office/drawing/2014/main" id="{D5B71953-5F79-4EC5-89A9-FA718E488814}"/>
              </a:ext>
            </a:extLst>
          </p:cNvPr>
          <p:cNvSpPr/>
          <p:nvPr/>
        </p:nvSpPr>
        <p:spPr>
          <a:xfrm>
            <a:off x="1825097" y="1700824"/>
            <a:ext cx="2827251" cy="648056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r>
              <a:rPr lang="en-US" sz="1600" dirty="0">
                <a:solidFill>
                  <a:srgbClr val="FFFFFF"/>
                </a:solidFill>
                <a:latin typeface="Arial" panose="020B0604020202020204"/>
              </a:rPr>
              <a:t>Spare Parts list creation</a:t>
            </a:r>
            <a:endParaRPr lang="en-SG" sz="1600" dirty="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DA533287-4172-4AB3-A565-B746D0FDC3B9}"/>
              </a:ext>
            </a:extLst>
          </p:cNvPr>
          <p:cNvSpPr/>
          <p:nvPr/>
        </p:nvSpPr>
        <p:spPr>
          <a:xfrm>
            <a:off x="4652347" y="1700824"/>
            <a:ext cx="780743" cy="648056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r>
              <a:rPr lang="en-SG" sz="1400" dirty="0">
                <a:solidFill>
                  <a:srgbClr val="000000"/>
                </a:solidFill>
                <a:latin typeface="Arial" panose="020B0604020202020204"/>
              </a:rPr>
              <a:t>10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38F0ABF-C559-483A-B819-576B51AEE0C9}"/>
              </a:ext>
            </a:extLst>
          </p:cNvPr>
          <p:cNvSpPr/>
          <p:nvPr/>
        </p:nvSpPr>
        <p:spPr>
          <a:xfrm>
            <a:off x="9796556" y="1690848"/>
            <a:ext cx="780743" cy="648056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r>
              <a:rPr lang="en-SG" sz="1400" dirty="0">
                <a:solidFill>
                  <a:srgbClr val="000000"/>
                </a:solidFill>
                <a:latin typeface="Arial" panose="020B0604020202020204"/>
              </a:rPr>
              <a:t>10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7DB42FA-223A-4EAE-8496-E0444DA1E984}"/>
              </a:ext>
            </a:extLst>
          </p:cNvPr>
          <p:cNvSpPr txBox="1"/>
          <p:nvPr/>
        </p:nvSpPr>
        <p:spPr>
          <a:xfrm>
            <a:off x="335720" y="1232533"/>
            <a:ext cx="123437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450436"/>
            <a:r>
              <a:rPr lang="en-US" sz="1800" b="1" dirty="0">
                <a:solidFill>
                  <a:srgbClr val="000000"/>
                </a:solidFill>
                <a:latin typeface="Arial" panose="020B0604020202020204"/>
              </a:rPr>
              <a:t>Overall Status of Consigned Equipment Health Review ( Test Equipment)</a:t>
            </a:r>
            <a:endParaRPr lang="en-SG" sz="1800" b="1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25" name="Rounded Rectangle 31">
            <a:extLst>
              <a:ext uri="{FF2B5EF4-FFF2-40B4-BE49-F238E27FC236}">
                <a16:creationId xmlns:a16="http://schemas.microsoft.com/office/drawing/2014/main" id="{D26A47F4-D6B8-4BF8-94FC-137F44642105}"/>
              </a:ext>
            </a:extLst>
          </p:cNvPr>
          <p:cNvSpPr/>
          <p:nvPr/>
        </p:nvSpPr>
        <p:spPr>
          <a:xfrm>
            <a:off x="386970" y="1166340"/>
            <a:ext cx="15346149" cy="1408845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endParaRPr lang="en-SG">
              <a:solidFill>
                <a:srgbClr val="009ADD"/>
              </a:solidFill>
              <a:latin typeface="Arial" panose="020B0604020202020204"/>
            </a:endParaRPr>
          </a:p>
        </p:txBody>
      </p:sp>
      <p:sp>
        <p:nvSpPr>
          <p:cNvPr id="28" name="Title 2">
            <a:extLst>
              <a:ext uri="{FF2B5EF4-FFF2-40B4-BE49-F238E27FC236}">
                <a16:creationId xmlns:a16="http://schemas.microsoft.com/office/drawing/2014/main" id="{CAAD74AE-7AC0-4D6C-8306-38F3EA60BF61}"/>
              </a:ext>
            </a:extLst>
          </p:cNvPr>
          <p:cNvSpPr txBox="1">
            <a:spLocks/>
          </p:cNvSpPr>
          <p:nvPr/>
        </p:nvSpPr>
        <p:spPr>
          <a:xfrm>
            <a:off x="367277" y="275162"/>
            <a:ext cx="15541765" cy="914221"/>
          </a:xfrm>
          <a:prstGeom prst="rect">
            <a:avLst/>
          </a:prstGeom>
        </p:spPr>
        <p:txBody>
          <a:bodyPr vert="horz" lIns="162515" tIns="81257" rIns="162515" bIns="81257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12392"/>
            <a:r>
              <a:rPr lang="en-US" sz="3200" dirty="0">
                <a:solidFill>
                  <a:srgbClr val="009ADD"/>
                </a:solidFill>
                <a:latin typeface="Arial" panose="020B0604020202020204"/>
                <a:cs typeface="Arial" panose="020B0604020202020204" pitchFamily="34" charset="0"/>
              </a:rPr>
              <a:t>Consigned Test Equipment </a:t>
            </a:r>
            <a:r>
              <a:rPr lang="en-US" sz="3200" dirty="0">
                <a:solidFill>
                  <a:srgbClr val="009ADD"/>
                </a:solidFill>
                <a:latin typeface="Arial" panose="020B0604020202020204"/>
              </a:rPr>
              <a:t>Repair/Upgrade</a:t>
            </a:r>
            <a:endParaRPr lang="en-US" sz="3200" dirty="0">
              <a:solidFill>
                <a:srgbClr val="00B0F0"/>
              </a:solidFill>
              <a:latin typeface="Arial" panose="020B060402020202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FADCDB5-99F7-4E77-8580-217B9F8F044D}"/>
              </a:ext>
            </a:extLst>
          </p:cNvPr>
          <p:cNvSpPr/>
          <p:nvPr/>
        </p:nvSpPr>
        <p:spPr>
          <a:xfrm>
            <a:off x="14326320" y="417973"/>
            <a:ext cx="407348" cy="211244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endParaRPr lang="en-SG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FA38F61-829A-47B3-AF6F-920E019520CC}"/>
              </a:ext>
            </a:extLst>
          </p:cNvPr>
          <p:cNvSpPr/>
          <p:nvPr/>
        </p:nvSpPr>
        <p:spPr>
          <a:xfrm>
            <a:off x="14326320" y="728910"/>
            <a:ext cx="407348" cy="211244"/>
          </a:xfrm>
          <a:prstGeom prst="rect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endParaRPr lang="en-SG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252E308-9AF6-4EDA-8762-60E63869E3CC}"/>
              </a:ext>
            </a:extLst>
          </p:cNvPr>
          <p:cNvSpPr txBox="1"/>
          <p:nvPr/>
        </p:nvSpPr>
        <p:spPr>
          <a:xfrm>
            <a:off x="14830879" y="359738"/>
            <a:ext cx="12346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0436"/>
            <a:r>
              <a:rPr lang="en-US" sz="1600" dirty="0">
                <a:solidFill>
                  <a:srgbClr val="000000"/>
                </a:solidFill>
                <a:latin typeface="Arial" panose="020B0604020202020204"/>
              </a:rPr>
              <a:t>In Progress</a:t>
            </a:r>
            <a:endParaRPr lang="en-SG" sz="1600" dirty="0">
              <a:solidFill>
                <a:srgbClr val="000000"/>
              </a:solidFill>
              <a:latin typeface="Arial" panose="020B06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A979C19-89AF-4759-AB73-D8B683DF940B}"/>
              </a:ext>
            </a:extLst>
          </p:cNvPr>
          <p:cNvSpPr txBox="1"/>
          <p:nvPr/>
        </p:nvSpPr>
        <p:spPr>
          <a:xfrm>
            <a:off x="14830879" y="665286"/>
            <a:ext cx="10615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450436"/>
            <a:r>
              <a:rPr lang="en-US" sz="1600" dirty="0">
                <a:solidFill>
                  <a:srgbClr val="000000"/>
                </a:solidFill>
                <a:latin typeface="Arial" panose="020B0604020202020204"/>
              </a:rPr>
              <a:t>Complete</a:t>
            </a:r>
            <a:endParaRPr lang="en-SG" sz="1600" dirty="0">
              <a:solidFill>
                <a:srgbClr val="000000"/>
              </a:solidFill>
              <a:latin typeface="Arial" panose="020B0604020202020204"/>
            </a:endParaRPr>
          </a:p>
        </p:txBody>
      </p: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2B2181B-E74F-4480-89B8-D479625D6D7A}"/>
              </a:ext>
            </a:extLst>
          </p:cNvPr>
          <p:cNvGraphicFramePr>
            <a:graphicFrameLocks noGrp="1"/>
          </p:cNvGraphicFramePr>
          <p:nvPr/>
        </p:nvGraphicFramePr>
        <p:xfrm>
          <a:off x="415384" y="3212603"/>
          <a:ext cx="15325969" cy="4508294"/>
        </p:xfrm>
        <a:graphic>
          <a:graphicData uri="http://schemas.openxmlformats.org/drawingml/2006/table">
            <a:tbl>
              <a:tblPr/>
              <a:tblGrid>
                <a:gridCol w="705663">
                  <a:extLst>
                    <a:ext uri="{9D8B030D-6E8A-4147-A177-3AD203B41FA5}">
                      <a16:colId xmlns:a16="http://schemas.microsoft.com/office/drawing/2014/main" val="3606115089"/>
                    </a:ext>
                  </a:extLst>
                </a:gridCol>
                <a:gridCol w="1715231">
                  <a:extLst>
                    <a:ext uri="{9D8B030D-6E8A-4147-A177-3AD203B41FA5}">
                      <a16:colId xmlns:a16="http://schemas.microsoft.com/office/drawing/2014/main" val="3951769461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3771677719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1163248191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95897544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505045348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2513138504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1798736847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1616272709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49309820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131135816"/>
                    </a:ext>
                  </a:extLst>
                </a:gridCol>
                <a:gridCol w="816777">
                  <a:extLst>
                    <a:ext uri="{9D8B030D-6E8A-4147-A177-3AD203B41FA5}">
                      <a16:colId xmlns:a16="http://schemas.microsoft.com/office/drawing/2014/main" val="4144936021"/>
                    </a:ext>
                  </a:extLst>
                </a:gridCol>
                <a:gridCol w="4737305">
                  <a:extLst>
                    <a:ext uri="{9D8B030D-6E8A-4147-A177-3AD203B41FA5}">
                      <a16:colId xmlns:a16="http://schemas.microsoft.com/office/drawing/2014/main" val="1178648373"/>
                    </a:ext>
                  </a:extLst>
                </a:gridCol>
              </a:tblGrid>
              <a:tr h="25082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Sl  No.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Action 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Jan19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Feb 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Mar 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Apr 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May 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Jun 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Jul 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Aug 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Sep19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Oct19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1" i="0" u="none" strike="noStrike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Remarks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607025"/>
                  </a:ext>
                </a:extLst>
              </a:tr>
              <a:tr h="4640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u="none" strike="noStrike" dirty="0"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Flow Cell Tester (TE82475)</a:t>
                      </a:r>
                      <a:endParaRPr lang="en-US" sz="1100" b="0" i="0" u="none" strike="noStrike" dirty="0">
                        <a:solidFill>
                          <a:schemeClr val="tx2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rtl="0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6 parts – Source by Flex - Completed</a:t>
                      </a:r>
                    </a:p>
                    <a:p>
                      <a:pPr marL="0" indent="0" algn="l" rtl="0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4 parts – Source by Flex – Not critical and inside tester </a:t>
                      </a:r>
                    </a:p>
                    <a:p>
                      <a:pPr marL="0" indent="0" algn="l" rtl="0" fontAlgn="b">
                        <a:buNone/>
                      </a:pPr>
                      <a:r>
                        <a:rPr lang="en-US" sz="9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2 parts – Source by WPPL (OESR 05 Dec 2018)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4602430"/>
                  </a:ext>
                </a:extLst>
              </a:tr>
              <a:tr h="489611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SG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 1500 Series Final  Test Station (TE82705)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1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parts – Source by Flex – Completed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parts – Source by WPPL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Raised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Pump Control Module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2887804"/>
                  </a:ext>
                </a:extLst>
              </a:tr>
              <a:tr h="46409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SG" sz="11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515 Final Tester (TE82534)</a:t>
                      </a:r>
                      <a:endParaRPr lang="en-US" sz="11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 parts – Source by Flex – Completed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9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 parts – Source by WPPL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Raised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Pump Control Module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82610"/>
                  </a:ext>
                </a:extLst>
              </a:tr>
              <a:tr h="372747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2690 Pump Head Tester (TE82519 )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2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- 3 parts – Source by WPPL</a:t>
                      </a:r>
                    </a:p>
                    <a:p>
                      <a:pPr algn="l" rtl="0" fontAlgn="b"/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Raised OESR for obsolete Pump Head Tester PCBA (056451) Rev.0 </a:t>
                      </a:r>
                      <a:endParaRPr lang="en-US" sz="9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996478"/>
                  </a:ext>
                </a:extLst>
              </a:tr>
              <a:tr h="3927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5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HPMV Tester (TE82625)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 3 parts – Source by WPPL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Raised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9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8583943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6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Carousel Carrier Drive Alignment Station (</a:t>
                      </a:r>
                      <a:r>
                        <a:rPr lang="en-US" sz="1100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TE82520)</a:t>
                      </a:r>
                      <a:endParaRPr lang="en-US" sz="1100" b="0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b"/>
                      <a:endParaRPr lang="en-US" sz="11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WINDOWS XP (Need to upgrade RAM)</a:t>
                      </a:r>
                    </a:p>
                    <a:p>
                      <a:r>
                        <a:rPr lang="en-US" sz="9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- Need spare power supply - Claim to Waters later</a:t>
                      </a:r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  <a:p>
                      <a:pPr algn="l" rtl="0" fontAlgn="b"/>
                      <a:endParaRPr lang="en-US" sz="9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602113"/>
                  </a:ext>
                </a:extLst>
              </a:tr>
              <a:tr h="3927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7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Fluidics Tray Tester (TE82523)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- 3 parts – Source by WPPL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Raised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64443872"/>
                  </a:ext>
                </a:extLst>
              </a:tr>
              <a:tr h="3927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8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Injector Seal Pack Tester (TE82503)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- 3 parts – Source by WPPL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Raised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7615553"/>
                  </a:ext>
                </a:extLst>
              </a:tr>
              <a:tr h="3927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9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Injector Seal Pack Tester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- 3 parts – Source by WPPL</a:t>
                      </a:r>
                    </a:p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Raised OESR for </a:t>
                      </a:r>
                      <a:r>
                        <a:rPr lang="en-US" sz="900" b="0" i="0" u="none" strike="noStrike" kern="1200" dirty="0" err="1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Zilog</a:t>
                      </a:r>
                      <a:r>
                        <a:rPr lang="en-US" sz="900" b="0" i="0" u="none" strike="noStrike" kern="120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Microcontroller / Keypad</a:t>
                      </a:r>
                      <a:endParaRPr lang="en-US" sz="900" dirty="0">
                        <a:solidFill>
                          <a:schemeClr val="tx2"/>
                        </a:solidFill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6663118"/>
                  </a:ext>
                </a:extLst>
              </a:tr>
              <a:tr h="392799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10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2998 rough alignment CPU </a:t>
                      </a:r>
                    </a:p>
                    <a:p>
                      <a:pPr algn="l" fontAlgn="t"/>
                      <a:r>
                        <a:rPr lang="en-US" sz="1100" b="0" i="0" u="none" strike="noStrike" dirty="0">
                          <a:solidFill>
                            <a:schemeClr val="tx2"/>
                          </a:solidFill>
                          <a:effectLst/>
                          <a:latin typeface="+mj-lt"/>
                        </a:rPr>
                        <a:t>(TE82917-1)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Spare part list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Source parts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PM Update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12731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/>
                          <a:ea typeface="+mn-ea"/>
                          <a:cs typeface="+mn-cs"/>
                        </a:rPr>
                        <a:t>System registration and execution</a:t>
                      </a: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WINDOWS XP (Need to upgrade RAM)</a:t>
                      </a:r>
                    </a:p>
                    <a:p>
                      <a:r>
                        <a:rPr lang="en-US" sz="1100" b="0" i="0" u="none" strike="noStrike" kern="1200" baseline="0" dirty="0">
                          <a:solidFill>
                            <a:schemeClr val="tx2"/>
                          </a:solidFill>
                          <a:latin typeface="+mn-lt"/>
                          <a:ea typeface="+mn-ea"/>
                          <a:cs typeface="+mn-cs"/>
                        </a:rPr>
                        <a:t>- Need spare power supply - Claim to Waters later</a:t>
                      </a:r>
                      <a:endParaRPr lang="en-US" sz="100" dirty="0">
                        <a:solidFill>
                          <a:schemeClr val="tx2"/>
                        </a:solidFill>
                      </a:endParaRPr>
                    </a:p>
                  </a:txBody>
                  <a:tcPr marL="6987" marR="6987" marT="698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3704749"/>
                  </a:ext>
                </a:extLst>
              </a:tr>
            </a:tbl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CDBA9CAA-B282-4E77-A0EE-0A4102DA01D1}"/>
              </a:ext>
            </a:extLst>
          </p:cNvPr>
          <p:cNvSpPr txBox="1"/>
          <p:nvPr/>
        </p:nvSpPr>
        <p:spPr>
          <a:xfrm>
            <a:off x="324021" y="7796820"/>
            <a:ext cx="15609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660" indent="-285660" defTabSz="1450436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Arial" panose="020B0604020202020204"/>
              </a:rPr>
              <a:t>Completed Spare parts list creation for all identified tester.</a:t>
            </a:r>
          </a:p>
          <a:p>
            <a:pPr marL="285660" indent="-285660" defTabSz="1450436">
              <a:buFont typeface="Wingdings" panose="05000000000000000000" pitchFamily="2" charset="2"/>
              <a:buChar char="§"/>
              <a:defRPr/>
            </a:pPr>
            <a:r>
              <a:rPr lang="en-US" sz="1600" dirty="0">
                <a:solidFill>
                  <a:srgbClr val="000000"/>
                </a:solidFill>
                <a:latin typeface="Arial" panose="020B0604020202020204"/>
              </a:rPr>
              <a:t>Sourcing of spare parts in progress.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A4E78351-2D14-4544-B2FE-23BB49FD27E7}"/>
              </a:ext>
            </a:extLst>
          </p:cNvPr>
          <p:cNvSpPr/>
          <p:nvPr/>
        </p:nvSpPr>
        <p:spPr>
          <a:xfrm>
            <a:off x="14641321" y="1726507"/>
            <a:ext cx="780743" cy="648056"/>
          </a:xfrm>
          <a:prstGeom prst="ellipse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450436"/>
            <a:r>
              <a:rPr lang="en-SG" sz="1400" dirty="0">
                <a:solidFill>
                  <a:srgbClr val="000000"/>
                </a:solidFill>
                <a:latin typeface="Arial" panose="020B0604020202020204"/>
              </a:rPr>
              <a:t>10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B7571B73-DEF8-4855-8B6C-41747F6723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8118246"/>
              </p:ext>
            </p:extLst>
          </p:nvPr>
        </p:nvGraphicFramePr>
        <p:xfrm>
          <a:off x="6311208" y="7892383"/>
          <a:ext cx="906462" cy="931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Worksheet" showAsIcon="1" r:id="rId4" imgW="905760" imgH="931680" progId="Excel.Sheet.8">
                  <p:embed/>
                </p:oleObj>
              </mc:Choice>
              <mc:Fallback>
                <p:oleObj name="Worksheet" showAsIcon="1" r:id="rId4" imgW="905760" imgH="93168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11208" y="7892383"/>
                        <a:ext cx="906462" cy="931863"/>
                      </a:xfrm>
                      <a:prstGeom prst="rect">
                        <a:avLst/>
                      </a:prstGeom>
                      <a:ln>
                        <a:solidFill>
                          <a:schemeClr val="tx2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78760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A30987-F690-4ED3-AA03-F84F8EDEFAA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655D1CF8-C21A-49DD-A22A-335A1B976F1A}"/>
              </a:ext>
            </a:extLst>
          </p:cNvPr>
          <p:cNvSpPr txBox="1">
            <a:spLocks/>
          </p:cNvSpPr>
          <p:nvPr/>
        </p:nvSpPr>
        <p:spPr>
          <a:xfrm>
            <a:off x="367277" y="180621"/>
            <a:ext cx="15541765" cy="914221"/>
          </a:xfrm>
          <a:prstGeom prst="rect">
            <a:avLst/>
          </a:prstGeom>
        </p:spPr>
        <p:txBody>
          <a:bodyPr vert="horz" lIns="162515" tIns="81257" rIns="162515" bIns="81257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12392"/>
            <a:r>
              <a:rPr lang="en-US" sz="3200" dirty="0">
                <a:solidFill>
                  <a:srgbClr val="009ADD"/>
                </a:solidFill>
                <a:latin typeface="Arial" panose="020B0604020202020204"/>
                <a:cs typeface="Arial" panose="020B0604020202020204" pitchFamily="34" charset="0"/>
              </a:rPr>
              <a:t>  Flow cell Tester (TE82475 Spare Part List)</a:t>
            </a:r>
            <a:endParaRPr lang="en-US" sz="3200" dirty="0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E05000-16CD-4963-9219-825916B156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874" y="886691"/>
            <a:ext cx="8825344" cy="8076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0393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71ED04-89F2-49E8-9E29-CCBE7274C5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28E38597-6834-4895-AA1F-159ACC69A8B8}"/>
              </a:ext>
            </a:extLst>
          </p:cNvPr>
          <p:cNvSpPr txBox="1">
            <a:spLocks/>
          </p:cNvSpPr>
          <p:nvPr/>
        </p:nvSpPr>
        <p:spPr>
          <a:xfrm>
            <a:off x="367277" y="180621"/>
            <a:ext cx="15541765" cy="914221"/>
          </a:xfrm>
          <a:prstGeom prst="rect">
            <a:avLst/>
          </a:prstGeom>
        </p:spPr>
        <p:txBody>
          <a:bodyPr vert="horz" lIns="162515" tIns="81257" rIns="162515" bIns="81257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12392"/>
            <a:r>
              <a:rPr lang="en-US" sz="3200" dirty="0">
                <a:solidFill>
                  <a:srgbClr val="009ADD"/>
                </a:solidFill>
                <a:latin typeface="Arial" panose="020B0604020202020204"/>
                <a:cs typeface="Arial" panose="020B0604020202020204" pitchFamily="34" charset="0"/>
              </a:rPr>
              <a:t>PUMP Family (TE82505, TE82534, TE8261 and TE82851 Tester) </a:t>
            </a:r>
            <a:endParaRPr lang="en-US" sz="3200" dirty="0">
              <a:solidFill>
                <a:srgbClr val="00B0F0"/>
              </a:solidFill>
              <a:latin typeface="Arial" panose="020B0604020202020204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0B5A211-B46A-400D-9B38-649A9219E7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456" y="972723"/>
            <a:ext cx="15017908" cy="7381568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491312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C479C0-B241-4E30-B6DB-28F84F30A1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81EC06-521B-47A8-849B-B3C5963BD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07" y="1056451"/>
            <a:ext cx="14674611" cy="7242422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8CC6255A-8C4B-4343-875D-C3D717DE1503}"/>
              </a:ext>
            </a:extLst>
          </p:cNvPr>
          <p:cNvSpPr txBox="1">
            <a:spLocks/>
          </p:cNvSpPr>
          <p:nvPr/>
        </p:nvSpPr>
        <p:spPr>
          <a:xfrm>
            <a:off x="367277" y="180621"/>
            <a:ext cx="15541765" cy="914221"/>
          </a:xfrm>
          <a:prstGeom prst="rect">
            <a:avLst/>
          </a:prstGeom>
        </p:spPr>
        <p:txBody>
          <a:bodyPr vert="horz" lIns="162515" tIns="81257" rIns="162515" bIns="81257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12392"/>
            <a:r>
              <a:rPr lang="en-US" sz="3200" dirty="0">
                <a:solidFill>
                  <a:srgbClr val="009ADD"/>
                </a:solidFill>
                <a:latin typeface="Arial" panose="020B0604020202020204"/>
                <a:cs typeface="Arial" panose="020B0604020202020204" pitchFamily="34" charset="0"/>
              </a:rPr>
              <a:t>Alliance Family(TE82519, TE82625, TE82523, TE82503 and Final Tester </a:t>
            </a:r>
            <a:endParaRPr lang="en-US" sz="3200" dirty="0">
              <a:solidFill>
                <a:srgbClr val="00B0F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850038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29CB73D-0EBD-479B-96F6-E514E46BFF5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EFAB2E-15C4-4B3D-9316-F3E8A23F9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300" y="978687"/>
            <a:ext cx="15204464" cy="4438439"/>
          </a:xfrm>
          <a:prstGeom prst="rect">
            <a:avLst/>
          </a:prstGeom>
        </p:spPr>
      </p:pic>
      <p:sp>
        <p:nvSpPr>
          <p:cNvPr id="8" name="Title 2">
            <a:extLst>
              <a:ext uri="{FF2B5EF4-FFF2-40B4-BE49-F238E27FC236}">
                <a16:creationId xmlns:a16="http://schemas.microsoft.com/office/drawing/2014/main" id="{E16B2BA0-004D-42CF-9852-3845D1ECFA44}"/>
              </a:ext>
            </a:extLst>
          </p:cNvPr>
          <p:cNvSpPr txBox="1">
            <a:spLocks/>
          </p:cNvSpPr>
          <p:nvPr/>
        </p:nvSpPr>
        <p:spPr>
          <a:xfrm>
            <a:off x="367277" y="180621"/>
            <a:ext cx="15541765" cy="914221"/>
          </a:xfrm>
          <a:prstGeom prst="rect">
            <a:avLst/>
          </a:prstGeom>
        </p:spPr>
        <p:txBody>
          <a:bodyPr vert="horz" lIns="162515" tIns="81257" rIns="162515" bIns="81257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12392"/>
            <a:r>
              <a:rPr lang="en-US" sz="3200" dirty="0">
                <a:solidFill>
                  <a:srgbClr val="009ADD"/>
                </a:solidFill>
                <a:latin typeface="Arial" panose="020B0604020202020204"/>
                <a:cs typeface="Arial" panose="020B0604020202020204" pitchFamily="34" charset="0"/>
              </a:rPr>
              <a:t>Detector Family(TE82917, TE82882 and TE82903 Tester</a:t>
            </a:r>
            <a:endParaRPr lang="en-US" sz="3200" dirty="0">
              <a:solidFill>
                <a:srgbClr val="00B0F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82877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BEAAC48-6BA9-4922-AA8F-93BDAA2E3EC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48D9196-7146-4672-A4BA-DB29036C6B41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AED535-E0D7-4D61-8562-66ADD51FE2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775" y="1124683"/>
            <a:ext cx="15139843" cy="4195462"/>
          </a:xfrm>
          <a:prstGeom prst="rect">
            <a:avLst/>
          </a:prstGeom>
        </p:spPr>
      </p:pic>
      <p:sp>
        <p:nvSpPr>
          <p:cNvPr id="11" name="Title 2">
            <a:extLst>
              <a:ext uri="{FF2B5EF4-FFF2-40B4-BE49-F238E27FC236}">
                <a16:creationId xmlns:a16="http://schemas.microsoft.com/office/drawing/2014/main" id="{39767E94-EE1A-44C2-907C-CDAD66D2FC97}"/>
              </a:ext>
            </a:extLst>
          </p:cNvPr>
          <p:cNvSpPr txBox="1">
            <a:spLocks/>
          </p:cNvSpPr>
          <p:nvPr/>
        </p:nvSpPr>
        <p:spPr>
          <a:xfrm>
            <a:off x="367277" y="180621"/>
            <a:ext cx="15541765" cy="914221"/>
          </a:xfrm>
          <a:prstGeom prst="rect">
            <a:avLst/>
          </a:prstGeom>
        </p:spPr>
        <p:txBody>
          <a:bodyPr vert="horz" lIns="162515" tIns="81257" rIns="162515" bIns="81257" rtlCol="0" anchor="ctr">
            <a:normAutofit/>
          </a:bodyPr>
          <a:lstStyle>
            <a:lvl1pPr algn="l" defTabSz="812650" rtl="0" eaLnBrk="1" latinLnBrk="0" hangingPunct="1">
              <a:spcBef>
                <a:spcPct val="0"/>
              </a:spcBef>
              <a:buNone/>
              <a:defRPr sz="4000" b="1" kern="1200">
                <a:solidFill>
                  <a:srgbClr val="009BDE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812392"/>
            <a:r>
              <a:rPr lang="en-US" sz="3200" dirty="0">
                <a:solidFill>
                  <a:srgbClr val="009ADD"/>
                </a:solidFill>
                <a:latin typeface="Arial" panose="020B0604020202020204"/>
                <a:cs typeface="Arial" panose="020B0604020202020204" pitchFamily="34" charset="0"/>
              </a:rPr>
              <a:t>Acquity SDS Family(TE82800 and TE82943)</a:t>
            </a:r>
            <a:endParaRPr lang="en-US" sz="3200" dirty="0">
              <a:solidFill>
                <a:srgbClr val="00B0F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9696098"/>
      </p:ext>
    </p:extLst>
  </p:cSld>
  <p:clrMapOvr>
    <a:masterClrMapping/>
  </p:clrMapOvr>
</p:sld>
</file>

<file path=ppt/theme/theme1.xml><?xml version="1.0" encoding="utf-8"?>
<a:theme xmlns:a="http://schemas.openxmlformats.org/drawingml/2006/main" name="8_Flex_template_3.0">
  <a:themeElements>
    <a:clrScheme name="Custom 2">
      <a:dk1>
        <a:srgbClr val="777779"/>
      </a:dk1>
      <a:lt1>
        <a:srgbClr val="009ADD"/>
      </a:lt1>
      <a:dk2>
        <a:srgbClr val="000000"/>
      </a:dk2>
      <a:lt2>
        <a:srgbClr val="FFFFFF"/>
      </a:lt2>
      <a:accent1>
        <a:srgbClr val="005486"/>
      </a:accent1>
      <a:accent2>
        <a:srgbClr val="9E1B64"/>
      </a:accent2>
      <a:accent3>
        <a:srgbClr val="D03238"/>
      </a:accent3>
      <a:accent4>
        <a:srgbClr val="F58021"/>
      </a:accent4>
      <a:accent5>
        <a:srgbClr val="F9C20A"/>
      </a:accent5>
      <a:accent6>
        <a:srgbClr val="82BC00"/>
      </a:accent6>
      <a:hlink>
        <a:srgbClr val="777779"/>
      </a:hlink>
      <a:folHlink>
        <a:srgbClr val="6A478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lex_Template.pptx" id="{05664F35-B0EE-45C0-9F97-B0914ACEBB1D}" vid="{DA1DF668-EEED-4BA6-AE39-A5683F28F857}"/>
    </a:ext>
  </a:extLst>
</a:theme>
</file>

<file path=ppt/theme/theme2.xml><?xml version="1.0" encoding="utf-8"?>
<a:theme xmlns:a="http://schemas.openxmlformats.org/drawingml/2006/main" name="1_Flex_template_3.0">
  <a:themeElements>
    <a:clrScheme name="Custom 2">
      <a:dk1>
        <a:srgbClr val="777779"/>
      </a:dk1>
      <a:lt1>
        <a:srgbClr val="009ADD"/>
      </a:lt1>
      <a:dk2>
        <a:srgbClr val="000000"/>
      </a:dk2>
      <a:lt2>
        <a:srgbClr val="FFFFFF"/>
      </a:lt2>
      <a:accent1>
        <a:srgbClr val="005486"/>
      </a:accent1>
      <a:accent2>
        <a:srgbClr val="9E1B64"/>
      </a:accent2>
      <a:accent3>
        <a:srgbClr val="D03238"/>
      </a:accent3>
      <a:accent4>
        <a:srgbClr val="F58021"/>
      </a:accent4>
      <a:accent5>
        <a:srgbClr val="F9C20A"/>
      </a:accent5>
      <a:accent6>
        <a:srgbClr val="82BC00"/>
      </a:accent6>
      <a:hlink>
        <a:srgbClr val="777779"/>
      </a:hlink>
      <a:folHlink>
        <a:srgbClr val="6A478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lex_Template.pptx" id="{05664F35-B0EE-45C0-9F97-B0914ACEBB1D}" vid="{DA1DF668-EEED-4BA6-AE39-A5683F28F857}"/>
    </a:ext>
  </a:extLst>
</a:theme>
</file>

<file path=ppt/theme/theme3.xml><?xml version="1.0" encoding="utf-8"?>
<a:theme xmlns:a="http://schemas.openxmlformats.org/drawingml/2006/main" name="2_Flex_template_3.0">
  <a:themeElements>
    <a:clrScheme name="Custom 2">
      <a:dk1>
        <a:srgbClr val="777779"/>
      </a:dk1>
      <a:lt1>
        <a:srgbClr val="009ADD"/>
      </a:lt1>
      <a:dk2>
        <a:srgbClr val="000000"/>
      </a:dk2>
      <a:lt2>
        <a:srgbClr val="FFFFFF"/>
      </a:lt2>
      <a:accent1>
        <a:srgbClr val="005486"/>
      </a:accent1>
      <a:accent2>
        <a:srgbClr val="9E1B64"/>
      </a:accent2>
      <a:accent3>
        <a:srgbClr val="D03238"/>
      </a:accent3>
      <a:accent4>
        <a:srgbClr val="F58021"/>
      </a:accent4>
      <a:accent5>
        <a:srgbClr val="F9C20A"/>
      </a:accent5>
      <a:accent6>
        <a:srgbClr val="82BC00"/>
      </a:accent6>
      <a:hlink>
        <a:srgbClr val="777779"/>
      </a:hlink>
      <a:folHlink>
        <a:srgbClr val="6A478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lex_Template.pptx" id="{05664F35-B0EE-45C0-9F97-B0914ACEBB1D}" vid="{DA1DF668-EEED-4BA6-AE39-A5683F28F857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ed17a2b-7f31-4d4f-b0f0-d90820f2fa42">
      <UserInfo>
        <DisplayName>Alvaro Lira Rivera</DisplayName>
        <AccountId>5312</AccountId>
        <AccountType/>
      </UserInfo>
      <UserInfo>
        <DisplayName>Andrea Mendoza</DisplayName>
        <AccountId>6899</AccountId>
        <AccountType/>
      </UserInfo>
      <UserInfo>
        <DisplayName>Angelica Varela</DisplayName>
        <AccountId>6901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E9FF8055B81AB4CA5165912659AB6F1" ma:contentTypeVersion="2" ma:contentTypeDescription="Create a new document." ma:contentTypeScope="" ma:versionID="caa03905e92052efb243dd7aa93a8a10">
  <xsd:schema xmlns:xsd="http://www.w3.org/2001/XMLSchema" xmlns:xs="http://www.w3.org/2001/XMLSchema" xmlns:p="http://schemas.microsoft.com/office/2006/metadata/properties" xmlns:ns2="fed17a2b-7f31-4d4f-b0f0-d90820f2fa42" targetNamespace="http://schemas.microsoft.com/office/2006/metadata/properties" ma:root="true" ma:fieldsID="17d36e89a8c22b444e5e6fa93c163608" ns2:_="">
    <xsd:import namespace="fed17a2b-7f31-4d4f-b0f0-d90820f2fa4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d17a2b-7f31-4d4f-b0f0-d90820f2fa4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894F249-80EF-4743-9B6A-405EB33894B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C509FA-993C-4490-BF5C-29B417E92CFC}">
  <ds:schemaRefs>
    <ds:schemaRef ds:uri="http://schemas.microsoft.com/office/2006/metadata/properties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fed17a2b-7f31-4d4f-b0f0-d90820f2fa42"/>
    <ds:schemaRef ds:uri="http://purl.org/dc/elements/1.1/"/>
    <ds:schemaRef ds:uri="http://purl.org/dc/terms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6C3C8BB7-17AD-401A-ADBE-17ECFE8623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d17a2b-7f31-4d4f-b0f0-d90820f2fa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Flex_Template</Template>
  <TotalTime>126459</TotalTime>
  <Words>1223</Words>
  <Application>Microsoft Office PowerPoint</Application>
  <PresentationFormat>Custom</PresentationFormat>
  <Paragraphs>289</Paragraphs>
  <Slides>11</Slides>
  <Notes>2</Notes>
  <HiddenSlides>2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Arial</vt:lpstr>
      <vt:lpstr>Calibri</vt:lpstr>
      <vt:lpstr>ITC Avant Garde Std Bk</vt:lpstr>
      <vt:lpstr>Wingdings</vt:lpstr>
      <vt:lpstr>8_Flex_template_3.0</vt:lpstr>
      <vt:lpstr>1_Flex_template_3.0</vt:lpstr>
      <vt:lpstr>2_Flex_template_3.0</vt:lpstr>
      <vt:lpstr>Microsoft Excel 97-2003 Worksheet</vt:lpstr>
      <vt:lpstr>PowerPoint Presentation</vt:lpstr>
      <vt:lpstr>PowerPoint Presentation</vt:lpstr>
      <vt:lpstr>Consigned Test Equipment Repair/Upgrade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1185 Design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READ FIRST, THEN DELETE!</dc:title>
  <dc:creator>Amy Xu Xia Jie</dc:creator>
  <cp:lastModifiedBy>Joel Mamalateo Deduyo</cp:lastModifiedBy>
  <cp:revision>2015</cp:revision>
  <cp:lastPrinted>2018-12-20T07:49:49Z</cp:lastPrinted>
  <dcterms:created xsi:type="dcterms:W3CDTF">2015-11-18T07:34:10Z</dcterms:created>
  <dcterms:modified xsi:type="dcterms:W3CDTF">2019-12-20T07:59:33Z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0x010100BE9FF8055B81AB4CA5165912659AB6F1</vt:lpwstr>
  </property>
</Properties>
</file>